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g"/>
  <Default Extension="mov" ContentType="video/quicktime"/>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48" r:id="rId2"/>
  </p:sldMasterIdLst>
  <p:notesMasterIdLst>
    <p:notesMasterId r:id="rId54"/>
  </p:notesMasterIdLst>
  <p:sldIdLst>
    <p:sldId id="404" r:id="rId3"/>
    <p:sldId id="406" r:id="rId4"/>
    <p:sldId id="503" r:id="rId5"/>
    <p:sldId id="504" r:id="rId6"/>
    <p:sldId id="505" r:id="rId7"/>
    <p:sldId id="506" r:id="rId8"/>
    <p:sldId id="507" r:id="rId9"/>
    <p:sldId id="508" r:id="rId10"/>
    <p:sldId id="509" r:id="rId11"/>
    <p:sldId id="510" r:id="rId12"/>
    <p:sldId id="511" r:id="rId13"/>
    <p:sldId id="512" r:id="rId14"/>
    <p:sldId id="513" r:id="rId15"/>
    <p:sldId id="447" r:id="rId16"/>
    <p:sldId id="448" r:id="rId17"/>
    <p:sldId id="449" r:id="rId18"/>
    <p:sldId id="450" r:id="rId19"/>
    <p:sldId id="451" r:id="rId20"/>
    <p:sldId id="452" r:id="rId21"/>
    <p:sldId id="453" r:id="rId22"/>
    <p:sldId id="454" r:id="rId23"/>
    <p:sldId id="455" r:id="rId24"/>
    <p:sldId id="501" r:id="rId25"/>
    <p:sldId id="456" r:id="rId26"/>
    <p:sldId id="457" r:id="rId27"/>
    <p:sldId id="458" r:id="rId28"/>
    <p:sldId id="459" r:id="rId29"/>
    <p:sldId id="460" r:id="rId30"/>
    <p:sldId id="461" r:id="rId31"/>
    <p:sldId id="462" r:id="rId32"/>
    <p:sldId id="463" r:id="rId33"/>
    <p:sldId id="464" r:id="rId34"/>
    <p:sldId id="465" r:id="rId35"/>
    <p:sldId id="466" r:id="rId36"/>
    <p:sldId id="467" r:id="rId37"/>
    <p:sldId id="468" r:id="rId38"/>
    <p:sldId id="469" r:id="rId39"/>
    <p:sldId id="502" r:id="rId40"/>
    <p:sldId id="470" r:id="rId41"/>
    <p:sldId id="471" r:id="rId42"/>
    <p:sldId id="472" r:id="rId43"/>
    <p:sldId id="473" r:id="rId44"/>
    <p:sldId id="474" r:id="rId45"/>
    <p:sldId id="475" r:id="rId46"/>
    <p:sldId id="476" r:id="rId47"/>
    <p:sldId id="477" r:id="rId48"/>
    <p:sldId id="478" r:id="rId49"/>
    <p:sldId id="479" r:id="rId50"/>
    <p:sldId id="480" r:id="rId51"/>
    <p:sldId id="481" r:id="rId52"/>
    <p:sldId id="482"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9" autoAdjust="0"/>
    <p:restoredTop sz="94660"/>
  </p:normalViewPr>
  <p:slideViewPr>
    <p:cSldViewPr snapToGrid="0">
      <p:cViewPr varScale="1">
        <p:scale>
          <a:sx n="69" d="100"/>
          <a:sy n="69" d="100"/>
        </p:scale>
        <p:origin x="82" y="36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06T23:23:25.507"/>
    </inkml:context>
    <inkml:brush xml:id="br0">
      <inkml:brushProperty name="width" value="0.05" units="cm"/>
      <inkml:brushProperty name="height" value="0.05" units="cm"/>
      <inkml:brushProperty name="color" value="#E71224"/>
    </inkml:brush>
  </inkml:definitions>
  <inkml:trace contextRef="#ctx0" brushRef="#br0">24 1 5065 0 0,'-11'15'224'0'0,"4"-5"48"0"0,3-1-272 0 0,3-5 0 0 0,1-1 0 0 0,1-1 0 0 0,1 0 128 0 0,3 2-32 0 0,2 2-8 0 0,1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3C07E-8D0C-48DD-8690-ED370D7FDE38}" type="datetimeFigureOut">
              <a:rPr lang="en-US" smtClean="0"/>
              <a:t>10/16/2024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59C9C4-CD51-4B45-AFE3-75AC141A9FDA}" type="slidenum">
              <a:rPr lang="en-US" smtClean="0"/>
              <a:t>‹#›</a:t>
            </a:fld>
            <a:endParaRPr lang="en-US"/>
          </a:p>
        </p:txBody>
      </p:sp>
    </p:spTree>
    <p:extLst>
      <p:ext uri="{BB962C8B-B14F-4D97-AF65-F5344CB8AC3E}">
        <p14:creationId xmlns:p14="http://schemas.microsoft.com/office/powerpoint/2010/main" val="2921359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5" name="Google Shape;475;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49308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488F4B-C8AB-4DED-82A3-6F6C06D43A36}" type="slidenum">
              <a:rPr lang="en-US" smtClean="0"/>
              <a:t>17</a:t>
            </a:fld>
            <a:endParaRPr lang="en-US"/>
          </a:p>
        </p:txBody>
      </p:sp>
    </p:spTree>
    <p:extLst>
      <p:ext uri="{BB962C8B-B14F-4D97-AF65-F5344CB8AC3E}">
        <p14:creationId xmlns:p14="http://schemas.microsoft.com/office/powerpoint/2010/main" val="604444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488F4B-C8AB-4DED-82A3-6F6C06D43A36}" type="slidenum">
              <a:rPr lang="en-US" smtClean="0"/>
              <a:t>18</a:t>
            </a:fld>
            <a:endParaRPr lang="en-US"/>
          </a:p>
        </p:txBody>
      </p:sp>
    </p:spTree>
    <p:extLst>
      <p:ext uri="{BB962C8B-B14F-4D97-AF65-F5344CB8AC3E}">
        <p14:creationId xmlns:p14="http://schemas.microsoft.com/office/powerpoint/2010/main" val="2333300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488F4B-C8AB-4DED-82A3-6F6C06D43A36}" type="slidenum">
              <a:rPr lang="en-US" smtClean="0"/>
              <a:t>22</a:t>
            </a:fld>
            <a:endParaRPr lang="en-US"/>
          </a:p>
        </p:txBody>
      </p:sp>
    </p:spTree>
    <p:extLst>
      <p:ext uri="{BB962C8B-B14F-4D97-AF65-F5344CB8AC3E}">
        <p14:creationId xmlns:p14="http://schemas.microsoft.com/office/powerpoint/2010/main" val="2502842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F44041-89EE-4363-BD31-8B7B54402548}" type="slidenum">
              <a:rPr lang="en-US" smtClean="0"/>
              <a:t>24</a:t>
            </a:fld>
            <a:endParaRPr lang="en-US"/>
          </a:p>
        </p:txBody>
      </p:sp>
    </p:spTree>
    <p:extLst>
      <p:ext uri="{BB962C8B-B14F-4D97-AF65-F5344CB8AC3E}">
        <p14:creationId xmlns:p14="http://schemas.microsoft.com/office/powerpoint/2010/main" val="2381248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F44041-89EE-4363-BD31-8B7B54402548}" type="slidenum">
              <a:rPr lang="en-US" smtClean="0"/>
              <a:t>27</a:t>
            </a:fld>
            <a:endParaRPr lang="en-US"/>
          </a:p>
        </p:txBody>
      </p:sp>
    </p:spTree>
    <p:extLst>
      <p:ext uri="{BB962C8B-B14F-4D97-AF65-F5344CB8AC3E}">
        <p14:creationId xmlns:p14="http://schemas.microsoft.com/office/powerpoint/2010/main" val="3840293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F44041-89EE-4363-BD31-8B7B54402548}" type="slidenum">
              <a:rPr lang="en-US" smtClean="0"/>
              <a:t>31</a:t>
            </a:fld>
            <a:endParaRPr lang="en-US"/>
          </a:p>
        </p:txBody>
      </p:sp>
    </p:spTree>
    <p:extLst>
      <p:ext uri="{BB962C8B-B14F-4D97-AF65-F5344CB8AC3E}">
        <p14:creationId xmlns:p14="http://schemas.microsoft.com/office/powerpoint/2010/main" val="794476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F44041-89EE-4363-BD31-8B7B54402548}" type="slidenum">
              <a:rPr lang="en-US" smtClean="0"/>
              <a:t>32</a:t>
            </a:fld>
            <a:endParaRPr lang="en-US"/>
          </a:p>
        </p:txBody>
      </p:sp>
    </p:spTree>
    <p:extLst>
      <p:ext uri="{BB962C8B-B14F-4D97-AF65-F5344CB8AC3E}">
        <p14:creationId xmlns:p14="http://schemas.microsoft.com/office/powerpoint/2010/main" val="583994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F44041-89EE-4363-BD31-8B7B54402548}" type="slidenum">
              <a:rPr lang="en-US" smtClean="0"/>
              <a:t>36</a:t>
            </a:fld>
            <a:endParaRPr lang="en-US"/>
          </a:p>
        </p:txBody>
      </p:sp>
    </p:spTree>
    <p:extLst>
      <p:ext uri="{BB962C8B-B14F-4D97-AF65-F5344CB8AC3E}">
        <p14:creationId xmlns:p14="http://schemas.microsoft.com/office/powerpoint/2010/main" val="2797996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2ED9E12-0179-4744-9E5C-10E6CC2F047D}" type="slidenum">
              <a:rPr lang="en-US" smtClean="0"/>
              <a:t>39</a:t>
            </a:fld>
            <a:endParaRPr lang="en-US"/>
          </a:p>
        </p:txBody>
      </p:sp>
    </p:spTree>
    <p:extLst>
      <p:ext uri="{BB962C8B-B14F-4D97-AF65-F5344CB8AC3E}">
        <p14:creationId xmlns:p14="http://schemas.microsoft.com/office/powerpoint/2010/main" val="1544492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p31: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400"/>
              <a:buFont typeface="Calibri"/>
              <a:buNone/>
            </a:pPr>
            <a:endParaRPr/>
          </a:p>
        </p:txBody>
      </p:sp>
      <p:sp>
        <p:nvSpPr>
          <p:cNvPr id="623" name="Google Shape;623;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EF339FA-69DC-1349-8937-BE18C1700D94}" type="slidenum">
              <a:rPr lang="en-US" smtClean="0"/>
              <a:t>46</a:t>
            </a:fld>
            <a:endParaRPr lang="en-US"/>
          </a:p>
        </p:txBody>
      </p:sp>
    </p:spTree>
    <p:extLst>
      <p:ext uri="{BB962C8B-B14F-4D97-AF65-F5344CB8AC3E}">
        <p14:creationId xmlns:p14="http://schemas.microsoft.com/office/powerpoint/2010/main" val="622966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921593-35FA-CF49-8862-A474D434F3E3}" type="slidenum">
              <a:rPr lang="en-US" smtClean="0"/>
              <a:t>51</a:t>
            </a:fld>
            <a:endParaRPr lang="en-US"/>
          </a:p>
        </p:txBody>
      </p:sp>
    </p:spTree>
    <p:extLst>
      <p:ext uri="{BB962C8B-B14F-4D97-AF65-F5344CB8AC3E}">
        <p14:creationId xmlns:p14="http://schemas.microsoft.com/office/powerpoint/2010/main" val="2818141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9.jpe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 Id="rId5" Type="http://schemas.openxmlformats.org/officeDocument/2006/relationships/image" Target="../media/image13.png"/><Relationship Id="rId4" Type="http://schemas.openxmlformats.org/officeDocument/2006/relationships/image" Target="../media/image12.jp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608E-230A-B96A-2538-0D65483478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63B79C1-903D-C80E-44AE-C36AB83DC3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AA1BE8C-A2D5-2502-6227-F136F91165C7}"/>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D35B44C6-FA3C-0C72-2C75-6D423C1636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5CC9E-DE9C-AFC8-68DE-6A89BF3B79A0}"/>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3822317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EF2C-5248-98D8-1E97-640D1F539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DCE4EB-E8A5-84BB-1CBB-D442556B7F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937E90-CF9B-F7A5-6B52-24C433A1B0CA}"/>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C00A8B2F-6E0F-8579-D4B8-E767463763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D501EC-7480-14D9-C31F-98391C9F8EA3}"/>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1756216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23C7-AEE7-CC29-BD6D-423780BE35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A433E3B-1793-A109-D9AF-D03BCD992B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8D2823-ABFA-0558-64B8-4ECC20E41480}"/>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80F7F8F8-A316-C0DF-42D2-DE6D176BA5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79245-B32F-DB9F-E9A8-3577602E030A}"/>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695886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8E350-7C5F-6D68-FF2F-1AFB7B76060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A662FC-E909-88CB-CF45-EA559372E7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ADD42C-AE55-8F06-B401-D209BDC7CD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DA8F0E-7270-D2AB-96FF-C6430F080A6F}"/>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6" name="Footer Placeholder 5">
            <a:extLst>
              <a:ext uri="{FF2B5EF4-FFF2-40B4-BE49-F238E27FC236}">
                <a16:creationId xmlns:a16="http://schemas.microsoft.com/office/drawing/2014/main" id="{98FE3918-C936-1C46-D0A6-9CCFABBFF0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6DD3DD-B9D9-191B-1445-D8E5BE864D7D}"/>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649968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0B40A-89AC-5EC3-92BE-0B8586823B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C82B8D-3BBE-A6F3-83F7-42997A1D72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BED1E6-A4CE-CFF9-BC6E-370A2D93EF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AE2075-8C6F-A358-3A5B-DAE6DDFF7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77F1C5-CBBF-0252-CB40-370CD3BC1E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48C2530-4BC3-040E-2506-31E85BE799DA}"/>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8" name="Footer Placeholder 7">
            <a:extLst>
              <a:ext uri="{FF2B5EF4-FFF2-40B4-BE49-F238E27FC236}">
                <a16:creationId xmlns:a16="http://schemas.microsoft.com/office/drawing/2014/main" id="{33F7D405-B3D1-DFE0-E87C-83C4B45AD0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29004B-F1CA-79D2-2CDA-9D07BC73B0BA}"/>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275458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C45F7-FDF8-074D-F76D-2BE94CB363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10B63B7-304C-F5DD-8599-05D7B42A1856}"/>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4" name="Footer Placeholder 3">
            <a:extLst>
              <a:ext uri="{FF2B5EF4-FFF2-40B4-BE49-F238E27FC236}">
                <a16:creationId xmlns:a16="http://schemas.microsoft.com/office/drawing/2014/main" id="{90B0A364-43F8-7A7B-F41B-70F350EC9C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7687D7-8A64-AD28-6524-F8ED0554A2B7}"/>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1977200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77C3DF-3C01-1046-D14F-6CD18BEC9E5A}"/>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3" name="Footer Placeholder 2">
            <a:extLst>
              <a:ext uri="{FF2B5EF4-FFF2-40B4-BE49-F238E27FC236}">
                <a16:creationId xmlns:a16="http://schemas.microsoft.com/office/drawing/2014/main" id="{5AA68107-4689-4374-3D4E-EAC690E4617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F17136E-E046-F342-DF8C-0896EDD5594F}"/>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1811980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BDB-42C5-3ACD-5D31-C9B1B95E79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8F3947A-45AE-F515-80EF-6165C194CA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AD6FBA-C008-80F8-8A60-8FBD416327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76993D-2E63-92C3-2DDA-41D8731355D6}"/>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6" name="Footer Placeholder 5">
            <a:extLst>
              <a:ext uri="{FF2B5EF4-FFF2-40B4-BE49-F238E27FC236}">
                <a16:creationId xmlns:a16="http://schemas.microsoft.com/office/drawing/2014/main" id="{B44CE9F3-FC1A-54AC-AD14-A8E5B936A4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24194A-BD57-E936-1BFA-5A0E7A5DA07A}"/>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2850005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AF8-6234-02B4-7C28-8B91F8B720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99CEAC4-2600-E3E9-C8BF-C4578A5F87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C0F2E0-47A2-29EE-BAE3-35CABC384A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342FA0-C78F-FCC7-8B03-F853BC722617}"/>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6" name="Footer Placeholder 5">
            <a:extLst>
              <a:ext uri="{FF2B5EF4-FFF2-40B4-BE49-F238E27FC236}">
                <a16:creationId xmlns:a16="http://schemas.microsoft.com/office/drawing/2014/main" id="{15E02063-89CA-A36D-25DF-FFFD9C512B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8C2517-6FE9-5B10-DBD1-C8B9F0D3C74C}"/>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126633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1581C-E611-314E-4DD9-97B0CFB91C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67CCD79-9648-03B8-A65E-196B17A229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C0706C-8825-7AB6-9B19-D673D1CE4B5E}"/>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047F0E88-C751-8A06-A89E-2461FC7B23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4043C-0549-1F65-EBD4-A0123887B764}"/>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3461691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947F1-C43A-F422-B1F4-1B75CC22033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451985-5B52-2A25-2A2F-44DFE3AD14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3D65A-298B-23A8-3838-12E7867B092F}"/>
              </a:ext>
            </a:extLst>
          </p:cNvPr>
          <p:cNvSpPr>
            <a:spLocks noGrp="1"/>
          </p:cNvSpPr>
          <p:nvPr>
            <p:ph type="dt" sz="half" idx="10"/>
          </p:nvPr>
        </p:nvSpPr>
        <p:spPr/>
        <p:txBody>
          <a:body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D5418331-002A-A73A-5B68-311D42E1B8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D17E76-94BA-6192-AF27-8A8CA86D2468}"/>
              </a:ext>
            </a:extLst>
          </p:cNvPr>
          <p:cNvSpPr>
            <a:spLocks noGrp="1"/>
          </p:cNvSpPr>
          <p:nvPr>
            <p:ph type="sldNum" sz="quarter" idx="12"/>
          </p:nvPr>
        </p:nvSpPr>
        <p:spPr/>
        <p:txBody>
          <a:bodyPr/>
          <a:lstStyle/>
          <a:p>
            <a:fld id="{3B22D959-BB79-439A-B264-03B9B5A43180}" type="slidenum">
              <a:rPr lang="en-US" smtClean="0"/>
              <a:t>‹#›</a:t>
            </a:fld>
            <a:endParaRPr lang="en-US"/>
          </a:p>
        </p:txBody>
      </p:sp>
    </p:spTree>
    <p:extLst>
      <p:ext uri="{BB962C8B-B14F-4D97-AF65-F5344CB8AC3E}">
        <p14:creationId xmlns:p14="http://schemas.microsoft.com/office/powerpoint/2010/main" val="2903520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31800" y="143331"/>
            <a:ext cx="10518081" cy="926020"/>
          </a:xfrm>
        </p:spPr>
        <p:txBody>
          <a:bodyPr>
            <a:normAutofit/>
          </a:bodyPr>
          <a:lstStyle>
            <a:lvl1pPr>
              <a:defRPr sz="3200" b="1">
                <a:solidFill>
                  <a:srgbClr val="0070C0"/>
                </a:solidFill>
              </a:defRPr>
            </a:lvl1pPr>
          </a:lstStyle>
          <a:p>
            <a:r>
              <a:rPr lang="en-US"/>
              <a:t>Click to edit Master title style</a:t>
            </a:r>
          </a:p>
        </p:txBody>
      </p:sp>
      <p:pic>
        <p:nvPicPr>
          <p:cNvPr id="7" name="Picture 6" descr="FDA_FullColor_Monogram.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181107" y="242500"/>
            <a:ext cx="601980" cy="720852"/>
          </a:xfrm>
          <a:prstGeom prst="rect">
            <a:avLst/>
          </a:prstGeom>
        </p:spPr>
      </p:pic>
      <p:sp>
        <p:nvSpPr>
          <p:cNvPr id="8" name="Rectangle 7"/>
          <p:cNvSpPr/>
          <p:nvPr userDrawn="1"/>
        </p:nvSpPr>
        <p:spPr>
          <a:xfrm>
            <a:off x="106680" y="76200"/>
            <a:ext cx="11978640" cy="6492240"/>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Date Placeholder 3">
            <a:extLst>
              <a:ext uri="{FF2B5EF4-FFF2-40B4-BE49-F238E27FC236}">
                <a16:creationId xmlns:a16="http://schemas.microsoft.com/office/drawing/2014/main" id="{56925690-D8C7-4C46-ACF3-CD93011134AD}"/>
              </a:ext>
            </a:extLst>
          </p:cNvPr>
          <p:cNvSpPr txBox="1">
            <a:spLocks/>
          </p:cNvSpPr>
          <p:nvPr userDrawn="1"/>
        </p:nvSpPr>
        <p:spPr>
          <a:xfrm>
            <a:off x="101600" y="6523863"/>
            <a:ext cx="10363199" cy="365125"/>
          </a:xfrm>
          <a:prstGeom prst="rect">
            <a:avLst/>
          </a:prstGeom>
        </p:spPr>
        <p:txBody>
          <a:bodyPr vert="horz" lIns="91440" tIns="45720" rIns="91440" bIns="45720" rtlCol="0" anchor="ctr" anchorCtr="0"/>
          <a:lstStyle>
            <a:defPPr>
              <a:defRPr lang="en-US"/>
            </a:defPPr>
            <a:lvl1pPr algn="l"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a:lstStyle>
          <a:p>
            <a:pPr>
              <a:spcBef>
                <a:spcPts val="0"/>
              </a:spcBef>
              <a:defRPr/>
            </a:pPr>
            <a:r>
              <a:rPr lang="en-US" sz="1400" b="1">
                <a:solidFill>
                  <a:srgbClr val="007CBA"/>
                </a:solidFill>
              </a:rPr>
              <a:t>OSEL </a:t>
            </a:r>
            <a:r>
              <a:rPr lang="en-US" sz="1400" b="0"/>
              <a:t>Accelerating patient access to innovative, safe, and effective medical devices through best-in-the-world regulatory science</a:t>
            </a:r>
          </a:p>
        </p:txBody>
      </p:sp>
      <p:sp>
        <p:nvSpPr>
          <p:cNvPr id="3" name="Date Placeholder 2">
            <a:extLst>
              <a:ext uri="{FF2B5EF4-FFF2-40B4-BE49-F238E27FC236}">
                <a16:creationId xmlns:a16="http://schemas.microsoft.com/office/drawing/2014/main" id="{4653E9F9-43CC-4779-838F-35970F38450C}"/>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0C9FE169-FD94-45B6-B327-42BF47B44FC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2EB033-EE71-496F-A3F8-E5C5AA43E800}"/>
              </a:ext>
            </a:extLst>
          </p:cNvPr>
          <p:cNvSpPr>
            <a:spLocks noGrp="1"/>
          </p:cNvSpPr>
          <p:nvPr>
            <p:ph type="sldNum" sz="quarter" idx="12"/>
          </p:nvPr>
        </p:nvSpPr>
        <p:spPr>
          <a:xfrm>
            <a:off x="8737600" y="6546851"/>
            <a:ext cx="2844800" cy="365125"/>
          </a:xfrm>
        </p:spPr>
        <p:txBody>
          <a:bodyPr/>
          <a:lstStyle/>
          <a:p>
            <a:fld id="{7D871F5F-C8AF-484B-B19A-A0CBCE8C7764}" type="slidenum">
              <a:rPr lang="en-US" smtClean="0"/>
              <a:t>‹#›</a:t>
            </a:fld>
            <a:endParaRPr lang="en-US"/>
          </a:p>
        </p:txBody>
      </p:sp>
    </p:spTree>
    <p:extLst>
      <p:ext uri="{BB962C8B-B14F-4D97-AF65-F5344CB8AC3E}">
        <p14:creationId xmlns:p14="http://schemas.microsoft.com/office/powerpoint/2010/main" val="3867571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6590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ank You Slide 15">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47EC7AF-637F-B744-911D-E2902E546EEA}"/>
              </a:ext>
            </a:extLst>
          </p:cNvPr>
          <p:cNvSpPr>
            <a:spLocks noGrp="1"/>
          </p:cNvSpPr>
          <p:nvPr>
            <p:ph type="pic" sz="quarter" idx="11"/>
          </p:nvPr>
        </p:nvSpPr>
        <p:spPr>
          <a:xfrm>
            <a:off x="0" y="5019239"/>
            <a:ext cx="7471716" cy="1836800"/>
          </a:xfrm>
          <a:custGeom>
            <a:avLst/>
            <a:gdLst>
              <a:gd name="connsiteX0" fmla="*/ 0 w 14939540"/>
              <a:gd name="connsiteY0" fmla="*/ 0 h 3673600"/>
              <a:gd name="connsiteX1" fmla="*/ 14939540 w 14939540"/>
              <a:gd name="connsiteY1" fmla="*/ 0 h 3673600"/>
              <a:gd name="connsiteX2" fmla="*/ 14939540 w 14939540"/>
              <a:gd name="connsiteY2" fmla="*/ 3673600 h 3673600"/>
              <a:gd name="connsiteX3" fmla="*/ 0 w 14939540"/>
              <a:gd name="connsiteY3" fmla="*/ 3673600 h 3673600"/>
            </a:gdLst>
            <a:ahLst/>
            <a:cxnLst>
              <a:cxn ang="0">
                <a:pos x="connsiteX0" y="connsiteY0"/>
              </a:cxn>
              <a:cxn ang="0">
                <a:pos x="connsiteX1" y="connsiteY1"/>
              </a:cxn>
              <a:cxn ang="0">
                <a:pos x="connsiteX2" y="connsiteY2"/>
              </a:cxn>
              <a:cxn ang="0">
                <a:pos x="connsiteX3" y="connsiteY3"/>
              </a:cxn>
            </a:cxnLst>
            <a:rect l="l" t="t" r="r" b="b"/>
            <a:pathLst>
              <a:path w="14939540" h="3673600">
                <a:moveTo>
                  <a:pt x="0" y="0"/>
                </a:moveTo>
                <a:lnTo>
                  <a:pt x="14939540" y="0"/>
                </a:lnTo>
                <a:lnTo>
                  <a:pt x="14939540" y="3673600"/>
                </a:lnTo>
                <a:lnTo>
                  <a:pt x="0" y="3673600"/>
                </a:lnTo>
                <a:close/>
              </a:path>
            </a:pathLst>
          </a:custGeom>
          <a:solidFill>
            <a:schemeClr val="bg2">
              <a:lumMod val="95000"/>
            </a:schemeClr>
          </a:solidFill>
        </p:spPr>
        <p:txBody>
          <a:bodyPr wrap="square" anchor="ctr">
            <a:noAutofit/>
          </a:bodyPr>
          <a:lstStyle>
            <a:lvl1pPr marL="0" indent="0" algn="ctr">
              <a:buNone/>
              <a:defRPr sz="1200"/>
            </a:lvl1pPr>
          </a:lstStyle>
          <a:p>
            <a:endParaRPr lang="en-US"/>
          </a:p>
        </p:txBody>
      </p:sp>
      <p:sp>
        <p:nvSpPr>
          <p:cNvPr id="7" name="Picture Placeholder 6">
            <a:extLst>
              <a:ext uri="{FF2B5EF4-FFF2-40B4-BE49-F238E27FC236}">
                <a16:creationId xmlns:a16="http://schemas.microsoft.com/office/drawing/2014/main" id="{2A180056-9DD1-C942-ACC4-5AFE07848C58}"/>
              </a:ext>
            </a:extLst>
          </p:cNvPr>
          <p:cNvSpPr>
            <a:spLocks noGrp="1"/>
          </p:cNvSpPr>
          <p:nvPr>
            <p:ph type="pic" sz="quarter" idx="13"/>
          </p:nvPr>
        </p:nvSpPr>
        <p:spPr>
          <a:xfrm>
            <a:off x="7472340" y="1342"/>
            <a:ext cx="4719037" cy="5017275"/>
          </a:xfrm>
          <a:custGeom>
            <a:avLst/>
            <a:gdLst>
              <a:gd name="connsiteX0" fmla="*/ 0 w 9435617"/>
              <a:gd name="connsiteY0" fmla="*/ 0 h 10034549"/>
              <a:gd name="connsiteX1" fmla="*/ 9435617 w 9435617"/>
              <a:gd name="connsiteY1" fmla="*/ 0 h 10034549"/>
              <a:gd name="connsiteX2" fmla="*/ 9435617 w 9435617"/>
              <a:gd name="connsiteY2" fmla="*/ 10034549 h 10034549"/>
              <a:gd name="connsiteX3" fmla="*/ 0 w 9435617"/>
              <a:gd name="connsiteY3" fmla="*/ 10034549 h 10034549"/>
            </a:gdLst>
            <a:ahLst/>
            <a:cxnLst>
              <a:cxn ang="0">
                <a:pos x="connsiteX0" y="connsiteY0"/>
              </a:cxn>
              <a:cxn ang="0">
                <a:pos x="connsiteX1" y="connsiteY1"/>
              </a:cxn>
              <a:cxn ang="0">
                <a:pos x="connsiteX2" y="connsiteY2"/>
              </a:cxn>
              <a:cxn ang="0">
                <a:pos x="connsiteX3" y="connsiteY3"/>
              </a:cxn>
            </a:cxnLst>
            <a:rect l="l" t="t" r="r" b="b"/>
            <a:pathLst>
              <a:path w="9435617" h="10034549">
                <a:moveTo>
                  <a:pt x="0" y="0"/>
                </a:moveTo>
                <a:lnTo>
                  <a:pt x="9435617" y="0"/>
                </a:lnTo>
                <a:lnTo>
                  <a:pt x="9435617" y="10034549"/>
                </a:lnTo>
                <a:lnTo>
                  <a:pt x="0" y="10034549"/>
                </a:lnTo>
                <a:close/>
              </a:path>
            </a:pathLst>
          </a:custGeom>
          <a:solidFill>
            <a:schemeClr val="bg2">
              <a:lumMod val="95000"/>
            </a:schemeClr>
          </a:solidFill>
        </p:spPr>
        <p:txBody>
          <a:bodyPr wrap="square" anchor="ctr">
            <a:noAutofit/>
          </a:bodyPr>
          <a:lstStyle>
            <a:lvl1pPr marL="0" indent="0" algn="ctr">
              <a:buNone/>
              <a:defRPr sz="1200"/>
            </a:lvl1pPr>
          </a:lstStyle>
          <a:p>
            <a:endParaRPr lang="en-US"/>
          </a:p>
        </p:txBody>
      </p:sp>
    </p:spTree>
    <p:extLst>
      <p:ext uri="{BB962C8B-B14F-4D97-AF65-F5344CB8AC3E}">
        <p14:creationId xmlns:p14="http://schemas.microsoft.com/office/powerpoint/2010/main" val="3522022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Slide 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8EE21DF-7615-824D-B9CB-5C2A810D636A}"/>
              </a:ext>
            </a:extLst>
          </p:cNvPr>
          <p:cNvSpPr>
            <a:spLocks noGrp="1"/>
          </p:cNvSpPr>
          <p:nvPr>
            <p:ph type="dt" sz="half" idx="10"/>
          </p:nvPr>
        </p:nvSpPr>
        <p:spPr/>
        <p:txBody>
          <a:bodyPr/>
          <a:lstStyle/>
          <a:p>
            <a:fld id="{7887F0A0-3CD7-404E-9F05-861D0C12041C}" type="datetime1">
              <a:rPr lang="en-US" smtClean="0"/>
              <a:t>10/16/2024</a:t>
            </a:fld>
            <a:endParaRPr lang="en-US"/>
          </a:p>
        </p:txBody>
      </p:sp>
      <p:sp>
        <p:nvSpPr>
          <p:cNvPr id="4" name="Footer Placeholder 3">
            <a:extLst>
              <a:ext uri="{FF2B5EF4-FFF2-40B4-BE49-F238E27FC236}">
                <a16:creationId xmlns:a16="http://schemas.microsoft.com/office/drawing/2014/main" id="{FE29F862-3707-6242-8CB8-AF2E6E1B16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9F1255-3E84-6B44-873D-706358CC6881}"/>
              </a:ext>
            </a:extLst>
          </p:cNvPr>
          <p:cNvSpPr>
            <a:spLocks noGrp="1"/>
          </p:cNvSpPr>
          <p:nvPr>
            <p:ph type="sldNum" sz="quarter" idx="12"/>
          </p:nvPr>
        </p:nvSpPr>
        <p:spPr/>
        <p:txBody>
          <a:bodyPr/>
          <a:lstStyle/>
          <a:p>
            <a:fld id="{FBF150C9-AEB5-4E49-974F-A35B3FA7A129}" type="slidenum">
              <a:rPr lang="en-US" smtClean="0"/>
              <a:t>‹#›</a:t>
            </a:fld>
            <a:endParaRPr lang="en-US"/>
          </a:p>
        </p:txBody>
      </p:sp>
      <p:pic>
        <p:nvPicPr>
          <p:cNvPr id="6" name="Picture 5">
            <a:extLst>
              <a:ext uri="{FF2B5EF4-FFF2-40B4-BE49-F238E27FC236}">
                <a16:creationId xmlns:a16="http://schemas.microsoft.com/office/drawing/2014/main" id="{A1B832C7-54B4-C74C-9ABF-CD41C17EA68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855"/>
            <a:ext cx="12192000" cy="6871855"/>
          </a:xfrm>
          <a:prstGeom prst="rect">
            <a:avLst/>
          </a:prstGeom>
        </p:spPr>
      </p:pic>
      <p:sp>
        <p:nvSpPr>
          <p:cNvPr id="12" name="Rectangle 11">
            <a:extLst>
              <a:ext uri="{FF2B5EF4-FFF2-40B4-BE49-F238E27FC236}">
                <a16:creationId xmlns:a16="http://schemas.microsoft.com/office/drawing/2014/main" id="{B7A9ADAF-23F4-ED46-AEF9-13D23B4AFE0F}"/>
              </a:ext>
            </a:extLst>
          </p:cNvPr>
          <p:cNvSpPr/>
          <p:nvPr userDrawn="1"/>
        </p:nvSpPr>
        <p:spPr>
          <a:xfrm>
            <a:off x="0" y="-13855"/>
            <a:ext cx="12192000" cy="6858001"/>
          </a:xfrm>
          <a:prstGeom prst="rect">
            <a:avLst/>
          </a:prstGeom>
          <a:solidFill>
            <a:schemeClr val="tx1">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7">
            <a:extLst>
              <a:ext uri="{FF2B5EF4-FFF2-40B4-BE49-F238E27FC236}">
                <a16:creationId xmlns:a16="http://schemas.microsoft.com/office/drawing/2014/main" id="{E27DDF3D-02D8-C04F-AA37-CE8ADEE6474B}"/>
              </a:ext>
            </a:extLst>
          </p:cNvPr>
          <p:cNvSpPr>
            <a:spLocks noGrp="1"/>
          </p:cNvSpPr>
          <p:nvPr>
            <p:ph type="ctrTitle"/>
          </p:nvPr>
        </p:nvSpPr>
        <p:spPr>
          <a:xfrm>
            <a:off x="1524000" y="4255774"/>
            <a:ext cx="9144000" cy="978534"/>
          </a:xfrm>
        </p:spPr>
        <p:txBody>
          <a:bodyPr numCol="1" anchor="ctr">
            <a:noAutofit/>
          </a:bodyPr>
          <a:lstStyle/>
          <a:p>
            <a:pPr algn="ctr"/>
            <a:r>
              <a:rPr lang="en-US" sz="4800" b="1">
                <a:solidFill>
                  <a:schemeClr val="bg2"/>
                </a:solidFill>
              </a:rPr>
              <a:t>2019 </a:t>
            </a:r>
            <a:r>
              <a:rPr lang="en-US" sz="4800" b="1">
                <a:solidFill>
                  <a:schemeClr val="bg1"/>
                </a:solidFill>
              </a:rPr>
              <a:t>Stakeholder</a:t>
            </a:r>
            <a:r>
              <a:rPr lang="en-US" sz="4800" b="1">
                <a:solidFill>
                  <a:schemeClr val="bg2"/>
                </a:solidFill>
              </a:rPr>
              <a:t> Meeting</a:t>
            </a:r>
          </a:p>
        </p:txBody>
      </p:sp>
      <p:sp>
        <p:nvSpPr>
          <p:cNvPr id="8" name="Subtitle 13">
            <a:extLst>
              <a:ext uri="{FF2B5EF4-FFF2-40B4-BE49-F238E27FC236}">
                <a16:creationId xmlns:a16="http://schemas.microsoft.com/office/drawing/2014/main" id="{7E3D701C-4FA0-E54C-93E9-14BD9FF558CC}"/>
              </a:ext>
            </a:extLst>
          </p:cNvPr>
          <p:cNvSpPr>
            <a:spLocks noGrp="1"/>
          </p:cNvSpPr>
          <p:nvPr>
            <p:ph type="subTitle" idx="1"/>
          </p:nvPr>
        </p:nvSpPr>
        <p:spPr>
          <a:xfrm>
            <a:off x="1524000" y="4991485"/>
            <a:ext cx="9144000" cy="560387"/>
          </a:xfrm>
        </p:spPr>
        <p:txBody>
          <a:bodyPr>
            <a:normAutofit/>
          </a:bodyPr>
          <a:lstStyle>
            <a:lvl1pPr marL="0" indent="0">
              <a:buNone/>
              <a:defRPr/>
            </a:lvl1pPr>
          </a:lstStyle>
          <a:p>
            <a:pPr algn="ctr"/>
            <a:r>
              <a:rPr lang="en-US" sz="2000">
                <a:solidFill>
                  <a:schemeClr val="bg2"/>
                </a:solidFill>
              </a:rPr>
              <a:t>Presentation Template</a:t>
            </a:r>
          </a:p>
        </p:txBody>
      </p:sp>
      <p:sp>
        <p:nvSpPr>
          <p:cNvPr id="10" name="Rounded Rectangle 8">
            <a:extLst>
              <a:ext uri="{FF2B5EF4-FFF2-40B4-BE49-F238E27FC236}">
                <a16:creationId xmlns:a16="http://schemas.microsoft.com/office/drawing/2014/main" id="{EB63CC56-1F7B-1442-9794-10C903CA059A}"/>
              </a:ext>
            </a:extLst>
          </p:cNvPr>
          <p:cNvSpPr/>
          <p:nvPr userDrawn="1"/>
        </p:nvSpPr>
        <p:spPr>
          <a:xfrm>
            <a:off x="5394000" y="6772656"/>
            <a:ext cx="1404000" cy="8534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F61D078-3D59-F547-B276-851BC1AE9F8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017538" y="256309"/>
            <a:ext cx="908050" cy="1048248"/>
          </a:xfrm>
          <a:prstGeom prst="rect">
            <a:avLst/>
          </a:prstGeom>
        </p:spPr>
      </p:pic>
      <p:sp>
        <p:nvSpPr>
          <p:cNvPr id="14" name="Rounded Rectangle 8">
            <a:extLst>
              <a:ext uri="{FF2B5EF4-FFF2-40B4-BE49-F238E27FC236}">
                <a16:creationId xmlns:a16="http://schemas.microsoft.com/office/drawing/2014/main" id="{649F490D-57DA-8148-B13C-FAE3ED06A1FC}"/>
              </a:ext>
            </a:extLst>
          </p:cNvPr>
          <p:cNvSpPr/>
          <p:nvPr userDrawn="1"/>
        </p:nvSpPr>
        <p:spPr>
          <a:xfrm>
            <a:off x="5394000" y="0"/>
            <a:ext cx="1404000" cy="8534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FEEA2473-1250-A545-862F-2571B2C0EFF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423" y="256309"/>
            <a:ext cx="1765300" cy="596900"/>
          </a:xfrm>
          <a:prstGeom prst="rect">
            <a:avLst/>
          </a:prstGeom>
        </p:spPr>
      </p:pic>
    </p:spTree>
    <p:extLst>
      <p:ext uri="{BB962C8B-B14F-4D97-AF65-F5344CB8AC3E}">
        <p14:creationId xmlns:p14="http://schemas.microsoft.com/office/powerpoint/2010/main" val="2175133380"/>
      </p:ext>
    </p:extLst>
  </p:cSld>
  <p:clrMapOvr>
    <a:masterClrMapping/>
  </p:clrMapOvr>
  <p:transition spd="slow">
    <p:push dir="u"/>
  </p:transition>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84F49B-5A7F-2F45-9400-29748B34686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Content Placeholder 3">
            <a:extLst>
              <a:ext uri="{FF2B5EF4-FFF2-40B4-BE49-F238E27FC236}">
                <a16:creationId xmlns:a16="http://schemas.microsoft.com/office/drawing/2014/main" id="{8D058A46-4497-4846-9950-4FE69B7CB514}"/>
              </a:ext>
            </a:extLst>
          </p:cNvPr>
          <p:cNvSpPr>
            <a:spLocks noGrp="1"/>
          </p:cNvSpPr>
          <p:nvPr>
            <p:ph sz="half" idx="2" hasCustomPrompt="1"/>
          </p:nvPr>
        </p:nvSpPr>
        <p:spPr>
          <a:xfrm>
            <a:off x="0" y="1088249"/>
            <a:ext cx="12192000" cy="3897872"/>
          </a:xfrm>
          <a:ln>
            <a:noFill/>
          </a:ln>
        </p:spPr>
        <p:txBody>
          <a:bodyPr/>
          <a:lstStyle>
            <a:lvl1pPr marL="0" indent="0">
              <a:buNone/>
              <a:defRPr/>
            </a:lvl1pPr>
          </a:lstStyle>
          <a:p>
            <a:pPr lvl="0"/>
            <a:r>
              <a:rPr lang="en-US"/>
              <a:t>Object/Photo</a:t>
            </a:r>
          </a:p>
        </p:txBody>
      </p:sp>
      <p:pic>
        <p:nvPicPr>
          <p:cNvPr id="10" name="Picture 9">
            <a:extLst>
              <a:ext uri="{FF2B5EF4-FFF2-40B4-BE49-F238E27FC236}">
                <a16:creationId xmlns:a16="http://schemas.microsoft.com/office/drawing/2014/main" id="{C55B0418-EA3E-F444-BA50-493E538C475E}"/>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7" name="Text Placeholder 2">
            <a:extLst>
              <a:ext uri="{FF2B5EF4-FFF2-40B4-BE49-F238E27FC236}">
                <a16:creationId xmlns:a16="http://schemas.microsoft.com/office/drawing/2014/main" id="{4038A29F-49C5-8E46-9DD1-3268CB9B3E64}"/>
              </a:ext>
            </a:extLst>
          </p:cNvPr>
          <p:cNvSpPr>
            <a:spLocks noGrp="1"/>
          </p:cNvSpPr>
          <p:nvPr>
            <p:ph type="body" idx="1" hasCustomPrompt="1"/>
          </p:nvPr>
        </p:nvSpPr>
        <p:spPr>
          <a:xfrm>
            <a:off x="1092819" y="5213932"/>
            <a:ext cx="9824225" cy="1263869"/>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a:latin typeface="Calibri" panose="020F0502020204030204" pitchFamily="34" charset="0"/>
                <a:ea typeface="Arial" charset="0"/>
                <a:cs typeface="Calibri" panose="020F0502020204030204" pitchFamily="34" charset="0"/>
              </a:rPr>
              <a:t>Lorem ipsum dolor sit </a:t>
            </a:r>
            <a:r>
              <a:rPr lang="en-US" err="1">
                <a:latin typeface="Calibri" panose="020F0502020204030204" pitchFamily="34" charset="0"/>
                <a:ea typeface="Arial" charset="0"/>
                <a:cs typeface="Calibri" panose="020F0502020204030204" pitchFamily="34" charset="0"/>
              </a:rPr>
              <a:t>amet</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consectetuer</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adipiscing</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elit</a:t>
            </a:r>
            <a:r>
              <a:rPr lang="en-US">
                <a:latin typeface="Calibri" panose="020F0502020204030204" pitchFamily="34" charset="0"/>
                <a:ea typeface="Arial" charset="0"/>
                <a:cs typeface="Calibri" panose="020F0502020204030204" pitchFamily="34" charset="0"/>
              </a:rPr>
              <a:t>. Maecenas </a:t>
            </a:r>
            <a:r>
              <a:rPr lang="en-US" err="1">
                <a:latin typeface="Calibri" panose="020F0502020204030204" pitchFamily="34" charset="0"/>
                <a:ea typeface="Arial" charset="0"/>
                <a:cs typeface="Calibri" panose="020F0502020204030204" pitchFamily="34" charset="0"/>
              </a:rPr>
              <a:t>porttitor</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congue</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massa</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Fusce</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posuere</a:t>
            </a:r>
            <a:r>
              <a:rPr lang="en-US">
                <a:latin typeface="Calibri" panose="020F0502020204030204" pitchFamily="34" charset="0"/>
                <a:ea typeface="Arial" charset="0"/>
                <a:cs typeface="Calibri" panose="020F0502020204030204" pitchFamily="34" charset="0"/>
              </a:rPr>
              <a:t>, magna </a:t>
            </a:r>
            <a:r>
              <a:rPr lang="en-US" err="1">
                <a:latin typeface="Calibri" panose="020F0502020204030204" pitchFamily="34" charset="0"/>
                <a:ea typeface="Arial" charset="0"/>
                <a:cs typeface="Calibri" panose="020F0502020204030204" pitchFamily="34" charset="0"/>
              </a:rPr>
              <a:t>sed</a:t>
            </a:r>
            <a:r>
              <a:rPr lang="en-US">
                <a:latin typeface="Calibri" panose="020F0502020204030204" pitchFamily="34" charset="0"/>
                <a:ea typeface="Arial" charset="0"/>
                <a:cs typeface="Calibri" panose="020F0502020204030204" pitchFamily="34" charset="0"/>
              </a:rPr>
              <a:t> pulvinar.</a:t>
            </a:r>
          </a:p>
        </p:txBody>
      </p:sp>
      <p:sp>
        <p:nvSpPr>
          <p:cNvPr id="9" name="Title 1">
            <a:extLst>
              <a:ext uri="{FF2B5EF4-FFF2-40B4-BE49-F238E27FC236}">
                <a16:creationId xmlns:a16="http://schemas.microsoft.com/office/drawing/2014/main" id="{BCFA929C-C054-5949-B389-B2BE80C59E61}"/>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p>
        </p:txBody>
      </p:sp>
    </p:spTree>
    <p:extLst>
      <p:ext uri="{BB962C8B-B14F-4D97-AF65-F5344CB8AC3E}">
        <p14:creationId xmlns:p14="http://schemas.microsoft.com/office/powerpoint/2010/main" val="2979302320"/>
      </p:ext>
    </p:extLst>
  </p:cSld>
  <p:clrMapOvr>
    <a:masterClrMapping/>
  </p:clrMapOvr>
  <p:extLst>
    <p:ext uri="{DCECCB84-F9BA-43D5-87BE-67443E8EF086}">
      <p15:sldGuideLst xmlns:p15="http://schemas.microsoft.com/office/powerpoint/2012/main">
        <p15:guide id="1" orient="horz" pos="2160">
          <p15:clr>
            <a:srgbClr val="FBAE40"/>
          </p15:clr>
        </p15:guide>
        <p15:guide id="2" pos="432">
          <p15:clr>
            <a:srgbClr val="FBAE40"/>
          </p15:clr>
        </p15:guide>
        <p15:guide id="3" orient="horz" pos="507">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0D848734-8942-BF48-9547-1AC96494F3E6}"/>
              </a:ext>
            </a:extLst>
          </p:cNvPr>
          <p:cNvSpPr>
            <a:spLocks noGrp="1"/>
          </p:cNvSpPr>
          <p:nvPr>
            <p:ph type="body" sz="half" idx="2"/>
          </p:nvPr>
        </p:nvSpPr>
        <p:spPr>
          <a:xfrm>
            <a:off x="719253" y="1957038"/>
            <a:ext cx="10753493" cy="1143000"/>
          </a:xfrm>
        </p:spPr>
        <p:txBody>
          <a:bodyPr>
            <a:normAutofit fontScale="92500" lnSpcReduction="10000"/>
          </a:bodyPr>
          <a:lstStyle/>
          <a:p>
            <a:r>
              <a:rPr lang="en-US">
                <a:cs typeface="Arial" panose="020B0604020202020204" pitchFamily="34" charset="0"/>
              </a:rPr>
              <a:t>To promote U.S. innovation and industrial competitiveness by advancing </a:t>
            </a:r>
            <a:r>
              <a:rPr lang="en-US" sz="3600">
                <a:solidFill>
                  <a:srgbClr val="5D8B72"/>
                </a:solidFill>
                <a:cs typeface="Arial" panose="020B0604020202020204" pitchFamily="34" charset="0"/>
              </a:rPr>
              <a:t>measurement science</a:t>
            </a:r>
            <a:r>
              <a:rPr lang="en-US">
                <a:solidFill>
                  <a:srgbClr val="5D8B72"/>
                </a:solidFill>
                <a:cs typeface="Arial" panose="020B0604020202020204" pitchFamily="34" charset="0"/>
              </a:rPr>
              <a:t>, </a:t>
            </a:r>
            <a:r>
              <a:rPr lang="en-US" sz="3600">
                <a:solidFill>
                  <a:srgbClr val="5D8B72"/>
                </a:solidFill>
                <a:cs typeface="Arial" panose="020B0604020202020204" pitchFamily="34" charset="0"/>
              </a:rPr>
              <a:t>standards</a:t>
            </a:r>
            <a:r>
              <a:rPr lang="en-US">
                <a:solidFill>
                  <a:srgbClr val="5D8B72"/>
                </a:solidFill>
                <a:cs typeface="Arial" panose="020B0604020202020204" pitchFamily="34" charset="0"/>
              </a:rPr>
              <a:t>, and </a:t>
            </a:r>
            <a:r>
              <a:rPr lang="en-US" sz="3600">
                <a:solidFill>
                  <a:srgbClr val="5D8B72"/>
                </a:solidFill>
                <a:cs typeface="Arial" panose="020B0604020202020204" pitchFamily="34" charset="0"/>
              </a:rPr>
              <a:t>technology</a:t>
            </a:r>
            <a:r>
              <a:rPr lang="en-US">
                <a:solidFill>
                  <a:srgbClr val="5D8B72"/>
                </a:solidFill>
                <a:cs typeface="Arial" panose="020B0604020202020204" pitchFamily="34" charset="0"/>
              </a:rPr>
              <a:t> </a:t>
            </a:r>
            <a:r>
              <a:rPr lang="en-US">
                <a:cs typeface="Arial" panose="020B0604020202020204" pitchFamily="34" charset="0"/>
              </a:rPr>
              <a:t>in ways that enhance economic security and improve our quality of life</a:t>
            </a:r>
          </a:p>
          <a:p>
            <a:endParaRPr lang="en-US"/>
          </a:p>
        </p:txBody>
      </p:sp>
      <p:pic>
        <p:nvPicPr>
          <p:cNvPr id="8" name="Picture 7">
            <a:extLst>
              <a:ext uri="{FF2B5EF4-FFF2-40B4-BE49-F238E27FC236}">
                <a16:creationId xmlns:a16="http://schemas.microsoft.com/office/drawing/2014/main" id="{9487F837-8B7B-0147-BED5-B907649911FD}"/>
              </a:ext>
            </a:extLst>
          </p:cNvPr>
          <p:cNvPicPr>
            <a:picLocks noChangeAspect="1"/>
          </p:cNvPicPr>
          <p:nvPr userDrawn="1"/>
        </p:nvPicPr>
        <p:blipFill>
          <a:blip r:embed="rId2"/>
          <a:stretch>
            <a:fillRect/>
          </a:stretch>
        </p:blipFill>
        <p:spPr>
          <a:xfrm>
            <a:off x="4147792" y="3790711"/>
            <a:ext cx="3895664" cy="2502513"/>
          </a:xfrm>
          <a:prstGeom prst="rect">
            <a:avLst/>
          </a:prstGeom>
          <a:ln w="38100">
            <a:noFill/>
          </a:ln>
        </p:spPr>
      </p:pic>
      <p:sp>
        <p:nvSpPr>
          <p:cNvPr id="9" name="Rectangle 8">
            <a:extLst>
              <a:ext uri="{FF2B5EF4-FFF2-40B4-BE49-F238E27FC236}">
                <a16:creationId xmlns:a16="http://schemas.microsoft.com/office/drawing/2014/main" id="{BF65FFDD-46F1-1042-90E6-48D558B413AE}"/>
              </a:ext>
            </a:extLst>
          </p:cNvPr>
          <p:cNvSpPr/>
          <p:nvPr userDrawn="1"/>
        </p:nvSpPr>
        <p:spPr>
          <a:xfrm>
            <a:off x="0" y="3790711"/>
            <a:ext cx="3916875" cy="2490548"/>
          </a:xfrm>
          <a:prstGeom prst="rect">
            <a:avLst/>
          </a:prstGeom>
          <a:blipFill dpi="0" rotWithShape="1">
            <a:blip r:embed="rId3" cstate="screen">
              <a:extLst>
                <a:ext uri="{28A0092B-C50C-407E-A947-70E740481C1C}">
                  <a14:useLocalDpi xmlns:a14="http://schemas.microsoft.com/office/drawing/2010/main"/>
                </a:ext>
              </a:extLst>
            </a:blip>
            <a:srcRect/>
            <a:stretch>
              <a:fillRect l="110"/>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5E986C5-491C-5F4C-A916-7269FE891C55}"/>
              </a:ext>
            </a:extLst>
          </p:cNvPr>
          <p:cNvSpPr/>
          <p:nvPr userDrawn="1"/>
        </p:nvSpPr>
        <p:spPr>
          <a:xfrm>
            <a:off x="8275125" y="3790711"/>
            <a:ext cx="3916875" cy="2490548"/>
          </a:xfrm>
          <a:prstGeom prst="rect">
            <a:avLst/>
          </a:prstGeom>
          <a:blipFill dpi="0" rotWithShape="1">
            <a:blip r:embed="rId4">
              <a:extLst>
                <a:ext uri="{28A0092B-C50C-407E-A947-70E740481C1C}">
                  <a14:useLocalDpi xmlns:a14="http://schemas.microsoft.com/office/drawing/2010/main"/>
                </a:ext>
              </a:extLst>
            </a:blip>
            <a:srcRect/>
            <a:stretch>
              <a:fillRect/>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a:t>
            </a:r>
          </a:p>
        </p:txBody>
      </p:sp>
      <p:pic>
        <p:nvPicPr>
          <p:cNvPr id="11" name="Picture 10">
            <a:extLst>
              <a:ext uri="{FF2B5EF4-FFF2-40B4-BE49-F238E27FC236}">
                <a16:creationId xmlns:a16="http://schemas.microsoft.com/office/drawing/2014/main" id="{5CB49EE5-11BC-5F45-A896-A86F6FB3E5BC}"/>
              </a:ext>
            </a:extLst>
          </p:cNvPr>
          <p:cNvPicPr>
            <a:picLocks noChangeAspect="1"/>
          </p:cNvPicPr>
          <p:nvPr userDrawn="1"/>
        </p:nvPicPr>
        <p:blipFill>
          <a:blip r:embed="rId5"/>
          <a:stretch>
            <a:fillRect/>
          </a:stretch>
        </p:blipFill>
        <p:spPr>
          <a:xfrm>
            <a:off x="0" y="0"/>
            <a:ext cx="12192000" cy="1087129"/>
          </a:xfrm>
          <a:prstGeom prst="rect">
            <a:avLst/>
          </a:prstGeom>
        </p:spPr>
      </p:pic>
      <p:pic>
        <p:nvPicPr>
          <p:cNvPr id="13" name="Picture 12">
            <a:extLst>
              <a:ext uri="{FF2B5EF4-FFF2-40B4-BE49-F238E27FC236}">
                <a16:creationId xmlns:a16="http://schemas.microsoft.com/office/drawing/2014/main" id="{119C50A8-61CF-0446-843A-65AF899FAEEE}"/>
              </a:ext>
            </a:extLst>
          </p:cNvPr>
          <p:cNvPicPr>
            <a:picLocks noChangeAspect="1"/>
          </p:cNvPicPr>
          <p:nvPr userDrawn="1"/>
        </p:nvPicPr>
        <p:blipFill>
          <a:blip r:embed="rId6">
            <a:alphaModFix amt="70000"/>
          </a:blip>
          <a:stretch>
            <a:fillRect/>
          </a:stretch>
        </p:blipFill>
        <p:spPr>
          <a:xfrm>
            <a:off x="10696074" y="508222"/>
            <a:ext cx="1119415" cy="295401"/>
          </a:xfrm>
          <a:prstGeom prst="rect">
            <a:avLst/>
          </a:prstGeom>
        </p:spPr>
      </p:pic>
      <p:sp>
        <p:nvSpPr>
          <p:cNvPr id="14" name="Title 1">
            <a:extLst>
              <a:ext uri="{FF2B5EF4-FFF2-40B4-BE49-F238E27FC236}">
                <a16:creationId xmlns:a16="http://schemas.microsoft.com/office/drawing/2014/main" id="{EF4F98F9-08D8-D64E-9EEE-7D543E307C3B}"/>
              </a:ext>
            </a:extLst>
          </p:cNvPr>
          <p:cNvSpPr>
            <a:spLocks noGrp="1"/>
          </p:cNvSpPr>
          <p:nvPr>
            <p:ph type="title" hasCustomPrompt="1"/>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NIST Mission</a:t>
            </a:r>
          </a:p>
        </p:txBody>
      </p:sp>
    </p:spTree>
    <p:extLst>
      <p:ext uri="{BB962C8B-B14F-4D97-AF65-F5344CB8AC3E}">
        <p14:creationId xmlns:p14="http://schemas.microsoft.com/office/powerpoint/2010/main" val="39258632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C9533BF-1B93-2A43-BA34-0F3A82D7F33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2" name="Text Placeholder 3">
            <a:extLst>
              <a:ext uri="{FF2B5EF4-FFF2-40B4-BE49-F238E27FC236}">
                <a16:creationId xmlns:a16="http://schemas.microsoft.com/office/drawing/2014/main" id="{1C17D88D-1B35-A843-BA46-506AB4A8754C}"/>
              </a:ext>
            </a:extLst>
          </p:cNvPr>
          <p:cNvSpPr>
            <a:spLocks noGrp="1"/>
          </p:cNvSpPr>
          <p:nvPr>
            <p:ph type="body" sz="half" idx="2" hasCustomPrompt="1"/>
          </p:nvPr>
        </p:nvSpPr>
        <p:spPr>
          <a:xfrm>
            <a:off x="719253" y="1622502"/>
            <a:ext cx="10753493" cy="1456996"/>
          </a:xfrm>
        </p:spPr>
        <p:txBody>
          <a:bodyPr>
            <a:no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US">
                <a:latin typeface="Calibri" panose="020F0502020204030204" pitchFamily="34" charset="0"/>
                <a:ea typeface="Arial" charset="0"/>
                <a:cs typeface="Calibri" panose="020F0502020204030204" pitchFamily="34" charset="0"/>
              </a:rPr>
              <a:t>Lorem ipsum dolor sit </a:t>
            </a:r>
            <a:r>
              <a:rPr lang="en-US" err="1">
                <a:latin typeface="Calibri" panose="020F0502020204030204" pitchFamily="34" charset="0"/>
                <a:ea typeface="Arial" charset="0"/>
                <a:cs typeface="Calibri" panose="020F0502020204030204" pitchFamily="34" charset="0"/>
              </a:rPr>
              <a:t>amet</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consectetuer</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adipiscing</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elit</a:t>
            </a:r>
            <a:r>
              <a:rPr lang="en-US">
                <a:latin typeface="Calibri" panose="020F0502020204030204" pitchFamily="34" charset="0"/>
                <a:ea typeface="Arial" charset="0"/>
                <a:cs typeface="Calibri" panose="020F0502020204030204" pitchFamily="34" charset="0"/>
              </a:rPr>
              <a:t>. Maecenas </a:t>
            </a:r>
            <a:r>
              <a:rPr lang="en-US" err="1">
                <a:latin typeface="Calibri" panose="020F0502020204030204" pitchFamily="34" charset="0"/>
                <a:ea typeface="Arial" charset="0"/>
                <a:cs typeface="Calibri" panose="020F0502020204030204" pitchFamily="34" charset="0"/>
              </a:rPr>
              <a:t>porttitor</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congue</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massa</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Fusce</a:t>
            </a:r>
            <a:r>
              <a:rPr lang="en-US">
                <a:latin typeface="Calibri" panose="020F0502020204030204" pitchFamily="34" charset="0"/>
                <a:ea typeface="Arial" charset="0"/>
                <a:cs typeface="Calibri" panose="020F0502020204030204" pitchFamily="34" charset="0"/>
              </a:rPr>
              <a:t> </a:t>
            </a:r>
            <a:r>
              <a:rPr lang="en-US" err="1">
                <a:latin typeface="Calibri" panose="020F0502020204030204" pitchFamily="34" charset="0"/>
                <a:ea typeface="Arial" charset="0"/>
                <a:cs typeface="Calibri" panose="020F0502020204030204" pitchFamily="34" charset="0"/>
              </a:rPr>
              <a:t>posuere</a:t>
            </a:r>
            <a:r>
              <a:rPr lang="en-US">
                <a:latin typeface="Calibri" panose="020F0502020204030204" pitchFamily="34" charset="0"/>
                <a:ea typeface="Arial" charset="0"/>
                <a:cs typeface="Calibri" panose="020F0502020204030204" pitchFamily="34" charset="0"/>
              </a:rPr>
              <a:t>, magna </a:t>
            </a:r>
            <a:r>
              <a:rPr lang="en-US" err="1">
                <a:latin typeface="Calibri" panose="020F0502020204030204" pitchFamily="34" charset="0"/>
                <a:ea typeface="Arial" charset="0"/>
                <a:cs typeface="Calibri" panose="020F0502020204030204" pitchFamily="34" charset="0"/>
              </a:rPr>
              <a:t>sed</a:t>
            </a:r>
            <a:r>
              <a:rPr lang="en-US">
                <a:latin typeface="Calibri" panose="020F0502020204030204" pitchFamily="34" charset="0"/>
                <a:ea typeface="Arial" charset="0"/>
                <a:cs typeface="Calibri" panose="020F0502020204030204" pitchFamily="34" charset="0"/>
              </a:rPr>
              <a:t> pulvinar.</a:t>
            </a:r>
          </a:p>
        </p:txBody>
      </p:sp>
      <p:pic>
        <p:nvPicPr>
          <p:cNvPr id="19" name="Picture 18">
            <a:extLst>
              <a:ext uri="{FF2B5EF4-FFF2-40B4-BE49-F238E27FC236}">
                <a16:creationId xmlns:a16="http://schemas.microsoft.com/office/drawing/2014/main" id="{CAD91200-3642-8946-A772-E48D2472F96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B893048A-A103-8740-9E4D-A13D62CFA954}"/>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p>
        </p:txBody>
      </p:sp>
      <p:sp>
        <p:nvSpPr>
          <p:cNvPr id="11" name="Picture Placeholder 37">
            <a:extLst>
              <a:ext uri="{FF2B5EF4-FFF2-40B4-BE49-F238E27FC236}">
                <a16:creationId xmlns:a16="http://schemas.microsoft.com/office/drawing/2014/main" id="{CFA31AA8-C387-164B-869F-B0075C511E65}"/>
              </a:ext>
            </a:extLst>
          </p:cNvPr>
          <p:cNvSpPr>
            <a:spLocks noGrp="1"/>
          </p:cNvSpPr>
          <p:nvPr>
            <p:ph type="pic" sz="quarter" idx="20" hasCustomPrompt="1"/>
          </p:nvPr>
        </p:nvSpPr>
        <p:spPr>
          <a:xfrm>
            <a:off x="-12542" y="3603157"/>
            <a:ext cx="3889249" cy="2495747"/>
          </a:xfrm>
        </p:spPr>
        <p:txBody>
          <a:bodyPr>
            <a:normAutofit/>
          </a:bodyPr>
          <a:lstStyle>
            <a:lvl1pPr marL="0" indent="0">
              <a:buNone/>
              <a:defRPr sz="2000" b="1">
                <a:solidFill>
                  <a:schemeClr val="tx1"/>
                </a:solidFill>
              </a:defRPr>
            </a:lvl1pPr>
          </a:lstStyle>
          <a:p>
            <a:r>
              <a:rPr lang="en-US"/>
              <a:t>Picture/icon/text</a:t>
            </a:r>
          </a:p>
        </p:txBody>
      </p:sp>
      <p:sp>
        <p:nvSpPr>
          <p:cNvPr id="17" name="Picture Placeholder 37">
            <a:extLst>
              <a:ext uri="{FF2B5EF4-FFF2-40B4-BE49-F238E27FC236}">
                <a16:creationId xmlns:a16="http://schemas.microsoft.com/office/drawing/2014/main" id="{9B1F4115-3B6A-C147-B3F0-135C7ECD40C5}"/>
              </a:ext>
            </a:extLst>
          </p:cNvPr>
          <p:cNvSpPr>
            <a:spLocks noGrp="1"/>
          </p:cNvSpPr>
          <p:nvPr>
            <p:ph type="pic" sz="quarter" idx="21" hasCustomPrompt="1"/>
          </p:nvPr>
        </p:nvSpPr>
        <p:spPr>
          <a:xfrm>
            <a:off x="4154344" y="3603157"/>
            <a:ext cx="3889249" cy="2495747"/>
          </a:xfrm>
        </p:spPr>
        <p:txBody>
          <a:bodyPr>
            <a:normAutofit/>
          </a:bodyPr>
          <a:lstStyle>
            <a:lvl1pPr marL="0" indent="0">
              <a:buNone/>
              <a:defRPr sz="2000" b="1">
                <a:solidFill>
                  <a:schemeClr val="tx1"/>
                </a:solidFill>
              </a:defRPr>
            </a:lvl1pPr>
          </a:lstStyle>
          <a:p>
            <a:r>
              <a:rPr lang="en-US"/>
              <a:t>Picture/icon/text</a:t>
            </a:r>
          </a:p>
        </p:txBody>
      </p:sp>
      <p:sp>
        <p:nvSpPr>
          <p:cNvPr id="20" name="Picture Placeholder 37">
            <a:extLst>
              <a:ext uri="{FF2B5EF4-FFF2-40B4-BE49-F238E27FC236}">
                <a16:creationId xmlns:a16="http://schemas.microsoft.com/office/drawing/2014/main" id="{5E9C8FEA-E368-2E47-8707-A1899F1C96BC}"/>
              </a:ext>
            </a:extLst>
          </p:cNvPr>
          <p:cNvSpPr>
            <a:spLocks noGrp="1"/>
          </p:cNvSpPr>
          <p:nvPr>
            <p:ph type="pic" sz="quarter" idx="22" hasCustomPrompt="1"/>
          </p:nvPr>
        </p:nvSpPr>
        <p:spPr>
          <a:xfrm>
            <a:off x="8309655" y="3603157"/>
            <a:ext cx="3889249" cy="2495747"/>
          </a:xfrm>
        </p:spPr>
        <p:txBody>
          <a:bodyPr>
            <a:normAutofit/>
          </a:bodyPr>
          <a:lstStyle>
            <a:lvl1pPr marL="0" indent="0">
              <a:buNone/>
              <a:defRPr sz="2000" b="1">
                <a:solidFill>
                  <a:schemeClr val="tx1"/>
                </a:solidFill>
              </a:defRPr>
            </a:lvl1pPr>
          </a:lstStyle>
          <a:p>
            <a:r>
              <a:rPr lang="en-US"/>
              <a:t>Picture/icon/text</a:t>
            </a:r>
          </a:p>
        </p:txBody>
      </p:sp>
    </p:spTree>
    <p:extLst>
      <p:ext uri="{BB962C8B-B14F-4D97-AF65-F5344CB8AC3E}">
        <p14:creationId xmlns:p14="http://schemas.microsoft.com/office/powerpoint/2010/main" val="100777808"/>
      </p:ext>
    </p:extLst>
  </p:cSld>
  <p:clrMapOvr>
    <a:masterClrMapping/>
  </p:clrMapOvr>
  <p:extLst>
    <p:ext uri="{DCECCB84-F9BA-43D5-87BE-67443E8EF086}">
      <p15:sldGuideLst xmlns:p15="http://schemas.microsoft.com/office/powerpoint/2012/main">
        <p15:guide id="1" orient="horz" pos="2136">
          <p15:clr>
            <a:srgbClr val="FBAE40"/>
          </p15:clr>
        </p15:guide>
        <p15:guide id="3" pos="432">
          <p15:clr>
            <a:srgbClr val="FBAE40"/>
          </p15:clr>
        </p15:guide>
        <p15:guide id="4" pos="7296">
          <p15:clr>
            <a:srgbClr val="FBAE40"/>
          </p15:clr>
        </p15:guide>
        <p15:guide id="5"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Left Image">
  <p:cSld name="Left Image">
    <p:spTree>
      <p:nvGrpSpPr>
        <p:cNvPr id="1" name="Shape 64"/>
        <p:cNvGrpSpPr/>
        <p:nvPr/>
      </p:nvGrpSpPr>
      <p:grpSpPr>
        <a:xfrm>
          <a:off x="0" y="0"/>
          <a:ext cx="0" cy="0"/>
          <a:chOff x="0" y="0"/>
          <a:chExt cx="0" cy="0"/>
        </a:xfrm>
      </p:grpSpPr>
      <p:sp>
        <p:nvSpPr>
          <p:cNvPr id="65" name="Google Shape;65;p16"/>
          <p:cNvSpPr>
            <a:spLocks noGrp="1"/>
          </p:cNvSpPr>
          <p:nvPr>
            <p:ph type="pic" idx="2"/>
          </p:nvPr>
        </p:nvSpPr>
        <p:spPr>
          <a:xfrm>
            <a:off x="0" y="-24367"/>
            <a:ext cx="6718400" cy="6927600"/>
          </a:xfrm>
          <a:prstGeom prst="rect">
            <a:avLst/>
          </a:prstGeom>
          <a:noFill/>
          <a:ln>
            <a:noFill/>
          </a:ln>
        </p:spPr>
      </p:sp>
      <p:sp>
        <p:nvSpPr>
          <p:cNvPr id="66" name="Google Shape;66;p16"/>
          <p:cNvSpPr txBox="1">
            <a:spLocks noGrp="1"/>
          </p:cNvSpPr>
          <p:nvPr>
            <p:ph type="subTitle" idx="1"/>
          </p:nvPr>
        </p:nvSpPr>
        <p:spPr>
          <a:xfrm>
            <a:off x="7256000" y="306667"/>
            <a:ext cx="4418800" cy="710800"/>
          </a:xfrm>
          <a:prstGeom prst="rect">
            <a:avLst/>
          </a:prstGeom>
          <a:noFill/>
          <a:ln>
            <a:noFill/>
          </a:ln>
        </p:spPr>
        <p:txBody>
          <a:bodyPr spcFirstLastPara="1" wrap="square" lIns="68575" tIns="68575" rIns="68575" bIns="68575" anchor="ctr" anchorCtr="0">
            <a:noAutofit/>
          </a:bodyPr>
          <a:lstStyle>
            <a:lvl1pPr marR="0" lvl="0" algn="l" rtl="0">
              <a:lnSpc>
                <a:spcPct val="100000"/>
              </a:lnSpc>
              <a:spcBef>
                <a:spcPts val="1067"/>
              </a:spcBef>
              <a:spcAft>
                <a:spcPts val="0"/>
              </a:spcAft>
              <a:buClr>
                <a:srgbClr val="595959"/>
              </a:buClr>
              <a:buSzPts val="1800"/>
              <a:buFont typeface="Poppins Medium"/>
              <a:buNone/>
              <a:defRPr sz="2400" b="0" i="0" u="none" strike="noStrike" cap="none">
                <a:solidFill>
                  <a:srgbClr val="595959"/>
                </a:solidFill>
                <a:latin typeface="Source Sans Pro"/>
                <a:ea typeface="Source Sans Pro"/>
                <a:cs typeface="Source Sans Pro"/>
                <a:sym typeface="Source Sans Pro"/>
              </a:defRPr>
            </a:lvl1pPr>
            <a:lvl2pPr marR="0" lvl="1" algn="l" rtl="0">
              <a:lnSpc>
                <a:spcPct val="100000"/>
              </a:lnSpc>
              <a:spcBef>
                <a:spcPts val="533"/>
              </a:spcBef>
              <a:spcAft>
                <a:spcPts val="0"/>
              </a:spcAft>
              <a:buClr>
                <a:srgbClr val="000000"/>
              </a:buClr>
              <a:buSzPts val="1800"/>
              <a:buFont typeface="Arial"/>
              <a:buNone/>
              <a:defRPr sz="1867" b="0" i="0" u="none" strike="noStrike" cap="none">
                <a:solidFill>
                  <a:srgbClr val="000000"/>
                </a:solidFill>
                <a:latin typeface="Arial"/>
                <a:ea typeface="Arial"/>
                <a:cs typeface="Arial"/>
                <a:sym typeface="Arial"/>
              </a:defRPr>
            </a:lvl2pPr>
            <a:lvl3pPr marR="0" lvl="2" algn="l" rtl="0">
              <a:lnSpc>
                <a:spcPct val="100000"/>
              </a:lnSpc>
              <a:spcBef>
                <a:spcPts val="533"/>
              </a:spcBef>
              <a:spcAft>
                <a:spcPts val="0"/>
              </a:spcAft>
              <a:buClr>
                <a:srgbClr val="000000"/>
              </a:buClr>
              <a:buSzPts val="1500"/>
              <a:buFont typeface="Arial"/>
              <a:buNone/>
              <a:defRPr sz="1867" b="0" i="0" u="none" strike="noStrike" cap="none">
                <a:solidFill>
                  <a:srgbClr val="000000"/>
                </a:solidFill>
                <a:latin typeface="Arial"/>
                <a:ea typeface="Arial"/>
                <a:cs typeface="Arial"/>
                <a:sym typeface="Arial"/>
              </a:defRPr>
            </a:lvl3pPr>
            <a:lvl4pPr marR="0" lvl="3"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4pPr>
            <a:lvl5pPr marR="0" lvl="4"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5pPr>
            <a:lvl6pPr marR="0" lvl="5"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6pPr>
            <a:lvl7pPr marR="0" lvl="6"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7pPr>
            <a:lvl8pPr marR="0" lvl="7"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8pPr>
            <a:lvl9pPr marR="0" lvl="8" algn="l" rtl="0">
              <a:lnSpc>
                <a:spcPct val="100000"/>
              </a:lnSpc>
              <a:spcBef>
                <a:spcPts val="533"/>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9pPr>
          </a:lstStyle>
          <a:p>
            <a:endParaRPr/>
          </a:p>
        </p:txBody>
      </p:sp>
      <p:sp>
        <p:nvSpPr>
          <p:cNvPr id="67" name="Google Shape;67;p16"/>
          <p:cNvSpPr txBox="1">
            <a:spLocks noGrp="1"/>
          </p:cNvSpPr>
          <p:nvPr>
            <p:ph type="body" idx="3"/>
          </p:nvPr>
        </p:nvSpPr>
        <p:spPr>
          <a:xfrm>
            <a:off x="7269592" y="1198767"/>
            <a:ext cx="4419200" cy="4586400"/>
          </a:xfrm>
          <a:prstGeom prst="rect">
            <a:avLst/>
          </a:prstGeom>
          <a:noFill/>
          <a:ln>
            <a:noFill/>
          </a:ln>
        </p:spPr>
        <p:txBody>
          <a:bodyPr spcFirstLastPara="1" wrap="square" lIns="68575" tIns="68575" rIns="68575" bIns="68575" anchor="t" anchorCtr="0">
            <a:noAutofit/>
          </a:bodyPr>
          <a:lstStyle>
            <a:lvl1pPr marL="609585" marR="0" lvl="0" indent="-440256" algn="l" rtl="0">
              <a:lnSpc>
                <a:spcPct val="100000"/>
              </a:lnSpc>
              <a:spcBef>
                <a:spcPts val="1067"/>
              </a:spcBef>
              <a:spcAft>
                <a:spcPts val="0"/>
              </a:spcAft>
              <a:buClr>
                <a:srgbClr val="000000"/>
              </a:buClr>
              <a:buSzPts val="1600"/>
              <a:buFont typeface="Arial"/>
              <a:buChar char="•"/>
              <a:defRPr sz="2133" b="0" i="0" u="none" strike="noStrike" cap="none">
                <a:solidFill>
                  <a:srgbClr val="000000"/>
                </a:solidFill>
                <a:latin typeface="Source Sans Pro"/>
                <a:ea typeface="Source Sans Pro"/>
                <a:cs typeface="Source Sans Pro"/>
                <a:sym typeface="Source Sans Pro"/>
              </a:defRPr>
            </a:lvl1pPr>
            <a:lvl2pPr marL="1219170" marR="0" lvl="1" indent="-423323" algn="l" rtl="0">
              <a:lnSpc>
                <a:spcPct val="100000"/>
              </a:lnSpc>
              <a:spcBef>
                <a:spcPts val="533"/>
              </a:spcBef>
              <a:spcAft>
                <a:spcPts val="0"/>
              </a:spcAft>
              <a:buClr>
                <a:srgbClr val="000000"/>
              </a:buClr>
              <a:buSzPts val="1400"/>
              <a:buFont typeface="Arial"/>
              <a:buChar char="•"/>
              <a:defRPr sz="1867" b="0" i="0" u="none" strike="noStrike" cap="none">
                <a:solidFill>
                  <a:srgbClr val="000000"/>
                </a:solidFill>
                <a:latin typeface="Arial"/>
                <a:ea typeface="Arial"/>
                <a:cs typeface="Arial"/>
                <a:sym typeface="Arial"/>
              </a:defRPr>
            </a:lvl2pPr>
            <a:lvl3pPr marL="1828754" marR="0" lvl="2" indent="-397923" algn="l" rtl="0">
              <a:lnSpc>
                <a:spcPct val="100000"/>
              </a:lnSpc>
              <a:spcBef>
                <a:spcPts val="533"/>
              </a:spcBef>
              <a:spcAft>
                <a:spcPts val="0"/>
              </a:spcAft>
              <a:buClr>
                <a:srgbClr val="000000"/>
              </a:buClr>
              <a:buSzPts val="1100"/>
              <a:buFont typeface="Arial"/>
              <a:buChar char="•"/>
              <a:defRPr sz="1467" b="0" i="0" u="none" strike="noStrike" cap="none">
                <a:solidFill>
                  <a:srgbClr val="000000"/>
                </a:solidFill>
                <a:latin typeface="Arial"/>
                <a:ea typeface="Arial"/>
                <a:cs typeface="Arial"/>
                <a:sym typeface="Arial"/>
              </a:defRPr>
            </a:lvl3pPr>
            <a:lvl4pPr marL="2438339" marR="0" lvl="3"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4pPr>
            <a:lvl5pPr marL="3047924" marR="0" lvl="4"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5pPr>
            <a:lvl6pPr marL="3657509" marR="0" lvl="5"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6pPr>
            <a:lvl7pPr marL="4267093" marR="0" lvl="6"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7pPr>
            <a:lvl8pPr marL="4876678" marR="0" lvl="7"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8pPr>
            <a:lvl9pPr marL="5486263" marR="0" lvl="8" indent="-389457" algn="l" rtl="0">
              <a:lnSpc>
                <a:spcPct val="100000"/>
              </a:lnSpc>
              <a:spcBef>
                <a:spcPts val="533"/>
              </a:spcBef>
              <a:spcAft>
                <a:spcPts val="0"/>
              </a:spcAft>
              <a:buClr>
                <a:srgbClr val="000000"/>
              </a:buClr>
              <a:buSzPts val="1000"/>
              <a:buFont typeface="Arial"/>
              <a:buChar char="•"/>
              <a:defRPr sz="1333" b="0" i="0" u="none" strike="noStrike" cap="none">
                <a:solidFill>
                  <a:srgbClr val="000000"/>
                </a:solidFill>
                <a:latin typeface="Arial"/>
                <a:ea typeface="Arial"/>
                <a:cs typeface="Arial"/>
                <a:sym typeface="Arial"/>
              </a:defRPr>
            </a:lvl9pPr>
          </a:lstStyle>
          <a:p>
            <a:endParaRPr/>
          </a:p>
        </p:txBody>
      </p:sp>
      <p:sp>
        <p:nvSpPr>
          <p:cNvPr id="68" name="Google Shape;68;p16"/>
          <p:cNvSpPr txBox="1">
            <a:spLocks noGrp="1"/>
          </p:cNvSpPr>
          <p:nvPr>
            <p:ph type="sldNum" idx="12"/>
          </p:nvPr>
        </p:nvSpPr>
        <p:spPr>
          <a:xfrm>
            <a:off x="9323120" y="6356351"/>
            <a:ext cx="2743200" cy="365200"/>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1pPr>
            <a:lvl2pPr marL="0" marR="0" lvl="1"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2pPr>
            <a:lvl3pPr marL="0" marR="0" lvl="2"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3pPr>
            <a:lvl4pPr marL="0" marR="0" lvl="3"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4pPr>
            <a:lvl5pPr marL="0" marR="0" lvl="4"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5pPr>
            <a:lvl6pPr marL="0" marR="0" lvl="5"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6pPr>
            <a:lvl7pPr marL="0" marR="0" lvl="6"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7pPr>
            <a:lvl8pPr marL="0" marR="0" lvl="7"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8pPr>
            <a:lvl9pPr marL="0" marR="0" lvl="8"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424213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sic Header">
  <p:cSld name="Basic Header">
    <p:spTree>
      <p:nvGrpSpPr>
        <p:cNvPr id="1" name="Shape 13"/>
        <p:cNvGrpSpPr/>
        <p:nvPr/>
      </p:nvGrpSpPr>
      <p:grpSpPr>
        <a:xfrm>
          <a:off x="0" y="0"/>
          <a:ext cx="0" cy="0"/>
          <a:chOff x="0" y="0"/>
          <a:chExt cx="0" cy="0"/>
        </a:xfrm>
      </p:grpSpPr>
      <p:sp>
        <p:nvSpPr>
          <p:cNvPr id="14" name="Google Shape;14;p29"/>
          <p:cNvSpPr txBox="1">
            <a:spLocks noGrp="1"/>
          </p:cNvSpPr>
          <p:nvPr>
            <p:ph type="title"/>
          </p:nvPr>
        </p:nvSpPr>
        <p:spPr>
          <a:xfrm>
            <a:off x="622600" y="365133"/>
            <a:ext cx="10946800" cy="680400"/>
          </a:xfrm>
          <a:prstGeom prst="rect">
            <a:avLst/>
          </a:prstGeom>
          <a:noFill/>
          <a:ln>
            <a:noFill/>
          </a:ln>
        </p:spPr>
        <p:txBody>
          <a:bodyPr spcFirstLastPara="1" wrap="square" lIns="68575" tIns="68575" rIns="68575" bIns="68575" anchor="t" anchorCtr="0">
            <a:noAutofit/>
          </a:bodyPr>
          <a:lstStyle>
            <a:lvl1pPr lvl="0" algn="ctr">
              <a:lnSpc>
                <a:spcPct val="100000"/>
              </a:lnSpc>
              <a:spcBef>
                <a:spcPts val="0"/>
              </a:spcBef>
              <a:spcAft>
                <a:spcPts val="0"/>
              </a:spcAft>
              <a:buClr>
                <a:schemeClr val="dk2"/>
              </a:buClr>
              <a:buSzPts val="3000"/>
              <a:buNone/>
              <a:defRPr sz="4000" b="0" i="0">
                <a:solidFill>
                  <a:schemeClr val="dk2"/>
                </a:solidFill>
                <a:latin typeface="Source Sans Pro"/>
                <a:ea typeface="Source Sans Pro"/>
                <a:cs typeface="Source Sans Pro"/>
                <a:sym typeface="Source Sans Pro"/>
              </a:defRPr>
            </a:lvl1pPr>
            <a:lvl2pPr lvl="1" algn="l">
              <a:lnSpc>
                <a:spcPct val="100000"/>
              </a:lnSpc>
              <a:spcBef>
                <a:spcPts val="0"/>
              </a:spcBef>
              <a:spcAft>
                <a:spcPts val="0"/>
              </a:spcAft>
              <a:buSzPts val="1100"/>
              <a:buNone/>
              <a:defRPr>
                <a:latin typeface="Open Sans"/>
                <a:ea typeface="Open Sans"/>
                <a:cs typeface="Open Sans"/>
                <a:sym typeface="Open Sans"/>
              </a:defRPr>
            </a:lvl2pPr>
            <a:lvl3pPr lvl="2" algn="l">
              <a:lnSpc>
                <a:spcPct val="100000"/>
              </a:lnSpc>
              <a:spcBef>
                <a:spcPts val="0"/>
              </a:spcBef>
              <a:spcAft>
                <a:spcPts val="0"/>
              </a:spcAft>
              <a:buSzPts val="1100"/>
              <a:buNone/>
              <a:defRPr>
                <a:latin typeface="Open Sans"/>
                <a:ea typeface="Open Sans"/>
                <a:cs typeface="Open Sans"/>
                <a:sym typeface="Open Sans"/>
              </a:defRPr>
            </a:lvl3pPr>
            <a:lvl4pPr lvl="3" algn="l">
              <a:lnSpc>
                <a:spcPct val="100000"/>
              </a:lnSpc>
              <a:spcBef>
                <a:spcPts val="0"/>
              </a:spcBef>
              <a:spcAft>
                <a:spcPts val="0"/>
              </a:spcAft>
              <a:buSzPts val="1100"/>
              <a:buNone/>
              <a:defRPr>
                <a:latin typeface="Open Sans"/>
                <a:ea typeface="Open Sans"/>
                <a:cs typeface="Open Sans"/>
                <a:sym typeface="Open Sans"/>
              </a:defRPr>
            </a:lvl4pPr>
            <a:lvl5pPr lvl="4" algn="l">
              <a:lnSpc>
                <a:spcPct val="100000"/>
              </a:lnSpc>
              <a:spcBef>
                <a:spcPts val="0"/>
              </a:spcBef>
              <a:spcAft>
                <a:spcPts val="0"/>
              </a:spcAft>
              <a:buSzPts val="1100"/>
              <a:buNone/>
              <a:defRPr>
                <a:latin typeface="Open Sans"/>
                <a:ea typeface="Open Sans"/>
                <a:cs typeface="Open Sans"/>
                <a:sym typeface="Open Sans"/>
              </a:defRPr>
            </a:lvl5pPr>
            <a:lvl6pPr lvl="5" algn="l">
              <a:lnSpc>
                <a:spcPct val="100000"/>
              </a:lnSpc>
              <a:spcBef>
                <a:spcPts val="0"/>
              </a:spcBef>
              <a:spcAft>
                <a:spcPts val="0"/>
              </a:spcAft>
              <a:buSzPts val="1100"/>
              <a:buNone/>
              <a:defRPr>
                <a:latin typeface="Open Sans"/>
                <a:ea typeface="Open Sans"/>
                <a:cs typeface="Open Sans"/>
                <a:sym typeface="Open Sans"/>
              </a:defRPr>
            </a:lvl6pPr>
            <a:lvl7pPr lvl="6" algn="l">
              <a:lnSpc>
                <a:spcPct val="100000"/>
              </a:lnSpc>
              <a:spcBef>
                <a:spcPts val="0"/>
              </a:spcBef>
              <a:spcAft>
                <a:spcPts val="0"/>
              </a:spcAft>
              <a:buSzPts val="1100"/>
              <a:buNone/>
              <a:defRPr>
                <a:latin typeface="Open Sans"/>
                <a:ea typeface="Open Sans"/>
                <a:cs typeface="Open Sans"/>
                <a:sym typeface="Open Sans"/>
              </a:defRPr>
            </a:lvl7pPr>
            <a:lvl8pPr lvl="7" algn="l">
              <a:lnSpc>
                <a:spcPct val="100000"/>
              </a:lnSpc>
              <a:spcBef>
                <a:spcPts val="0"/>
              </a:spcBef>
              <a:spcAft>
                <a:spcPts val="0"/>
              </a:spcAft>
              <a:buSzPts val="1100"/>
              <a:buNone/>
              <a:defRPr>
                <a:latin typeface="Open Sans"/>
                <a:ea typeface="Open Sans"/>
                <a:cs typeface="Open Sans"/>
                <a:sym typeface="Open Sans"/>
              </a:defRPr>
            </a:lvl8pPr>
            <a:lvl9pPr lvl="8" algn="l">
              <a:lnSpc>
                <a:spcPct val="100000"/>
              </a:lnSpc>
              <a:spcBef>
                <a:spcPts val="0"/>
              </a:spcBef>
              <a:spcAft>
                <a:spcPts val="0"/>
              </a:spcAft>
              <a:buSzPts val="1100"/>
              <a:buNone/>
              <a:defRPr>
                <a:latin typeface="Open Sans"/>
                <a:ea typeface="Open Sans"/>
                <a:cs typeface="Open Sans"/>
                <a:sym typeface="Open Sans"/>
              </a:defRPr>
            </a:lvl9pPr>
          </a:lstStyle>
          <a:p>
            <a:endParaRPr/>
          </a:p>
        </p:txBody>
      </p:sp>
      <p:sp>
        <p:nvSpPr>
          <p:cNvPr id="15" name="Google Shape;15;p29"/>
          <p:cNvSpPr txBox="1">
            <a:spLocks noGrp="1"/>
          </p:cNvSpPr>
          <p:nvPr>
            <p:ph type="sldNum" idx="12"/>
          </p:nvPr>
        </p:nvSpPr>
        <p:spPr>
          <a:xfrm>
            <a:off x="9323120" y="6356351"/>
            <a:ext cx="2743200" cy="365200"/>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1pPr>
            <a:lvl2pPr marL="0" marR="0" lvl="1"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2pPr>
            <a:lvl3pPr marL="0" marR="0" lvl="2"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3pPr>
            <a:lvl4pPr marL="0" marR="0" lvl="3"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4pPr>
            <a:lvl5pPr marL="0" marR="0" lvl="4"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5pPr>
            <a:lvl6pPr marL="0" marR="0" lvl="5"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6pPr>
            <a:lvl7pPr marL="0" marR="0" lvl="6"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7pPr>
            <a:lvl8pPr marL="0" marR="0" lvl="7"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8pPr>
            <a:lvl9pPr marL="0" marR="0" lvl="8" indent="0" algn="r">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a:ea typeface="Source Sans Pro"/>
                <a:cs typeface="Source Sans Pro"/>
                <a:sym typeface="Source Sans Pro"/>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09576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Page">
  <p:cSld name="Blank Page">
    <p:spTree>
      <p:nvGrpSpPr>
        <p:cNvPr id="1" name="Shape 128"/>
        <p:cNvGrpSpPr/>
        <p:nvPr/>
      </p:nvGrpSpPr>
      <p:grpSpPr>
        <a:xfrm>
          <a:off x="0" y="0"/>
          <a:ext cx="0" cy="0"/>
          <a:chOff x="0" y="0"/>
          <a:chExt cx="0" cy="0"/>
        </a:xfrm>
      </p:grpSpPr>
      <p:sp>
        <p:nvSpPr>
          <p:cNvPr id="3" name="Google Shape;8;p1">
            <a:extLst>
              <a:ext uri="{FF2B5EF4-FFF2-40B4-BE49-F238E27FC236}">
                <a16:creationId xmlns:a16="http://schemas.microsoft.com/office/drawing/2014/main" id="{D2A38D7F-FA17-4446-983E-25B18F792BE1}"/>
              </a:ext>
            </a:extLst>
          </p:cNvPr>
          <p:cNvSpPr txBox="1">
            <a:spLocks noGrp="1"/>
          </p:cNvSpPr>
          <p:nvPr>
            <p:ph type="sldNum" idx="12"/>
          </p:nvPr>
        </p:nvSpPr>
        <p:spPr>
          <a:xfrm>
            <a:off x="9323120" y="6356351"/>
            <a:ext cx="2743200" cy="3652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Source Sans Pro" panose="020B0503030403020204" pitchFamily="34" charset="0"/>
                <a:ea typeface="Source Sans Pro" panose="020B0503030403020204" pitchFamily="34" charset="0"/>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01112452"/>
      </p:ext>
    </p:extLst>
  </p:cSld>
  <p:clrMapOvr>
    <a:masterClrMapping/>
  </p:clrMapOvr>
  <p:transition spd="slow">
    <p:push dir="u"/>
  </p:transition>
  <p:extLst>
    <p:ext uri="{DCECCB84-F9BA-43D5-87BE-67443E8EF086}">
      <p15:sldGuideLst xmlns:p15="http://schemas.microsoft.com/office/powerpoint/2012/main">
        <p15:guide id="1" pos="374">
          <p15:clr>
            <a:srgbClr val="FBAE40"/>
          </p15:clr>
        </p15:guide>
        <p15:guide id="2" pos="5384">
          <p15:clr>
            <a:srgbClr val="FBAE40"/>
          </p15:clr>
        </p15:guide>
        <p15:guide id="3" orient="horz" pos="288">
          <p15:clr>
            <a:srgbClr val="FBAE40"/>
          </p15:clr>
        </p15:guide>
        <p15:guide id="4" orient="horz" pos="2952">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500" b="0" i="0">
                <a:solidFill>
                  <a:srgbClr val="005599"/>
                </a:solidFill>
                <a:latin typeface="Arial Black"/>
                <a:cs typeface="Arial Black"/>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500" b="0" i="0">
                <a:solidFill>
                  <a:srgbClr val="005599"/>
                </a:solidFill>
                <a:latin typeface="Arial Black"/>
                <a:cs typeface="Arial Black"/>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500" b="0" i="0">
                <a:solidFill>
                  <a:srgbClr val="005599"/>
                </a:solidFill>
                <a:latin typeface="Arial Black"/>
                <a:cs typeface="Arial Black"/>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500" b="0" i="0">
                <a:solidFill>
                  <a:srgbClr val="005599"/>
                </a:solidFill>
                <a:latin typeface="Arial Black"/>
                <a:cs typeface="Arial Black"/>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5395801"/>
            <a:ext cx="12191999" cy="1462195"/>
          </a:xfrm>
          <a:prstGeom prst="rect">
            <a:avLst/>
          </a:prstGeom>
        </p:spPr>
      </p:pic>
      <p:pic>
        <p:nvPicPr>
          <p:cNvPr id="17" name="bg object 17"/>
          <p:cNvPicPr/>
          <p:nvPr/>
        </p:nvPicPr>
        <p:blipFill>
          <a:blip r:embed="rId3" cstate="print"/>
          <a:stretch>
            <a:fillRect/>
          </a:stretch>
        </p:blipFill>
        <p:spPr>
          <a:xfrm>
            <a:off x="104775" y="5753098"/>
            <a:ext cx="1019175" cy="1019175"/>
          </a:xfrm>
          <a:prstGeom prst="rect">
            <a:avLst/>
          </a:prstGeom>
        </p:spPr>
      </p:pic>
      <p:pic>
        <p:nvPicPr>
          <p:cNvPr id="18" name="bg object 18"/>
          <p:cNvPicPr/>
          <p:nvPr/>
        </p:nvPicPr>
        <p:blipFill>
          <a:blip r:embed="rId4" cstate="print"/>
          <a:stretch>
            <a:fillRect/>
          </a:stretch>
        </p:blipFill>
        <p:spPr>
          <a:xfrm>
            <a:off x="0" y="0"/>
            <a:ext cx="12192000" cy="6858000"/>
          </a:xfrm>
          <a:prstGeom prst="rect">
            <a:avLst/>
          </a:prstGeom>
        </p:spPr>
      </p:pic>
      <p:pic>
        <p:nvPicPr>
          <p:cNvPr id="19" name="bg object 19"/>
          <p:cNvPicPr/>
          <p:nvPr/>
        </p:nvPicPr>
        <p:blipFill>
          <a:blip r:embed="rId5" cstate="print"/>
          <a:stretch>
            <a:fillRect/>
          </a:stretch>
        </p:blipFill>
        <p:spPr>
          <a:xfrm>
            <a:off x="2771775" y="0"/>
            <a:ext cx="6677025" cy="662940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4.xml"/><Relationship Id="rId7" Type="http://schemas.openxmlformats.org/officeDocument/2006/relationships/image" Target="../media/image10.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2.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0CA603-04A1-1A56-C7BE-212931F354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A60CF86-5511-FF41-46FC-C478D33611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A8C689-1042-A3DD-623F-CDE2B7C44B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56BD8D-8B70-4F20-BBE1-49D3FEF795C8}" type="datetimeFigureOut">
              <a:rPr lang="en-US" smtClean="0"/>
              <a:t>10/16/2024</a:t>
            </a:fld>
            <a:endParaRPr lang="en-US"/>
          </a:p>
        </p:txBody>
      </p:sp>
      <p:sp>
        <p:nvSpPr>
          <p:cNvPr id="5" name="Footer Placeholder 4">
            <a:extLst>
              <a:ext uri="{FF2B5EF4-FFF2-40B4-BE49-F238E27FC236}">
                <a16:creationId xmlns:a16="http://schemas.microsoft.com/office/drawing/2014/main" id="{B276DD2D-6F84-C90B-2F4C-ED1756B952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66C16BC-014D-7D2F-650A-E3A9A44708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22D959-BB79-439A-B264-03B9B5A43180}" type="slidenum">
              <a:rPr lang="en-US" smtClean="0"/>
              <a:t>‹#›</a:t>
            </a:fld>
            <a:endParaRPr lang="en-US"/>
          </a:p>
        </p:txBody>
      </p:sp>
    </p:spTree>
    <p:extLst>
      <p:ext uri="{BB962C8B-B14F-4D97-AF65-F5344CB8AC3E}">
        <p14:creationId xmlns:p14="http://schemas.microsoft.com/office/powerpoint/2010/main" val="3280831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1" r:id="rId13"/>
    <p:sldLayoutId id="2147483672" r:id="rId14"/>
    <p:sldLayoutId id="2147483673" r:id="rId15"/>
    <p:sldLayoutId id="2147483674" r:id="rId16"/>
    <p:sldLayoutId id="2147483675" r:id="rId17"/>
    <p:sldLayoutId id="2147483666" r:id="rId18"/>
    <p:sldLayoutId id="2147483667" r:id="rId19"/>
    <p:sldLayoutId id="2147483668" r:id="rId20"/>
    <p:sldLayoutId id="2147483669"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5395801"/>
            <a:ext cx="12191999" cy="1462195"/>
          </a:xfrm>
          <a:prstGeom prst="rect">
            <a:avLst/>
          </a:prstGeom>
        </p:spPr>
      </p:pic>
      <p:pic>
        <p:nvPicPr>
          <p:cNvPr id="17" name="bg object 17"/>
          <p:cNvPicPr/>
          <p:nvPr/>
        </p:nvPicPr>
        <p:blipFill>
          <a:blip r:embed="rId8" cstate="print"/>
          <a:stretch>
            <a:fillRect/>
          </a:stretch>
        </p:blipFill>
        <p:spPr>
          <a:xfrm>
            <a:off x="104775" y="5753098"/>
            <a:ext cx="1019175" cy="1019175"/>
          </a:xfrm>
          <a:prstGeom prst="rect">
            <a:avLst/>
          </a:prstGeom>
        </p:spPr>
      </p:pic>
      <p:sp>
        <p:nvSpPr>
          <p:cNvPr id="2" name="Holder 2"/>
          <p:cNvSpPr>
            <a:spLocks noGrp="1"/>
          </p:cNvSpPr>
          <p:nvPr>
            <p:ph type="title"/>
          </p:nvPr>
        </p:nvSpPr>
        <p:spPr>
          <a:xfrm>
            <a:off x="1604010" y="-42862"/>
            <a:ext cx="8406130" cy="517525"/>
          </a:xfrm>
          <a:prstGeom prst="rect">
            <a:avLst/>
          </a:prstGeom>
        </p:spPr>
        <p:txBody>
          <a:bodyPr wrap="square" lIns="0" tIns="0" rIns="0" bIns="0">
            <a:spAutoFit/>
          </a:bodyPr>
          <a:lstStyle>
            <a:lvl1pPr>
              <a:defRPr sz="3500" b="0" i="0">
                <a:solidFill>
                  <a:srgbClr val="005599"/>
                </a:solidFill>
                <a:latin typeface="Arial Black"/>
                <a:cs typeface="Arial Black"/>
              </a:defRPr>
            </a:lvl1pPr>
          </a:lstStyle>
          <a:p>
            <a:endParaRPr/>
          </a:p>
        </p:txBody>
      </p:sp>
      <p:sp>
        <p:nvSpPr>
          <p:cNvPr id="3" name="Holder 3"/>
          <p:cNvSpPr>
            <a:spLocks noGrp="1"/>
          </p:cNvSpPr>
          <p:nvPr>
            <p:ph type="body" idx="1"/>
          </p:nvPr>
        </p:nvSpPr>
        <p:spPr>
          <a:xfrm>
            <a:off x="1524000" y="1714500"/>
            <a:ext cx="9144000" cy="19050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10/16/2024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6.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2.jpg"/><Relationship Id="rId1" Type="http://schemas.openxmlformats.org/officeDocument/2006/relationships/slideLayout" Target="../slideLayouts/slideLayout23.xml"/><Relationship Id="rId4" Type="http://schemas.openxmlformats.org/officeDocument/2006/relationships/hyperlink" Target="https://iucrc.nsf.gov/"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3.xml"/><Relationship Id="rId6" Type="http://schemas.openxmlformats.org/officeDocument/2006/relationships/image" Target="../media/image22.png"/><Relationship Id="rId5" Type="http://schemas.openxmlformats.org/officeDocument/2006/relationships/image" Target="../media/image21.jp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6" Type="http://schemas.openxmlformats.org/officeDocument/2006/relationships/image" Target="../media/image54.jpg"/><Relationship Id="rId21" Type="http://schemas.openxmlformats.org/officeDocument/2006/relationships/image" Target="../media/image49.png"/><Relationship Id="rId42" Type="http://schemas.openxmlformats.org/officeDocument/2006/relationships/image" Target="../media/image70.png"/><Relationship Id="rId47" Type="http://schemas.openxmlformats.org/officeDocument/2006/relationships/image" Target="../media/image75.png"/><Relationship Id="rId63" Type="http://schemas.openxmlformats.org/officeDocument/2006/relationships/image" Target="../media/image91.png"/><Relationship Id="rId68" Type="http://schemas.openxmlformats.org/officeDocument/2006/relationships/image" Target="../media/image96.png"/><Relationship Id="rId84" Type="http://schemas.openxmlformats.org/officeDocument/2006/relationships/image" Target="../media/image112.png"/><Relationship Id="rId89" Type="http://schemas.openxmlformats.org/officeDocument/2006/relationships/image" Target="../media/image117.jpg"/><Relationship Id="rId112" Type="http://schemas.openxmlformats.org/officeDocument/2006/relationships/image" Target="../media/image140.png"/><Relationship Id="rId2" Type="http://schemas.openxmlformats.org/officeDocument/2006/relationships/image" Target="../media/image30.png"/><Relationship Id="rId16" Type="http://schemas.openxmlformats.org/officeDocument/2006/relationships/image" Target="../media/image44.png"/><Relationship Id="rId29" Type="http://schemas.openxmlformats.org/officeDocument/2006/relationships/image" Target="../media/image57.jpg"/><Relationship Id="rId107" Type="http://schemas.openxmlformats.org/officeDocument/2006/relationships/image" Target="../media/image135.png"/><Relationship Id="rId11" Type="http://schemas.openxmlformats.org/officeDocument/2006/relationships/image" Target="../media/image39.png"/><Relationship Id="rId24" Type="http://schemas.openxmlformats.org/officeDocument/2006/relationships/image" Target="../media/image52.jpg"/><Relationship Id="rId32" Type="http://schemas.openxmlformats.org/officeDocument/2006/relationships/image" Target="../media/image60.png"/><Relationship Id="rId37" Type="http://schemas.openxmlformats.org/officeDocument/2006/relationships/image" Target="../media/image65.png"/><Relationship Id="rId40" Type="http://schemas.openxmlformats.org/officeDocument/2006/relationships/image" Target="../media/image68.png"/><Relationship Id="rId45" Type="http://schemas.openxmlformats.org/officeDocument/2006/relationships/image" Target="../media/image73.jpg"/><Relationship Id="rId53" Type="http://schemas.openxmlformats.org/officeDocument/2006/relationships/image" Target="../media/image81.jpg"/><Relationship Id="rId58" Type="http://schemas.openxmlformats.org/officeDocument/2006/relationships/image" Target="../media/image86.jpg"/><Relationship Id="rId66" Type="http://schemas.openxmlformats.org/officeDocument/2006/relationships/image" Target="../media/image94.png"/><Relationship Id="rId74" Type="http://schemas.openxmlformats.org/officeDocument/2006/relationships/image" Target="../media/image102.jpg"/><Relationship Id="rId79" Type="http://schemas.openxmlformats.org/officeDocument/2006/relationships/image" Target="../media/image107.jpg"/><Relationship Id="rId87" Type="http://schemas.openxmlformats.org/officeDocument/2006/relationships/image" Target="../media/image115.jpg"/><Relationship Id="rId102" Type="http://schemas.openxmlformats.org/officeDocument/2006/relationships/image" Target="../media/image130.jpg"/><Relationship Id="rId110" Type="http://schemas.openxmlformats.org/officeDocument/2006/relationships/image" Target="../media/image138.png"/><Relationship Id="rId5" Type="http://schemas.openxmlformats.org/officeDocument/2006/relationships/image" Target="../media/image33.jpg"/><Relationship Id="rId61" Type="http://schemas.openxmlformats.org/officeDocument/2006/relationships/image" Target="../media/image89.jpg"/><Relationship Id="rId82" Type="http://schemas.openxmlformats.org/officeDocument/2006/relationships/image" Target="../media/image110.jpg"/><Relationship Id="rId90" Type="http://schemas.openxmlformats.org/officeDocument/2006/relationships/image" Target="../media/image118.jpg"/><Relationship Id="rId95" Type="http://schemas.openxmlformats.org/officeDocument/2006/relationships/image" Target="../media/image123.jpg"/><Relationship Id="rId19" Type="http://schemas.openxmlformats.org/officeDocument/2006/relationships/image" Target="../media/image47.png"/><Relationship Id="rId14" Type="http://schemas.openxmlformats.org/officeDocument/2006/relationships/image" Target="../media/image42.png"/><Relationship Id="rId22" Type="http://schemas.openxmlformats.org/officeDocument/2006/relationships/image" Target="../media/image50.png"/><Relationship Id="rId27" Type="http://schemas.openxmlformats.org/officeDocument/2006/relationships/image" Target="../media/image55.jpg"/><Relationship Id="rId30" Type="http://schemas.openxmlformats.org/officeDocument/2006/relationships/image" Target="../media/image58.png"/><Relationship Id="rId35" Type="http://schemas.openxmlformats.org/officeDocument/2006/relationships/image" Target="../media/image63.png"/><Relationship Id="rId43" Type="http://schemas.openxmlformats.org/officeDocument/2006/relationships/image" Target="../media/image71.png"/><Relationship Id="rId48" Type="http://schemas.openxmlformats.org/officeDocument/2006/relationships/image" Target="../media/image76.jpg"/><Relationship Id="rId56" Type="http://schemas.openxmlformats.org/officeDocument/2006/relationships/image" Target="../media/image84.jpg"/><Relationship Id="rId64" Type="http://schemas.openxmlformats.org/officeDocument/2006/relationships/image" Target="../media/image92.jpg"/><Relationship Id="rId69" Type="http://schemas.openxmlformats.org/officeDocument/2006/relationships/image" Target="../media/image97.jpg"/><Relationship Id="rId77" Type="http://schemas.openxmlformats.org/officeDocument/2006/relationships/image" Target="../media/image105.jpg"/><Relationship Id="rId100" Type="http://schemas.openxmlformats.org/officeDocument/2006/relationships/image" Target="../media/image128.png"/><Relationship Id="rId105" Type="http://schemas.openxmlformats.org/officeDocument/2006/relationships/image" Target="../media/image133.jpg"/><Relationship Id="rId113" Type="http://schemas.openxmlformats.org/officeDocument/2006/relationships/image" Target="../media/image141.png"/><Relationship Id="rId8" Type="http://schemas.openxmlformats.org/officeDocument/2006/relationships/image" Target="../media/image36.png"/><Relationship Id="rId51" Type="http://schemas.openxmlformats.org/officeDocument/2006/relationships/image" Target="../media/image79.png"/><Relationship Id="rId72" Type="http://schemas.openxmlformats.org/officeDocument/2006/relationships/image" Target="../media/image100.png"/><Relationship Id="rId80" Type="http://schemas.openxmlformats.org/officeDocument/2006/relationships/image" Target="../media/image108.png"/><Relationship Id="rId85" Type="http://schemas.openxmlformats.org/officeDocument/2006/relationships/image" Target="../media/image113.jpg"/><Relationship Id="rId93" Type="http://schemas.openxmlformats.org/officeDocument/2006/relationships/image" Target="../media/image121.jpg"/><Relationship Id="rId98" Type="http://schemas.openxmlformats.org/officeDocument/2006/relationships/image" Target="../media/image126.jpg"/><Relationship Id="rId3" Type="http://schemas.openxmlformats.org/officeDocument/2006/relationships/image" Target="../media/image31.png"/><Relationship Id="rId12" Type="http://schemas.openxmlformats.org/officeDocument/2006/relationships/image" Target="../media/image40.png"/><Relationship Id="rId17" Type="http://schemas.openxmlformats.org/officeDocument/2006/relationships/image" Target="../media/image45.jpg"/><Relationship Id="rId25" Type="http://schemas.openxmlformats.org/officeDocument/2006/relationships/image" Target="../media/image53.png"/><Relationship Id="rId33" Type="http://schemas.openxmlformats.org/officeDocument/2006/relationships/image" Target="../media/image61.png"/><Relationship Id="rId38" Type="http://schemas.openxmlformats.org/officeDocument/2006/relationships/image" Target="../media/image66.jpg"/><Relationship Id="rId46" Type="http://schemas.openxmlformats.org/officeDocument/2006/relationships/image" Target="../media/image74.png"/><Relationship Id="rId59" Type="http://schemas.openxmlformats.org/officeDocument/2006/relationships/image" Target="../media/image87.jpg"/><Relationship Id="rId67" Type="http://schemas.openxmlformats.org/officeDocument/2006/relationships/image" Target="../media/image95.jpg"/><Relationship Id="rId103" Type="http://schemas.openxmlformats.org/officeDocument/2006/relationships/image" Target="../media/image131.jpg"/><Relationship Id="rId108" Type="http://schemas.openxmlformats.org/officeDocument/2006/relationships/image" Target="../media/image136.jpg"/><Relationship Id="rId20" Type="http://schemas.openxmlformats.org/officeDocument/2006/relationships/image" Target="../media/image48.png"/><Relationship Id="rId41" Type="http://schemas.openxmlformats.org/officeDocument/2006/relationships/image" Target="../media/image69.jpg"/><Relationship Id="rId54" Type="http://schemas.openxmlformats.org/officeDocument/2006/relationships/image" Target="../media/image82.jpg"/><Relationship Id="rId62" Type="http://schemas.openxmlformats.org/officeDocument/2006/relationships/image" Target="../media/image90.jpg"/><Relationship Id="rId70" Type="http://schemas.openxmlformats.org/officeDocument/2006/relationships/image" Target="../media/image98.jpg"/><Relationship Id="rId75" Type="http://schemas.openxmlformats.org/officeDocument/2006/relationships/image" Target="../media/image103.jpg"/><Relationship Id="rId83" Type="http://schemas.openxmlformats.org/officeDocument/2006/relationships/image" Target="../media/image111.png"/><Relationship Id="rId88" Type="http://schemas.openxmlformats.org/officeDocument/2006/relationships/image" Target="../media/image116.png"/><Relationship Id="rId91" Type="http://schemas.openxmlformats.org/officeDocument/2006/relationships/image" Target="../media/image119.jpg"/><Relationship Id="rId96" Type="http://schemas.openxmlformats.org/officeDocument/2006/relationships/image" Target="../media/image124.png"/><Relationship Id="rId111" Type="http://schemas.openxmlformats.org/officeDocument/2006/relationships/image" Target="../media/image139.png"/><Relationship Id="rId1" Type="http://schemas.openxmlformats.org/officeDocument/2006/relationships/slideLayout" Target="../slideLayouts/slideLayout23.xml"/><Relationship Id="rId6" Type="http://schemas.openxmlformats.org/officeDocument/2006/relationships/image" Target="../media/image34.png"/><Relationship Id="rId15" Type="http://schemas.openxmlformats.org/officeDocument/2006/relationships/image" Target="../media/image43.png"/><Relationship Id="rId23" Type="http://schemas.openxmlformats.org/officeDocument/2006/relationships/image" Target="../media/image51.jpg"/><Relationship Id="rId28" Type="http://schemas.openxmlformats.org/officeDocument/2006/relationships/image" Target="../media/image56.png"/><Relationship Id="rId36" Type="http://schemas.openxmlformats.org/officeDocument/2006/relationships/image" Target="../media/image64.png"/><Relationship Id="rId49" Type="http://schemas.openxmlformats.org/officeDocument/2006/relationships/image" Target="../media/image77.jpg"/><Relationship Id="rId57" Type="http://schemas.openxmlformats.org/officeDocument/2006/relationships/image" Target="../media/image85.jpg"/><Relationship Id="rId106" Type="http://schemas.openxmlformats.org/officeDocument/2006/relationships/image" Target="../media/image134.png"/><Relationship Id="rId114" Type="http://schemas.openxmlformats.org/officeDocument/2006/relationships/image" Target="../media/image142.jpg"/><Relationship Id="rId10" Type="http://schemas.openxmlformats.org/officeDocument/2006/relationships/image" Target="../media/image38.png"/><Relationship Id="rId31" Type="http://schemas.openxmlformats.org/officeDocument/2006/relationships/image" Target="../media/image59.png"/><Relationship Id="rId44" Type="http://schemas.openxmlformats.org/officeDocument/2006/relationships/image" Target="../media/image72.jpg"/><Relationship Id="rId52" Type="http://schemas.openxmlformats.org/officeDocument/2006/relationships/image" Target="../media/image80.png"/><Relationship Id="rId60" Type="http://schemas.openxmlformats.org/officeDocument/2006/relationships/image" Target="../media/image88.jpg"/><Relationship Id="rId65" Type="http://schemas.openxmlformats.org/officeDocument/2006/relationships/image" Target="../media/image93.jpg"/><Relationship Id="rId73" Type="http://schemas.openxmlformats.org/officeDocument/2006/relationships/image" Target="../media/image101.jpg"/><Relationship Id="rId78" Type="http://schemas.openxmlformats.org/officeDocument/2006/relationships/image" Target="../media/image106.png"/><Relationship Id="rId81" Type="http://schemas.openxmlformats.org/officeDocument/2006/relationships/image" Target="../media/image109.png"/><Relationship Id="rId86" Type="http://schemas.openxmlformats.org/officeDocument/2006/relationships/image" Target="../media/image114.jpg"/><Relationship Id="rId94" Type="http://schemas.openxmlformats.org/officeDocument/2006/relationships/image" Target="../media/image122.jpg"/><Relationship Id="rId99" Type="http://schemas.openxmlformats.org/officeDocument/2006/relationships/image" Target="../media/image127.png"/><Relationship Id="rId101" Type="http://schemas.openxmlformats.org/officeDocument/2006/relationships/image" Target="../media/image129.png"/><Relationship Id="rId4" Type="http://schemas.openxmlformats.org/officeDocument/2006/relationships/image" Target="../media/image32.png"/><Relationship Id="rId9" Type="http://schemas.openxmlformats.org/officeDocument/2006/relationships/image" Target="../media/image37.jpg"/><Relationship Id="rId13" Type="http://schemas.openxmlformats.org/officeDocument/2006/relationships/image" Target="../media/image41.png"/><Relationship Id="rId18" Type="http://schemas.openxmlformats.org/officeDocument/2006/relationships/image" Target="../media/image46.png"/><Relationship Id="rId39" Type="http://schemas.openxmlformats.org/officeDocument/2006/relationships/image" Target="../media/image67.png"/><Relationship Id="rId109" Type="http://schemas.openxmlformats.org/officeDocument/2006/relationships/image" Target="../media/image137.jpg"/><Relationship Id="rId34" Type="http://schemas.openxmlformats.org/officeDocument/2006/relationships/image" Target="../media/image62.png"/><Relationship Id="rId50" Type="http://schemas.openxmlformats.org/officeDocument/2006/relationships/image" Target="../media/image78.png"/><Relationship Id="rId55" Type="http://schemas.openxmlformats.org/officeDocument/2006/relationships/image" Target="../media/image83.jpg"/><Relationship Id="rId76" Type="http://schemas.openxmlformats.org/officeDocument/2006/relationships/image" Target="../media/image104.png"/><Relationship Id="rId97" Type="http://schemas.openxmlformats.org/officeDocument/2006/relationships/image" Target="../media/image125.png"/><Relationship Id="rId104" Type="http://schemas.openxmlformats.org/officeDocument/2006/relationships/image" Target="../media/image132.jpg"/><Relationship Id="rId7" Type="http://schemas.openxmlformats.org/officeDocument/2006/relationships/image" Target="../media/image35.png"/><Relationship Id="rId71" Type="http://schemas.openxmlformats.org/officeDocument/2006/relationships/image" Target="../media/image99.jpg"/><Relationship Id="rId92" Type="http://schemas.openxmlformats.org/officeDocument/2006/relationships/image" Target="../media/image120.png"/></Relationships>
</file>

<file path=ppt/slides/_rels/slide11.xml.rels><?xml version="1.0" encoding="UTF-8" standalone="yes"?>
<Relationships xmlns="http://schemas.openxmlformats.org/package/2006/relationships"><Relationship Id="rId3" Type="http://schemas.openxmlformats.org/officeDocument/2006/relationships/image" Target="../media/image143.jpg"/><Relationship Id="rId2" Type="http://schemas.openxmlformats.org/officeDocument/2006/relationships/hyperlink" Target="http://college.monster.com/benefits-entry-level-resume/articles/228-do-you-have-any-questions-entry-level-interview-advice" TargetMode="External"/><Relationship Id="rId1" Type="http://schemas.openxmlformats.org/officeDocument/2006/relationships/slideLayout" Target="../slideLayouts/slideLayout23.xml"/><Relationship Id="rId5" Type="http://schemas.openxmlformats.org/officeDocument/2006/relationships/hyperlink" Target="https://iucrc.nsf.gov/" TargetMode="External"/><Relationship Id="rId4" Type="http://schemas.openxmlformats.org/officeDocument/2006/relationships/hyperlink" Target="mailto:bshirazi@nsf.gov"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image" Target="../media/image145.jpeg"/><Relationship Id="rId7" Type="http://schemas.openxmlformats.org/officeDocument/2006/relationships/image" Target="../media/image149.png"/><Relationship Id="rId2" Type="http://schemas.openxmlformats.org/officeDocument/2006/relationships/image" Target="../media/image144.png"/><Relationship Id="rId1" Type="http://schemas.openxmlformats.org/officeDocument/2006/relationships/slideLayout" Target="../slideLayouts/slideLayout12.xml"/><Relationship Id="rId6" Type="http://schemas.openxmlformats.org/officeDocument/2006/relationships/image" Target="../media/image148.png"/><Relationship Id="rId5" Type="http://schemas.openxmlformats.org/officeDocument/2006/relationships/image" Target="../media/image147.jpeg"/><Relationship Id="rId4" Type="http://schemas.openxmlformats.org/officeDocument/2006/relationships/image" Target="../media/image146.jpeg"/></Relationships>
</file>

<file path=ppt/slides/_rels/slide17.xml.rels><?xml version="1.0" encoding="UTF-8" standalone="yes"?>
<Relationships xmlns="http://schemas.openxmlformats.org/package/2006/relationships"><Relationship Id="rId8" Type="http://schemas.openxmlformats.org/officeDocument/2006/relationships/image" Target="../media/image156.svg"/><Relationship Id="rId13" Type="http://schemas.openxmlformats.org/officeDocument/2006/relationships/image" Target="../media/image161.png"/><Relationship Id="rId18" Type="http://schemas.openxmlformats.org/officeDocument/2006/relationships/image" Target="../media/image166.svg"/><Relationship Id="rId3" Type="http://schemas.openxmlformats.org/officeDocument/2006/relationships/image" Target="../media/image151.png"/><Relationship Id="rId7" Type="http://schemas.openxmlformats.org/officeDocument/2006/relationships/image" Target="../media/image155.png"/><Relationship Id="rId12" Type="http://schemas.openxmlformats.org/officeDocument/2006/relationships/image" Target="../media/image160.svg"/><Relationship Id="rId17" Type="http://schemas.openxmlformats.org/officeDocument/2006/relationships/image" Target="../media/image165.png"/><Relationship Id="rId2" Type="http://schemas.openxmlformats.org/officeDocument/2006/relationships/notesSlide" Target="../notesSlides/notesSlide2.xml"/><Relationship Id="rId16" Type="http://schemas.openxmlformats.org/officeDocument/2006/relationships/image" Target="../media/image164.svg"/><Relationship Id="rId20" Type="http://schemas.openxmlformats.org/officeDocument/2006/relationships/image" Target="../media/image168.svg"/><Relationship Id="rId1" Type="http://schemas.openxmlformats.org/officeDocument/2006/relationships/slideLayout" Target="../slideLayouts/slideLayout12.xml"/><Relationship Id="rId6" Type="http://schemas.openxmlformats.org/officeDocument/2006/relationships/image" Target="../media/image154.svg"/><Relationship Id="rId11" Type="http://schemas.openxmlformats.org/officeDocument/2006/relationships/image" Target="../media/image159.png"/><Relationship Id="rId5" Type="http://schemas.openxmlformats.org/officeDocument/2006/relationships/image" Target="../media/image153.png"/><Relationship Id="rId15" Type="http://schemas.openxmlformats.org/officeDocument/2006/relationships/image" Target="../media/image163.png"/><Relationship Id="rId10" Type="http://schemas.openxmlformats.org/officeDocument/2006/relationships/image" Target="../media/image158.svg"/><Relationship Id="rId19" Type="http://schemas.openxmlformats.org/officeDocument/2006/relationships/image" Target="../media/image167.png"/><Relationship Id="rId4" Type="http://schemas.openxmlformats.org/officeDocument/2006/relationships/image" Target="../media/image152.svg"/><Relationship Id="rId9" Type="http://schemas.openxmlformats.org/officeDocument/2006/relationships/image" Target="../media/image157.png"/><Relationship Id="rId14" Type="http://schemas.openxmlformats.org/officeDocument/2006/relationships/image" Target="../media/image162.svg"/></Relationships>
</file>

<file path=ppt/slides/_rels/slide18.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72.png"/><Relationship Id="rId5" Type="http://schemas.openxmlformats.org/officeDocument/2006/relationships/image" Target="../media/image171.png"/><Relationship Id="rId4" Type="http://schemas.openxmlformats.org/officeDocument/2006/relationships/image" Target="../media/image170.png"/></Relationships>
</file>

<file path=ppt/slides/_rels/slide19.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da.gov/medical-devices/medical-device-regulatory-science-research-programs-conducted-osel/medical-extended-reality-program-research-medical-extended-reality-based-medical-devices"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hyperlink" Target="https://www.fda.gov/about-fda/cdrh-offices/office-science-and-engineering-laboratories" TargetMode="External"/><Relationship Id="rId4" Type="http://schemas.openxmlformats.org/officeDocument/2006/relationships/hyperlink" Target="https://cdrh-rst.fda.gov/"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77.jpeg"/><Relationship Id="rId1" Type="http://schemas.openxmlformats.org/officeDocument/2006/relationships/slideLayout" Target="../slideLayouts/slideLayout13.xml"/><Relationship Id="rId4" Type="http://schemas.openxmlformats.org/officeDocument/2006/relationships/image" Target="../media/image179.png"/></Relationships>
</file>

<file path=ppt/slides/_rels/slide29.xml.rels><?xml version="1.0" encoding="UTF-8" standalone="yes"?>
<Relationships xmlns="http://schemas.openxmlformats.org/package/2006/relationships"><Relationship Id="rId3" Type="http://schemas.openxmlformats.org/officeDocument/2006/relationships/image" Target="../media/image181.jpeg"/><Relationship Id="rId7" Type="http://schemas.openxmlformats.org/officeDocument/2006/relationships/image" Target="../media/image185.jpeg"/><Relationship Id="rId2" Type="http://schemas.openxmlformats.org/officeDocument/2006/relationships/image" Target="../media/image180.jpeg"/><Relationship Id="rId1" Type="http://schemas.openxmlformats.org/officeDocument/2006/relationships/slideLayout" Target="../slideLayouts/slideLayout13.xml"/><Relationship Id="rId6" Type="http://schemas.openxmlformats.org/officeDocument/2006/relationships/image" Target="../media/image184.jpeg"/><Relationship Id="rId5" Type="http://schemas.openxmlformats.org/officeDocument/2006/relationships/image" Target="../media/image183.jpeg"/><Relationship Id="rId4" Type="http://schemas.openxmlformats.org/officeDocument/2006/relationships/image" Target="../media/image182.jpeg"/></Relationships>
</file>

<file path=ppt/slides/_rels/slide30.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186.jpeg"/><Relationship Id="rId1" Type="http://schemas.openxmlformats.org/officeDocument/2006/relationships/slideLayout" Target="../slideLayouts/slideLayout7.xml"/><Relationship Id="rId5" Type="http://schemas.openxmlformats.org/officeDocument/2006/relationships/image" Target="../media/image189.jpeg"/><Relationship Id="rId4" Type="http://schemas.openxmlformats.org/officeDocument/2006/relationships/image" Target="../media/image188.png"/></Relationships>
</file>

<file path=ppt/slides/_rels/slide31.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91.jpeg"/></Relationships>
</file>

<file path=ppt/slides/_rels/slide32.xml.rels><?xml version="1.0" encoding="UTF-8" standalone="yes"?>
<Relationships xmlns="http://schemas.openxmlformats.org/package/2006/relationships"><Relationship Id="rId8" Type="http://schemas.openxmlformats.org/officeDocument/2006/relationships/image" Target="../media/image194.jpeg"/><Relationship Id="rId3" Type="http://schemas.openxmlformats.org/officeDocument/2006/relationships/customXml" Target="../ink/ink1.xml"/><Relationship Id="rId7" Type="http://schemas.openxmlformats.org/officeDocument/2006/relationships/image" Target="../media/image193.jpe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cid:530F9B3A-DC5D-4E4B-A16A-B44D8235F099" TargetMode="External"/><Relationship Id="rId5" Type="http://schemas.openxmlformats.org/officeDocument/2006/relationships/image" Target="../media/image192.jpeg"/><Relationship Id="rId4" Type="http://schemas.openxmlformats.org/officeDocument/2006/relationships/image" Target="../media/image330.png"/></Relationships>
</file>

<file path=ppt/slides/_rels/slide33.xml.rels><?xml version="1.0" encoding="UTF-8" standalone="yes"?>
<Relationships xmlns="http://schemas.openxmlformats.org/package/2006/relationships"><Relationship Id="rId2" Type="http://schemas.openxmlformats.org/officeDocument/2006/relationships/hyperlink" Target="https://medium.com/@softramsblog/the-seven-pillars-of-user-experience-92ec4e4173d3" TargetMode="Externa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image" Target="../media/image196.svg"/><Relationship Id="rId7" Type="http://schemas.openxmlformats.org/officeDocument/2006/relationships/image" Target="../media/image200.svg"/><Relationship Id="rId2" Type="http://schemas.openxmlformats.org/officeDocument/2006/relationships/image" Target="../media/image195.png"/><Relationship Id="rId1" Type="http://schemas.openxmlformats.org/officeDocument/2006/relationships/slideLayout" Target="../slideLayouts/slideLayout13.xml"/><Relationship Id="rId6" Type="http://schemas.openxmlformats.org/officeDocument/2006/relationships/image" Target="../media/image199.png"/><Relationship Id="rId5" Type="http://schemas.openxmlformats.org/officeDocument/2006/relationships/image" Target="../media/image198.svg"/><Relationship Id="rId4" Type="http://schemas.openxmlformats.org/officeDocument/2006/relationships/image" Target="../media/image197.png"/><Relationship Id="rId9" Type="http://schemas.openxmlformats.org/officeDocument/2006/relationships/image" Target="../media/image202.svg"/></Relationships>
</file>

<file path=ppt/slides/_rels/slide36.xml.rels><?xml version="1.0" encoding="UTF-8" standalone="yes"?>
<Relationships xmlns="http://schemas.openxmlformats.org/package/2006/relationships"><Relationship Id="rId8" Type="http://schemas.openxmlformats.org/officeDocument/2006/relationships/image" Target="../media/image208.svg"/><Relationship Id="rId3" Type="http://schemas.openxmlformats.org/officeDocument/2006/relationships/image" Target="../media/image203.png"/><Relationship Id="rId7" Type="http://schemas.openxmlformats.org/officeDocument/2006/relationships/image" Target="../media/image207.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06.svg"/><Relationship Id="rId5" Type="http://schemas.openxmlformats.org/officeDocument/2006/relationships/image" Target="../media/image205.png"/><Relationship Id="rId10" Type="http://schemas.openxmlformats.org/officeDocument/2006/relationships/image" Target="../media/image210.svg"/><Relationship Id="rId4" Type="http://schemas.openxmlformats.org/officeDocument/2006/relationships/image" Target="../media/image204.svg"/><Relationship Id="rId9" Type="http://schemas.openxmlformats.org/officeDocument/2006/relationships/image" Target="../media/image209.png"/></Relationships>
</file>

<file path=ppt/slides/_rels/slide37.xml.rels><?xml version="1.0" encoding="UTF-8" standalone="yes"?>
<Relationships xmlns="http://schemas.openxmlformats.org/package/2006/relationships"><Relationship Id="rId8" Type="http://schemas.openxmlformats.org/officeDocument/2006/relationships/image" Target="../media/image213.svg"/><Relationship Id="rId3" Type="http://schemas.openxmlformats.org/officeDocument/2006/relationships/hyperlink" Target="mailto:meghan.mccarthy@nih.gov" TargetMode="External"/><Relationship Id="rId7" Type="http://schemas.openxmlformats.org/officeDocument/2006/relationships/image" Target="../media/image212.png"/><Relationship Id="rId2" Type="http://schemas.openxmlformats.org/officeDocument/2006/relationships/hyperlink" Target="https://www.niaid.nih.gov/research/3d-printing-biovisualization-bioinformatics-computational-biosciences-branch" TargetMode="External"/><Relationship Id="rId1" Type="http://schemas.openxmlformats.org/officeDocument/2006/relationships/slideLayout" Target="../slideLayouts/slideLayout14.xml"/><Relationship Id="rId6" Type="http://schemas.openxmlformats.org/officeDocument/2006/relationships/image" Target="../media/image211.wmf"/><Relationship Id="rId5" Type="http://schemas.openxmlformats.org/officeDocument/2006/relationships/oleObject" Target="../embeddings/oleObject1.bin"/><Relationship Id="rId10" Type="http://schemas.openxmlformats.org/officeDocument/2006/relationships/image" Target="../media/image215.svg"/><Relationship Id="rId4" Type="http://schemas.openxmlformats.org/officeDocument/2006/relationships/hyperlink" Target="mailto:bioviz@nih.gov" TargetMode="External"/><Relationship Id="rId9" Type="http://schemas.openxmlformats.org/officeDocument/2006/relationships/image" Target="../media/image214.png"/></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17.png"/><Relationship Id="rId1" Type="http://schemas.openxmlformats.org/officeDocument/2006/relationships/slideLayout" Target="../slideLayouts/slideLayout18.xml"/><Relationship Id="rId5" Type="http://schemas.openxmlformats.org/officeDocument/2006/relationships/hyperlink" Target="https://www.nist.gov/topics/information-technology/extended-reality" TargetMode="External"/><Relationship Id="rId4" Type="http://schemas.openxmlformats.org/officeDocument/2006/relationships/image" Target="../media/image219.png"/></Relationships>
</file>

<file path=ppt/slides/_rels/slide43.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221.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3" Type="http://schemas.openxmlformats.org/officeDocument/2006/relationships/image" Target="../media/image223.jpeg"/><Relationship Id="rId2" Type="http://schemas.openxmlformats.org/officeDocument/2006/relationships/image" Target="../media/image222.gif"/><Relationship Id="rId1" Type="http://schemas.openxmlformats.org/officeDocument/2006/relationships/slideLayout" Target="../slideLayouts/slideLayout16.xml"/><Relationship Id="rId6" Type="http://schemas.openxmlformats.org/officeDocument/2006/relationships/image" Target="../media/image226.jpeg"/><Relationship Id="rId5" Type="http://schemas.openxmlformats.org/officeDocument/2006/relationships/image" Target="../media/image225.jpeg"/><Relationship Id="rId4" Type="http://schemas.openxmlformats.org/officeDocument/2006/relationships/image" Target="../media/image224.jpeg"/></Relationships>
</file>

<file path=ppt/slides/_rels/slide46.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image" Target="../media/image230.jpeg"/><Relationship Id="rId5" Type="http://schemas.openxmlformats.org/officeDocument/2006/relationships/image" Target="../media/image229.jpeg"/><Relationship Id="rId4" Type="http://schemas.openxmlformats.org/officeDocument/2006/relationships/image" Target="../media/image228.png"/></Relationships>
</file>

<file path=ppt/slides/_rels/slide47.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image" Target="../media/image231.jpe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8" Type="http://schemas.openxmlformats.org/officeDocument/2006/relationships/image" Target="../media/image239.jpeg"/><Relationship Id="rId3" Type="http://schemas.openxmlformats.org/officeDocument/2006/relationships/image" Target="../media/image234.png"/><Relationship Id="rId7" Type="http://schemas.openxmlformats.org/officeDocument/2006/relationships/image" Target="../media/image238.png"/><Relationship Id="rId2" Type="http://schemas.openxmlformats.org/officeDocument/2006/relationships/image" Target="../media/image233.png"/><Relationship Id="rId1" Type="http://schemas.openxmlformats.org/officeDocument/2006/relationships/slideLayout" Target="../slideLayouts/slideLayout16.xml"/><Relationship Id="rId6" Type="http://schemas.openxmlformats.org/officeDocument/2006/relationships/image" Target="../media/image237.png"/><Relationship Id="rId5" Type="http://schemas.openxmlformats.org/officeDocument/2006/relationships/image" Target="../media/image236.png"/><Relationship Id="rId4" Type="http://schemas.openxmlformats.org/officeDocument/2006/relationships/image" Target="../media/image235.png"/><Relationship Id="rId9" Type="http://schemas.openxmlformats.org/officeDocument/2006/relationships/image" Target="../media/image240.jpeg"/></Relationships>
</file>

<file path=ppt/slides/_rels/slide49.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image" Target="../media/image241.jpe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243.png"/></Relationships>
</file>

<file path=ppt/slides/_rels/slide51.xml.rels><?xml version="1.0" encoding="UTF-8" standalone="yes"?>
<Relationships xmlns="http://schemas.openxmlformats.org/package/2006/relationships"><Relationship Id="rId8" Type="http://schemas.openxmlformats.org/officeDocument/2006/relationships/image" Target="../media/image249.png"/><Relationship Id="rId3" Type="http://schemas.openxmlformats.org/officeDocument/2006/relationships/image" Target="../media/image244.jpeg"/><Relationship Id="rId7" Type="http://schemas.openxmlformats.org/officeDocument/2006/relationships/image" Target="../media/image24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47.png"/><Relationship Id="rId5" Type="http://schemas.openxmlformats.org/officeDocument/2006/relationships/image" Target="../media/image246.png"/><Relationship Id="rId4" Type="http://schemas.openxmlformats.org/officeDocument/2006/relationships/image" Target="../media/image24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with text overlay&#10;&#10;Description automatically generated">
            <a:extLst>
              <a:ext uri="{FF2B5EF4-FFF2-40B4-BE49-F238E27FC236}">
                <a16:creationId xmlns:a16="http://schemas.microsoft.com/office/drawing/2014/main" id="{C4CE559F-4F0F-583C-1FAF-E9312B539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64" y="222187"/>
            <a:ext cx="9437808" cy="5935345"/>
          </a:xfrm>
          <a:prstGeom prst="rect">
            <a:avLst/>
          </a:prstGeom>
        </p:spPr>
      </p:pic>
    </p:spTree>
    <p:extLst>
      <p:ext uri="{BB962C8B-B14F-4D97-AF65-F5344CB8AC3E}">
        <p14:creationId xmlns:p14="http://schemas.microsoft.com/office/powerpoint/2010/main" val="1853174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80" name="Google Shape;480;p39"/>
          <p:cNvSpPr txBox="1"/>
          <p:nvPr/>
        </p:nvSpPr>
        <p:spPr>
          <a:xfrm>
            <a:off x="928800" y="3278338"/>
            <a:ext cx="10334400" cy="3108503"/>
          </a:xfrm>
          <a:prstGeom prst="rect">
            <a:avLst/>
          </a:prstGeom>
          <a:noFill/>
          <a:ln>
            <a:noFill/>
          </a:ln>
        </p:spPr>
        <p:txBody>
          <a:bodyPr spcFirstLastPara="1" wrap="square" lIns="91425" tIns="45700" rIns="91425" bIns="45700" anchor="t" anchorCtr="0">
            <a:spAutoFit/>
          </a:bodyPr>
          <a:lstStyle/>
          <a:p>
            <a:pPr algn="ctr"/>
            <a:r>
              <a:rPr lang="en-US" sz="4400">
                <a:solidFill>
                  <a:srgbClr val="6E808E"/>
                </a:solidFill>
                <a:latin typeface="Open Sans" panose="020B0606030504020204" pitchFamily="34" charset="0"/>
                <a:ea typeface="Open Sans" panose="020B0606030504020204" pitchFamily="34" charset="0"/>
                <a:cs typeface="Open Sans" panose="020B0606030504020204" pitchFamily="34" charset="0"/>
                <a:sym typeface="Arial"/>
              </a:rPr>
              <a:t>Up Next:</a:t>
            </a:r>
            <a:r>
              <a:rPr lang="en-US" sz="4400" i="0" u="none" strike="noStrike">
                <a:solidFill>
                  <a:srgbClr val="6E808E"/>
                </a:solidFill>
                <a:latin typeface="Open Sans" panose="020B0606030504020204" pitchFamily="34" charset="0"/>
                <a:ea typeface="Open Sans" panose="020B0606030504020204" pitchFamily="34" charset="0"/>
                <a:cs typeface="Open Sans" panose="020B0606030504020204" pitchFamily="34" charset="0"/>
                <a:sym typeface="Arial"/>
              </a:rPr>
              <a:t> </a:t>
            </a:r>
            <a:endParaRPr lang="en-US" sz="4400" b="1" i="0" u="none" strike="noStrike">
              <a:solidFill>
                <a:srgbClr val="6E808E"/>
              </a:solidFill>
              <a:latin typeface="Open Sans" panose="020B0606030504020204" pitchFamily="34" charset="0"/>
              <a:ea typeface="Open Sans" panose="020B0606030504020204" pitchFamily="34" charset="0"/>
              <a:cs typeface="Open Sans" panose="020B0606030504020204" pitchFamily="34" charset="0"/>
              <a:sym typeface="Arial"/>
            </a:endParaRPr>
          </a:p>
          <a:p>
            <a:pPr marL="0" marR="0" lvl="0" indent="0" algn="ctr" rtl="0">
              <a:spcBef>
                <a:spcPts val="0"/>
              </a:spcBef>
              <a:spcAft>
                <a:spcPts val="0"/>
              </a:spcAft>
              <a:buNone/>
            </a:pPr>
            <a:r>
              <a:rPr lang="en-US" sz="6000" b="1">
                <a:solidFill>
                  <a:srgbClr val="6E808E"/>
                </a:solidFill>
                <a:latin typeface="Open Sans" panose="020B0606030504020204" pitchFamily="34" charset="0"/>
                <a:ea typeface="Open Sans" panose="020B0606030504020204" pitchFamily="34" charset="0"/>
                <a:cs typeface="Open Sans" panose="020B0606030504020204" pitchFamily="34" charset="0"/>
                <a:sym typeface="Arial"/>
              </a:rPr>
              <a:t>Government Panel &amp; Discussion</a:t>
            </a:r>
          </a:p>
          <a:p>
            <a:pPr marL="0" marR="0" lvl="0" indent="0" algn="ctr" rtl="0">
              <a:spcBef>
                <a:spcPts val="0"/>
              </a:spcBef>
              <a:spcAft>
                <a:spcPts val="0"/>
              </a:spcAft>
              <a:buNone/>
            </a:pPr>
            <a:endParaRPr sz="3200">
              <a:solidFill>
                <a:srgbClr val="6E808E"/>
              </a:solidFill>
              <a:latin typeface="Open Sans" panose="020B0606030504020204" pitchFamily="34" charset="0"/>
              <a:ea typeface="Open Sans" panose="020B0606030504020204" pitchFamily="34" charset="0"/>
              <a:cs typeface="Open Sans" panose="020B0606030504020204" pitchFamily="34" charset="0"/>
              <a:sym typeface="Arial"/>
            </a:endParaRPr>
          </a:p>
        </p:txBody>
      </p:sp>
      <p:pic>
        <p:nvPicPr>
          <p:cNvPr id="2" name="Picture 2">
            <a:extLst>
              <a:ext uri="{FF2B5EF4-FFF2-40B4-BE49-F238E27FC236}">
                <a16:creationId xmlns:a16="http://schemas.microsoft.com/office/drawing/2014/main" id="{F8BC6B8D-E9FC-E600-1E48-8CA40A4056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174748"/>
            <a:ext cx="690432" cy="683252"/>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6E0597C2-577A-A617-F1B9-89CE65921150}"/>
              </a:ext>
            </a:extLst>
          </p:cNvPr>
          <p:cNvGrpSpPr/>
          <p:nvPr/>
        </p:nvGrpSpPr>
        <p:grpSpPr>
          <a:xfrm>
            <a:off x="3156669" y="166908"/>
            <a:ext cx="5878662" cy="1691317"/>
            <a:chOff x="3156669" y="166908"/>
            <a:chExt cx="5878662" cy="1691317"/>
          </a:xfrm>
        </p:grpSpPr>
        <p:grpSp>
          <p:nvGrpSpPr>
            <p:cNvPr id="4" name="Group 3">
              <a:extLst>
                <a:ext uri="{FF2B5EF4-FFF2-40B4-BE49-F238E27FC236}">
                  <a16:creationId xmlns:a16="http://schemas.microsoft.com/office/drawing/2014/main" id="{16E4FF56-2382-D432-29CF-6C601050B699}"/>
                </a:ext>
              </a:extLst>
            </p:cNvPr>
            <p:cNvGrpSpPr>
              <a:grpSpLocks noChangeAspect="1"/>
            </p:cNvGrpSpPr>
            <p:nvPr/>
          </p:nvGrpSpPr>
          <p:grpSpPr>
            <a:xfrm>
              <a:off x="6134842" y="224938"/>
              <a:ext cx="2900489" cy="1575259"/>
              <a:chOff x="7102160" y="2805355"/>
              <a:chExt cx="2296128" cy="1247030"/>
            </a:xfrm>
          </p:grpSpPr>
          <p:pic>
            <p:nvPicPr>
              <p:cNvPr id="6" name="Picture 5" descr="A blue rectangular sign with white letters&#10;&#10;Description automatically generated">
                <a:extLst>
                  <a:ext uri="{FF2B5EF4-FFF2-40B4-BE49-F238E27FC236}">
                    <a16:creationId xmlns:a16="http://schemas.microsoft.com/office/drawing/2014/main" id="{A20501C8-6AC9-F692-2CB7-DAA4AC2459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2160" y="2937627"/>
                <a:ext cx="820470" cy="982487"/>
              </a:xfrm>
              <a:prstGeom prst="rect">
                <a:avLst/>
              </a:prstGeom>
            </p:spPr>
          </p:pic>
          <p:pic>
            <p:nvPicPr>
              <p:cNvPr id="7" name="Picture 6" descr="A logo of a globe with a gold cogwheel&#10;&#10;Description automatically generated">
                <a:extLst>
                  <a:ext uri="{FF2B5EF4-FFF2-40B4-BE49-F238E27FC236}">
                    <a16:creationId xmlns:a16="http://schemas.microsoft.com/office/drawing/2014/main" id="{D63A2B99-AD41-A8AD-513B-B4D5434AA8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51258" y="2805355"/>
                <a:ext cx="1247030" cy="1247030"/>
              </a:xfrm>
              <a:prstGeom prst="rect">
                <a:avLst/>
              </a:prstGeom>
            </p:spPr>
          </p:pic>
        </p:grpSp>
        <p:pic>
          <p:nvPicPr>
            <p:cNvPr id="5" name="Picture 4" descr="A logo with text overlay&#10;&#10;Description automatically generated">
              <a:extLst>
                <a:ext uri="{FF2B5EF4-FFF2-40B4-BE49-F238E27FC236}">
                  <a16:creationId xmlns:a16="http://schemas.microsoft.com/office/drawing/2014/main" id="{CC2E3766-0B69-F535-6496-1361856B61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6669" y="166908"/>
              <a:ext cx="2689368" cy="1691317"/>
            </a:xfrm>
            <a:prstGeom prst="rect">
              <a:avLst/>
            </a:prstGeom>
          </p:spPr>
        </p:pic>
      </p:grpSp>
    </p:spTree>
    <p:extLst>
      <p:ext uri="{BB962C8B-B14F-4D97-AF65-F5344CB8AC3E}">
        <p14:creationId xmlns:p14="http://schemas.microsoft.com/office/powerpoint/2010/main" val="2495250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txBox="1">
            <a:spLocks noGrp="1"/>
          </p:cNvSpPr>
          <p:nvPr>
            <p:ph type="title"/>
          </p:nvPr>
        </p:nvSpPr>
        <p:spPr>
          <a:xfrm>
            <a:off x="4164965" y="409193"/>
            <a:ext cx="3873500" cy="1050290"/>
          </a:xfrm>
          <a:prstGeom prst="rect">
            <a:avLst/>
          </a:prstGeom>
        </p:spPr>
        <p:txBody>
          <a:bodyPr vert="horz" wrap="square" lIns="0" tIns="71755" rIns="0" bIns="0" rtlCol="0">
            <a:spAutoFit/>
          </a:bodyPr>
          <a:lstStyle/>
          <a:p>
            <a:pPr marL="628650" marR="5080" indent="-616585">
              <a:lnSpc>
                <a:spcPts val="3829"/>
              </a:lnSpc>
              <a:spcBef>
                <a:spcPts val="565"/>
              </a:spcBef>
            </a:pPr>
            <a:r>
              <a:rPr spc="-60" dirty="0">
                <a:solidFill>
                  <a:srgbClr val="D2B34E"/>
                </a:solidFill>
              </a:rPr>
              <a:t>National</a:t>
            </a:r>
            <a:r>
              <a:rPr spc="-235" dirty="0">
                <a:solidFill>
                  <a:srgbClr val="D2B34E"/>
                </a:solidFill>
              </a:rPr>
              <a:t> </a:t>
            </a:r>
            <a:r>
              <a:rPr spc="-270" dirty="0">
                <a:solidFill>
                  <a:srgbClr val="D2B34E"/>
                </a:solidFill>
              </a:rPr>
              <a:t>Science </a:t>
            </a:r>
            <a:r>
              <a:rPr spc="-10" dirty="0">
                <a:solidFill>
                  <a:srgbClr val="D2B34E"/>
                </a:solidFill>
              </a:rPr>
              <a:t>Foundation</a:t>
            </a:r>
          </a:p>
        </p:txBody>
      </p:sp>
      <p:sp>
        <p:nvSpPr>
          <p:cNvPr id="4" name="object 4"/>
          <p:cNvSpPr txBox="1"/>
          <p:nvPr/>
        </p:nvSpPr>
        <p:spPr>
          <a:xfrm>
            <a:off x="1524000" y="1714500"/>
            <a:ext cx="9144000" cy="1905000"/>
          </a:xfrm>
          <a:prstGeom prst="rect">
            <a:avLst/>
          </a:prstGeom>
          <a:solidFill>
            <a:srgbClr val="94DBEB"/>
          </a:solidFill>
        </p:spPr>
        <p:txBody>
          <a:bodyPr vert="horz" wrap="square" lIns="0" tIns="245110" rIns="0" bIns="0" rtlCol="0">
            <a:spAutoFit/>
          </a:bodyPr>
          <a:lstStyle/>
          <a:p>
            <a:pPr marL="796290" marR="777240" algn="ctr">
              <a:lnSpc>
                <a:spcPct val="100000"/>
              </a:lnSpc>
              <a:spcBef>
                <a:spcPts val="1930"/>
              </a:spcBef>
            </a:pPr>
            <a:r>
              <a:rPr sz="2700" b="1" i="1" spc="-95" dirty="0">
                <a:solidFill>
                  <a:srgbClr val="004073"/>
                </a:solidFill>
                <a:latin typeface="Gill Sans MT"/>
                <a:cs typeface="Gill Sans MT"/>
              </a:rPr>
              <a:t>INDUSTRY</a:t>
            </a:r>
            <a:r>
              <a:rPr sz="2700" b="1" i="1" spc="-45" dirty="0">
                <a:solidFill>
                  <a:srgbClr val="004073"/>
                </a:solidFill>
                <a:latin typeface="Gill Sans MT"/>
                <a:cs typeface="Gill Sans MT"/>
              </a:rPr>
              <a:t> UNIVERSITY </a:t>
            </a:r>
            <a:r>
              <a:rPr sz="2700" b="1" i="1" spc="-145" dirty="0">
                <a:solidFill>
                  <a:srgbClr val="004073"/>
                </a:solidFill>
                <a:latin typeface="Gill Sans MT"/>
                <a:cs typeface="Gill Sans MT"/>
              </a:rPr>
              <a:t>COOPERATIVE</a:t>
            </a:r>
            <a:r>
              <a:rPr sz="2700" b="1" i="1" spc="-45" dirty="0">
                <a:solidFill>
                  <a:srgbClr val="004073"/>
                </a:solidFill>
                <a:latin typeface="Gill Sans MT"/>
                <a:cs typeface="Gill Sans MT"/>
              </a:rPr>
              <a:t> </a:t>
            </a:r>
            <a:r>
              <a:rPr sz="2700" b="1" i="1" spc="-80" dirty="0">
                <a:solidFill>
                  <a:srgbClr val="004073"/>
                </a:solidFill>
                <a:latin typeface="Gill Sans MT"/>
                <a:cs typeface="Gill Sans MT"/>
              </a:rPr>
              <a:t>RESEARCH </a:t>
            </a:r>
            <a:r>
              <a:rPr sz="2700" b="1" i="1" spc="-130" dirty="0">
                <a:solidFill>
                  <a:srgbClr val="004073"/>
                </a:solidFill>
                <a:latin typeface="Gill Sans MT"/>
                <a:cs typeface="Gill Sans MT"/>
              </a:rPr>
              <a:t>CENTERS</a:t>
            </a:r>
            <a:r>
              <a:rPr sz="2700" b="1" i="1" spc="-35" dirty="0">
                <a:solidFill>
                  <a:srgbClr val="004073"/>
                </a:solidFill>
                <a:latin typeface="Gill Sans MT"/>
                <a:cs typeface="Gill Sans MT"/>
              </a:rPr>
              <a:t> </a:t>
            </a:r>
            <a:r>
              <a:rPr sz="2700" b="1" i="1" spc="-105" dirty="0">
                <a:solidFill>
                  <a:srgbClr val="004073"/>
                </a:solidFill>
                <a:latin typeface="Gill Sans MT"/>
                <a:cs typeface="Gill Sans MT"/>
              </a:rPr>
              <a:t>(IUCRC)</a:t>
            </a:r>
            <a:r>
              <a:rPr sz="2700" b="1" i="1" spc="-35" dirty="0">
                <a:solidFill>
                  <a:srgbClr val="004073"/>
                </a:solidFill>
                <a:latin typeface="Gill Sans MT"/>
                <a:cs typeface="Gill Sans MT"/>
              </a:rPr>
              <a:t> </a:t>
            </a:r>
            <a:r>
              <a:rPr sz="2700" b="1" i="1" spc="-10" dirty="0">
                <a:solidFill>
                  <a:srgbClr val="004073"/>
                </a:solidFill>
                <a:latin typeface="Gill Sans MT"/>
                <a:cs typeface="Gill Sans MT"/>
              </a:rPr>
              <a:t>PROGRAM</a:t>
            </a:r>
            <a:endParaRPr sz="2700">
              <a:latin typeface="Gill Sans MT"/>
              <a:cs typeface="Gill Sans MT"/>
            </a:endParaRPr>
          </a:p>
          <a:p>
            <a:pPr marL="10160" algn="ctr">
              <a:lnSpc>
                <a:spcPct val="100000"/>
              </a:lnSpc>
              <a:spcBef>
                <a:spcPts val="1780"/>
              </a:spcBef>
            </a:pPr>
            <a:r>
              <a:rPr sz="2700" b="1" i="1" dirty="0">
                <a:solidFill>
                  <a:srgbClr val="004073"/>
                </a:solidFill>
                <a:latin typeface="Gill Sans MT"/>
                <a:cs typeface="Gill Sans MT"/>
              </a:rPr>
              <a:t>NSF</a:t>
            </a:r>
            <a:r>
              <a:rPr sz="2700" b="1" i="1" spc="5" dirty="0">
                <a:solidFill>
                  <a:srgbClr val="004073"/>
                </a:solidFill>
                <a:latin typeface="Gill Sans MT"/>
                <a:cs typeface="Gill Sans MT"/>
              </a:rPr>
              <a:t> </a:t>
            </a:r>
            <a:r>
              <a:rPr sz="2700" b="1" i="1" spc="-140" dirty="0">
                <a:solidFill>
                  <a:srgbClr val="004073"/>
                </a:solidFill>
                <a:latin typeface="Gill Sans MT"/>
                <a:cs typeface="Gill Sans MT"/>
              </a:rPr>
              <a:t>SOLICITATION</a:t>
            </a:r>
            <a:r>
              <a:rPr sz="2700" b="1" i="1" spc="-70" dirty="0">
                <a:solidFill>
                  <a:srgbClr val="004073"/>
                </a:solidFill>
                <a:latin typeface="Gill Sans MT"/>
                <a:cs typeface="Gill Sans MT"/>
              </a:rPr>
              <a:t> </a:t>
            </a:r>
            <a:r>
              <a:rPr sz="2700" b="1" i="1" spc="55" dirty="0">
                <a:solidFill>
                  <a:srgbClr val="004073"/>
                </a:solidFill>
                <a:latin typeface="Gill Sans MT"/>
                <a:cs typeface="Gill Sans MT"/>
              </a:rPr>
              <a:t>#20-</a:t>
            </a:r>
            <a:r>
              <a:rPr sz="2700" b="1" i="1" spc="25" dirty="0">
                <a:solidFill>
                  <a:srgbClr val="004073"/>
                </a:solidFill>
                <a:latin typeface="Gill Sans MT"/>
                <a:cs typeface="Gill Sans MT"/>
              </a:rPr>
              <a:t>570</a:t>
            </a:r>
            <a:endParaRPr sz="2700">
              <a:latin typeface="Gill Sans MT"/>
              <a:cs typeface="Gill Sans MT"/>
            </a:endParaRPr>
          </a:p>
        </p:txBody>
      </p:sp>
      <p:grpSp>
        <p:nvGrpSpPr>
          <p:cNvPr id="5" name="object 5"/>
          <p:cNvGrpSpPr/>
          <p:nvPr/>
        </p:nvGrpSpPr>
        <p:grpSpPr>
          <a:xfrm>
            <a:off x="1524000" y="266700"/>
            <a:ext cx="9144000" cy="952500"/>
            <a:chOff x="1524000" y="266700"/>
            <a:chExt cx="9144000" cy="952500"/>
          </a:xfrm>
        </p:grpSpPr>
        <p:pic>
          <p:nvPicPr>
            <p:cNvPr id="6" name="object 6"/>
            <p:cNvPicPr/>
            <p:nvPr/>
          </p:nvPicPr>
          <p:blipFill>
            <a:blip r:embed="rId3" cstate="print"/>
            <a:stretch>
              <a:fillRect/>
            </a:stretch>
          </p:blipFill>
          <p:spPr>
            <a:xfrm>
              <a:off x="1524000" y="266700"/>
              <a:ext cx="952500" cy="952500"/>
            </a:xfrm>
            <a:prstGeom prst="rect">
              <a:avLst/>
            </a:prstGeom>
          </p:spPr>
        </p:pic>
        <p:pic>
          <p:nvPicPr>
            <p:cNvPr id="7" name="object 7"/>
            <p:cNvPicPr/>
            <p:nvPr/>
          </p:nvPicPr>
          <p:blipFill>
            <a:blip r:embed="rId3" cstate="print"/>
            <a:stretch>
              <a:fillRect/>
            </a:stretch>
          </p:blipFill>
          <p:spPr>
            <a:xfrm>
              <a:off x="9715500" y="266700"/>
              <a:ext cx="952500" cy="952500"/>
            </a:xfrm>
            <a:prstGeom prst="rect">
              <a:avLst/>
            </a:prstGeom>
          </p:spPr>
        </p:pic>
      </p:grpSp>
      <p:sp>
        <p:nvSpPr>
          <p:cNvPr id="8" name="object 8"/>
          <p:cNvSpPr txBox="1"/>
          <p:nvPr/>
        </p:nvSpPr>
        <p:spPr>
          <a:xfrm>
            <a:off x="5359146" y="4010723"/>
            <a:ext cx="1657985" cy="828675"/>
          </a:xfrm>
          <a:prstGeom prst="rect">
            <a:avLst/>
          </a:prstGeom>
        </p:spPr>
        <p:txBody>
          <a:bodyPr vert="horz" wrap="square" lIns="0" tIns="15875" rIns="0" bIns="0" rtlCol="0">
            <a:spAutoFit/>
          </a:bodyPr>
          <a:lstStyle/>
          <a:p>
            <a:pPr marL="6985" algn="ctr">
              <a:lnSpc>
                <a:spcPct val="100000"/>
              </a:lnSpc>
              <a:spcBef>
                <a:spcPts val="125"/>
              </a:spcBef>
            </a:pPr>
            <a:r>
              <a:rPr sz="2000" i="1" u="sng" spc="85" dirty="0">
                <a:solidFill>
                  <a:srgbClr val="FFFFFF"/>
                </a:solidFill>
                <a:uFill>
                  <a:solidFill>
                    <a:srgbClr val="FFFFFF"/>
                  </a:solidFill>
                </a:uFill>
                <a:latin typeface="Calibri"/>
                <a:cs typeface="Calibri"/>
              </a:rPr>
              <a:t>Mohan</a:t>
            </a:r>
            <a:r>
              <a:rPr sz="2000" i="1" u="sng" spc="40" dirty="0">
                <a:solidFill>
                  <a:srgbClr val="FFFFFF"/>
                </a:solidFill>
                <a:uFill>
                  <a:solidFill>
                    <a:srgbClr val="FFFFFF"/>
                  </a:solidFill>
                </a:uFill>
                <a:latin typeface="Calibri"/>
                <a:cs typeface="Calibri"/>
              </a:rPr>
              <a:t> </a:t>
            </a:r>
            <a:r>
              <a:rPr sz="2000" i="1" u="sng" spc="105" dirty="0">
                <a:solidFill>
                  <a:srgbClr val="FFFFFF"/>
                </a:solidFill>
                <a:uFill>
                  <a:solidFill>
                    <a:srgbClr val="FFFFFF"/>
                  </a:solidFill>
                </a:uFill>
                <a:latin typeface="Calibri"/>
                <a:cs typeface="Calibri"/>
              </a:rPr>
              <a:t>Kumar</a:t>
            </a:r>
            <a:endParaRPr sz="2000">
              <a:latin typeface="Calibri"/>
              <a:cs typeface="Calibri"/>
            </a:endParaRPr>
          </a:p>
          <a:p>
            <a:pPr marL="12700" marR="5080" algn="ctr">
              <a:lnSpc>
                <a:spcPts val="1950"/>
              </a:lnSpc>
              <a:spcBef>
                <a:spcPts val="70"/>
              </a:spcBef>
            </a:pPr>
            <a:r>
              <a:rPr sz="1550" dirty="0">
                <a:solidFill>
                  <a:srgbClr val="FFFFFF"/>
                </a:solidFill>
                <a:latin typeface="Lucida Sans"/>
                <a:cs typeface="Lucida Sans"/>
              </a:rPr>
              <a:t>Program</a:t>
            </a:r>
            <a:r>
              <a:rPr sz="1550" spc="-60" dirty="0">
                <a:solidFill>
                  <a:srgbClr val="FFFFFF"/>
                </a:solidFill>
                <a:latin typeface="Lucida Sans"/>
                <a:cs typeface="Lucida Sans"/>
              </a:rPr>
              <a:t> </a:t>
            </a:r>
            <a:r>
              <a:rPr sz="1550" spc="-10" dirty="0">
                <a:solidFill>
                  <a:srgbClr val="FFFFFF"/>
                </a:solidFill>
                <a:latin typeface="Lucida Sans"/>
                <a:cs typeface="Lucida Sans"/>
              </a:rPr>
              <a:t>Director CISE/CNS</a:t>
            </a:r>
            <a:endParaRPr sz="1550">
              <a:latin typeface="Lucida Sans"/>
              <a:cs typeface="Lucida Sans"/>
            </a:endParaRPr>
          </a:p>
        </p:txBody>
      </p:sp>
      <p:sp>
        <p:nvSpPr>
          <p:cNvPr id="9" name="object 9"/>
          <p:cNvSpPr txBox="1"/>
          <p:nvPr/>
        </p:nvSpPr>
        <p:spPr>
          <a:xfrm>
            <a:off x="4263009" y="5768657"/>
            <a:ext cx="3668395" cy="483870"/>
          </a:xfrm>
          <a:prstGeom prst="rect">
            <a:avLst/>
          </a:prstGeom>
        </p:spPr>
        <p:txBody>
          <a:bodyPr vert="horz" wrap="square" lIns="0" tIns="13335" rIns="0" bIns="0" rtlCol="0">
            <a:spAutoFit/>
          </a:bodyPr>
          <a:lstStyle/>
          <a:p>
            <a:pPr marL="12700">
              <a:lnSpc>
                <a:spcPct val="100000"/>
              </a:lnSpc>
              <a:spcBef>
                <a:spcPts val="105"/>
              </a:spcBef>
            </a:pPr>
            <a:r>
              <a:rPr sz="3000" b="1" u="sng" spc="-10" dirty="0">
                <a:solidFill>
                  <a:srgbClr val="FFFFFF"/>
                </a:solidFill>
                <a:uFill>
                  <a:solidFill>
                    <a:srgbClr val="FFFFFF"/>
                  </a:solidFill>
                </a:uFill>
                <a:latin typeface="Arial"/>
                <a:cs typeface="Arial"/>
                <a:hlinkClick r:id="rId4"/>
              </a:rPr>
              <a:t>https://iucrc.nsf.gov</a:t>
            </a:r>
            <a:endParaRPr sz="3000">
              <a:latin typeface="Arial"/>
              <a:cs typeface="Arial"/>
            </a:endParaRPr>
          </a:p>
        </p:txBody>
      </p:sp>
    </p:spTree>
    <p:extLst>
      <p:ext uri="{BB962C8B-B14F-4D97-AF65-F5344CB8AC3E}">
        <p14:creationId xmlns:p14="http://schemas.microsoft.com/office/powerpoint/2010/main" val="1820314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0" y="0"/>
            <a:ext cx="9144000" cy="857250"/>
          </a:xfrm>
          <a:custGeom>
            <a:avLst/>
            <a:gdLst/>
            <a:ahLst/>
            <a:cxnLst/>
            <a:rect l="l" t="t" r="r" b="b"/>
            <a:pathLst>
              <a:path w="9144000" h="857250">
                <a:moveTo>
                  <a:pt x="9144000" y="0"/>
                </a:moveTo>
                <a:lnTo>
                  <a:pt x="0" y="0"/>
                </a:lnTo>
                <a:lnTo>
                  <a:pt x="0" y="857250"/>
                </a:lnTo>
                <a:lnTo>
                  <a:pt x="9144000" y="857250"/>
                </a:lnTo>
                <a:lnTo>
                  <a:pt x="9144000" y="0"/>
                </a:lnTo>
                <a:close/>
              </a:path>
            </a:pathLst>
          </a:custGeom>
          <a:solidFill>
            <a:srgbClr val="94DBEB"/>
          </a:solidFill>
        </p:spPr>
        <p:txBody>
          <a:bodyPr wrap="square" lIns="0" tIns="0" rIns="0" bIns="0" rtlCol="0"/>
          <a:lstStyle/>
          <a:p>
            <a:endParaRPr/>
          </a:p>
        </p:txBody>
      </p:sp>
      <p:sp>
        <p:nvSpPr>
          <p:cNvPr id="3" name="object 3"/>
          <p:cNvSpPr txBox="1">
            <a:spLocks noGrp="1"/>
          </p:cNvSpPr>
          <p:nvPr>
            <p:ph type="title"/>
          </p:nvPr>
        </p:nvSpPr>
        <p:spPr>
          <a:xfrm>
            <a:off x="1604010" y="-52705"/>
            <a:ext cx="4573270" cy="563880"/>
          </a:xfrm>
          <a:prstGeom prst="rect">
            <a:avLst/>
          </a:prstGeom>
        </p:spPr>
        <p:txBody>
          <a:bodyPr vert="horz" wrap="square" lIns="0" tIns="16510" rIns="0" bIns="0" rtlCol="0">
            <a:spAutoFit/>
          </a:bodyPr>
          <a:lstStyle/>
          <a:p>
            <a:pPr marL="12700">
              <a:lnSpc>
                <a:spcPct val="100000"/>
              </a:lnSpc>
              <a:spcBef>
                <a:spcPts val="130"/>
              </a:spcBef>
            </a:pPr>
            <a:r>
              <a:rPr spc="-185" dirty="0"/>
              <a:t>Program</a:t>
            </a:r>
            <a:r>
              <a:rPr spc="-250" dirty="0"/>
              <a:t> </a:t>
            </a:r>
            <a:r>
              <a:rPr spc="-170" dirty="0"/>
              <a:t>Framework</a:t>
            </a:r>
          </a:p>
        </p:txBody>
      </p:sp>
      <p:grpSp>
        <p:nvGrpSpPr>
          <p:cNvPr id="4" name="object 4"/>
          <p:cNvGrpSpPr/>
          <p:nvPr/>
        </p:nvGrpSpPr>
        <p:grpSpPr>
          <a:xfrm>
            <a:off x="3286188" y="2505138"/>
            <a:ext cx="5543550" cy="2524125"/>
            <a:chOff x="3286188" y="2505138"/>
            <a:chExt cx="5543550" cy="2524125"/>
          </a:xfrm>
        </p:grpSpPr>
        <p:sp>
          <p:nvSpPr>
            <p:cNvPr id="5" name="object 5"/>
            <p:cNvSpPr/>
            <p:nvPr/>
          </p:nvSpPr>
          <p:spPr>
            <a:xfrm>
              <a:off x="3300476" y="2519426"/>
              <a:ext cx="5514975" cy="2495550"/>
            </a:xfrm>
            <a:custGeom>
              <a:avLst/>
              <a:gdLst/>
              <a:ahLst/>
              <a:cxnLst/>
              <a:rect l="l" t="t" r="r" b="b"/>
              <a:pathLst>
                <a:path w="5514975" h="2495550">
                  <a:moveTo>
                    <a:pt x="0" y="2495550"/>
                  </a:moveTo>
                  <a:lnTo>
                    <a:pt x="5514975" y="2495550"/>
                  </a:lnTo>
                  <a:lnTo>
                    <a:pt x="5514975" y="0"/>
                  </a:lnTo>
                  <a:lnTo>
                    <a:pt x="0" y="0"/>
                  </a:lnTo>
                  <a:lnTo>
                    <a:pt x="0" y="2495550"/>
                  </a:lnTo>
                  <a:close/>
                </a:path>
              </a:pathLst>
            </a:custGeom>
            <a:ln w="28575">
              <a:solidFill>
                <a:srgbClr val="0000FF"/>
              </a:solidFill>
              <a:prstDash val="sysDash"/>
            </a:ln>
          </p:spPr>
          <p:txBody>
            <a:bodyPr wrap="square" lIns="0" tIns="0" rIns="0" bIns="0" rtlCol="0"/>
            <a:lstStyle/>
            <a:p>
              <a:endParaRPr/>
            </a:p>
          </p:txBody>
        </p:sp>
        <p:sp>
          <p:nvSpPr>
            <p:cNvPr id="6" name="object 6"/>
            <p:cNvSpPr/>
            <p:nvPr/>
          </p:nvSpPr>
          <p:spPr>
            <a:xfrm>
              <a:off x="5453126" y="32528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89" y="688705"/>
                  </a:lnTo>
                  <a:lnTo>
                    <a:pt x="480155" y="670655"/>
                  </a:lnTo>
                  <a:lnTo>
                    <a:pt x="498205" y="643889"/>
                  </a:lnTo>
                  <a:lnTo>
                    <a:pt x="504825" y="611124"/>
                  </a:lnTo>
                  <a:lnTo>
                    <a:pt x="504825" y="84074"/>
                  </a:lnTo>
                  <a:lnTo>
                    <a:pt x="498205" y="51327"/>
                  </a:lnTo>
                  <a:lnTo>
                    <a:pt x="480155" y="24606"/>
                  </a:lnTo>
                  <a:lnTo>
                    <a:pt x="453389" y="6600"/>
                  </a:lnTo>
                  <a:lnTo>
                    <a:pt x="420624" y="0"/>
                  </a:lnTo>
                  <a:close/>
                </a:path>
              </a:pathLst>
            </a:custGeom>
            <a:solidFill>
              <a:srgbClr val="006FC0">
                <a:alpha val="56861"/>
              </a:srgbClr>
            </a:solidFill>
          </p:spPr>
          <p:txBody>
            <a:bodyPr wrap="square" lIns="0" tIns="0" rIns="0" bIns="0" rtlCol="0"/>
            <a:lstStyle/>
            <a:p>
              <a:endParaRPr/>
            </a:p>
          </p:txBody>
        </p:sp>
        <p:sp>
          <p:nvSpPr>
            <p:cNvPr id="7" name="object 7"/>
            <p:cNvSpPr/>
            <p:nvPr/>
          </p:nvSpPr>
          <p:spPr>
            <a:xfrm>
              <a:off x="5453126" y="32528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89" y="6600"/>
                  </a:lnTo>
                  <a:lnTo>
                    <a:pt x="480155" y="24606"/>
                  </a:lnTo>
                  <a:lnTo>
                    <a:pt x="498205" y="51327"/>
                  </a:lnTo>
                  <a:lnTo>
                    <a:pt x="504825" y="84074"/>
                  </a:lnTo>
                  <a:lnTo>
                    <a:pt x="504825" y="611124"/>
                  </a:lnTo>
                  <a:lnTo>
                    <a:pt x="498205" y="643889"/>
                  </a:lnTo>
                  <a:lnTo>
                    <a:pt x="480155" y="670655"/>
                  </a:lnTo>
                  <a:lnTo>
                    <a:pt x="453389"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sp>
          <p:nvSpPr>
            <p:cNvPr id="8" name="object 8"/>
            <p:cNvSpPr/>
            <p:nvPr/>
          </p:nvSpPr>
          <p:spPr>
            <a:xfrm>
              <a:off x="5605526" y="34052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89" y="688705"/>
                  </a:lnTo>
                  <a:lnTo>
                    <a:pt x="480155" y="670655"/>
                  </a:lnTo>
                  <a:lnTo>
                    <a:pt x="498205" y="643889"/>
                  </a:lnTo>
                  <a:lnTo>
                    <a:pt x="504825" y="611124"/>
                  </a:lnTo>
                  <a:lnTo>
                    <a:pt x="504825" y="84074"/>
                  </a:lnTo>
                  <a:lnTo>
                    <a:pt x="498205" y="51327"/>
                  </a:lnTo>
                  <a:lnTo>
                    <a:pt x="480155" y="24606"/>
                  </a:lnTo>
                  <a:lnTo>
                    <a:pt x="453389" y="6600"/>
                  </a:lnTo>
                  <a:lnTo>
                    <a:pt x="420624" y="0"/>
                  </a:lnTo>
                  <a:close/>
                </a:path>
              </a:pathLst>
            </a:custGeom>
            <a:solidFill>
              <a:srgbClr val="006FC0">
                <a:alpha val="56861"/>
              </a:srgbClr>
            </a:solidFill>
          </p:spPr>
          <p:txBody>
            <a:bodyPr wrap="square" lIns="0" tIns="0" rIns="0" bIns="0" rtlCol="0"/>
            <a:lstStyle/>
            <a:p>
              <a:endParaRPr/>
            </a:p>
          </p:txBody>
        </p:sp>
        <p:sp>
          <p:nvSpPr>
            <p:cNvPr id="9" name="object 9"/>
            <p:cNvSpPr/>
            <p:nvPr/>
          </p:nvSpPr>
          <p:spPr>
            <a:xfrm>
              <a:off x="5605526" y="34052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89" y="6600"/>
                  </a:lnTo>
                  <a:lnTo>
                    <a:pt x="480155" y="24606"/>
                  </a:lnTo>
                  <a:lnTo>
                    <a:pt x="498205" y="51327"/>
                  </a:lnTo>
                  <a:lnTo>
                    <a:pt x="504825" y="84074"/>
                  </a:lnTo>
                  <a:lnTo>
                    <a:pt x="504825" y="611124"/>
                  </a:lnTo>
                  <a:lnTo>
                    <a:pt x="498205" y="643889"/>
                  </a:lnTo>
                  <a:lnTo>
                    <a:pt x="480155" y="670655"/>
                  </a:lnTo>
                  <a:lnTo>
                    <a:pt x="453389"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sp>
          <p:nvSpPr>
            <p:cNvPr id="10" name="object 10"/>
            <p:cNvSpPr/>
            <p:nvPr/>
          </p:nvSpPr>
          <p:spPr>
            <a:xfrm>
              <a:off x="5757926" y="35576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89" y="688705"/>
                  </a:lnTo>
                  <a:lnTo>
                    <a:pt x="480155" y="670655"/>
                  </a:lnTo>
                  <a:lnTo>
                    <a:pt x="498205" y="643889"/>
                  </a:lnTo>
                  <a:lnTo>
                    <a:pt x="504825" y="611124"/>
                  </a:lnTo>
                  <a:lnTo>
                    <a:pt x="504825" y="84074"/>
                  </a:lnTo>
                  <a:lnTo>
                    <a:pt x="498205" y="51327"/>
                  </a:lnTo>
                  <a:lnTo>
                    <a:pt x="480155" y="24606"/>
                  </a:lnTo>
                  <a:lnTo>
                    <a:pt x="453389" y="6600"/>
                  </a:lnTo>
                  <a:lnTo>
                    <a:pt x="420624" y="0"/>
                  </a:lnTo>
                  <a:close/>
                </a:path>
              </a:pathLst>
            </a:custGeom>
            <a:solidFill>
              <a:srgbClr val="006FC0">
                <a:alpha val="56861"/>
              </a:srgbClr>
            </a:solidFill>
          </p:spPr>
          <p:txBody>
            <a:bodyPr wrap="square" lIns="0" tIns="0" rIns="0" bIns="0" rtlCol="0"/>
            <a:lstStyle/>
            <a:p>
              <a:endParaRPr/>
            </a:p>
          </p:txBody>
        </p:sp>
        <p:sp>
          <p:nvSpPr>
            <p:cNvPr id="11" name="object 11"/>
            <p:cNvSpPr/>
            <p:nvPr/>
          </p:nvSpPr>
          <p:spPr>
            <a:xfrm>
              <a:off x="5757926" y="35576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89" y="6600"/>
                  </a:lnTo>
                  <a:lnTo>
                    <a:pt x="480155" y="24606"/>
                  </a:lnTo>
                  <a:lnTo>
                    <a:pt x="498205" y="51327"/>
                  </a:lnTo>
                  <a:lnTo>
                    <a:pt x="504825" y="84074"/>
                  </a:lnTo>
                  <a:lnTo>
                    <a:pt x="504825" y="611124"/>
                  </a:lnTo>
                  <a:lnTo>
                    <a:pt x="498205" y="643889"/>
                  </a:lnTo>
                  <a:lnTo>
                    <a:pt x="480155" y="670655"/>
                  </a:lnTo>
                  <a:lnTo>
                    <a:pt x="453389"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sp>
          <p:nvSpPr>
            <p:cNvPr id="12" name="object 12"/>
            <p:cNvSpPr/>
            <p:nvPr/>
          </p:nvSpPr>
          <p:spPr>
            <a:xfrm>
              <a:off x="5910326" y="37100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89" y="688705"/>
                  </a:lnTo>
                  <a:lnTo>
                    <a:pt x="480155" y="670655"/>
                  </a:lnTo>
                  <a:lnTo>
                    <a:pt x="498205" y="643889"/>
                  </a:lnTo>
                  <a:lnTo>
                    <a:pt x="504825" y="611124"/>
                  </a:lnTo>
                  <a:lnTo>
                    <a:pt x="504825" y="84074"/>
                  </a:lnTo>
                  <a:lnTo>
                    <a:pt x="498205" y="51327"/>
                  </a:lnTo>
                  <a:lnTo>
                    <a:pt x="480155" y="24606"/>
                  </a:lnTo>
                  <a:lnTo>
                    <a:pt x="453389" y="6600"/>
                  </a:lnTo>
                  <a:lnTo>
                    <a:pt x="420624" y="0"/>
                  </a:lnTo>
                  <a:close/>
                </a:path>
              </a:pathLst>
            </a:custGeom>
            <a:solidFill>
              <a:srgbClr val="006FC0">
                <a:alpha val="56861"/>
              </a:srgbClr>
            </a:solidFill>
          </p:spPr>
          <p:txBody>
            <a:bodyPr wrap="square" lIns="0" tIns="0" rIns="0" bIns="0" rtlCol="0"/>
            <a:lstStyle/>
            <a:p>
              <a:endParaRPr/>
            </a:p>
          </p:txBody>
        </p:sp>
        <p:sp>
          <p:nvSpPr>
            <p:cNvPr id="13" name="object 13"/>
            <p:cNvSpPr/>
            <p:nvPr/>
          </p:nvSpPr>
          <p:spPr>
            <a:xfrm>
              <a:off x="5910326" y="37100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89" y="6600"/>
                  </a:lnTo>
                  <a:lnTo>
                    <a:pt x="480155" y="24606"/>
                  </a:lnTo>
                  <a:lnTo>
                    <a:pt x="498205" y="51327"/>
                  </a:lnTo>
                  <a:lnTo>
                    <a:pt x="504825" y="84074"/>
                  </a:lnTo>
                  <a:lnTo>
                    <a:pt x="504825" y="611124"/>
                  </a:lnTo>
                  <a:lnTo>
                    <a:pt x="498205" y="643889"/>
                  </a:lnTo>
                  <a:lnTo>
                    <a:pt x="480155" y="670655"/>
                  </a:lnTo>
                  <a:lnTo>
                    <a:pt x="453389"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sp>
          <p:nvSpPr>
            <p:cNvPr id="14" name="object 14"/>
            <p:cNvSpPr/>
            <p:nvPr/>
          </p:nvSpPr>
          <p:spPr>
            <a:xfrm>
              <a:off x="6062726" y="38624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90" y="688705"/>
                  </a:lnTo>
                  <a:lnTo>
                    <a:pt x="480155" y="670655"/>
                  </a:lnTo>
                  <a:lnTo>
                    <a:pt x="498205" y="643889"/>
                  </a:lnTo>
                  <a:lnTo>
                    <a:pt x="504825" y="611124"/>
                  </a:lnTo>
                  <a:lnTo>
                    <a:pt x="504825" y="84074"/>
                  </a:lnTo>
                  <a:lnTo>
                    <a:pt x="498205" y="51327"/>
                  </a:lnTo>
                  <a:lnTo>
                    <a:pt x="480155" y="24606"/>
                  </a:lnTo>
                  <a:lnTo>
                    <a:pt x="453390" y="6600"/>
                  </a:lnTo>
                  <a:lnTo>
                    <a:pt x="420624" y="0"/>
                  </a:lnTo>
                  <a:close/>
                </a:path>
              </a:pathLst>
            </a:custGeom>
            <a:solidFill>
              <a:srgbClr val="006FC0">
                <a:alpha val="56861"/>
              </a:srgbClr>
            </a:solidFill>
          </p:spPr>
          <p:txBody>
            <a:bodyPr wrap="square" lIns="0" tIns="0" rIns="0" bIns="0" rtlCol="0"/>
            <a:lstStyle/>
            <a:p>
              <a:endParaRPr/>
            </a:p>
          </p:txBody>
        </p:sp>
        <p:sp>
          <p:nvSpPr>
            <p:cNvPr id="15" name="object 15"/>
            <p:cNvSpPr/>
            <p:nvPr/>
          </p:nvSpPr>
          <p:spPr>
            <a:xfrm>
              <a:off x="6062726" y="38624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90" y="6600"/>
                  </a:lnTo>
                  <a:lnTo>
                    <a:pt x="480155" y="24606"/>
                  </a:lnTo>
                  <a:lnTo>
                    <a:pt x="498205" y="51327"/>
                  </a:lnTo>
                  <a:lnTo>
                    <a:pt x="504825" y="84074"/>
                  </a:lnTo>
                  <a:lnTo>
                    <a:pt x="504825" y="611124"/>
                  </a:lnTo>
                  <a:lnTo>
                    <a:pt x="498205" y="643889"/>
                  </a:lnTo>
                  <a:lnTo>
                    <a:pt x="480155" y="670655"/>
                  </a:lnTo>
                  <a:lnTo>
                    <a:pt x="453390"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sp>
          <p:nvSpPr>
            <p:cNvPr id="16" name="object 16"/>
            <p:cNvSpPr/>
            <p:nvPr/>
          </p:nvSpPr>
          <p:spPr>
            <a:xfrm>
              <a:off x="6215126" y="4014851"/>
              <a:ext cx="504825" cy="695325"/>
            </a:xfrm>
            <a:custGeom>
              <a:avLst/>
              <a:gdLst/>
              <a:ahLst/>
              <a:cxnLst/>
              <a:rect l="l" t="t" r="r" b="b"/>
              <a:pathLst>
                <a:path w="504825" h="695325">
                  <a:moveTo>
                    <a:pt x="420624" y="0"/>
                  </a:moveTo>
                  <a:lnTo>
                    <a:pt x="84074" y="0"/>
                  </a:lnTo>
                  <a:lnTo>
                    <a:pt x="51327" y="6600"/>
                  </a:lnTo>
                  <a:lnTo>
                    <a:pt x="24606" y="24606"/>
                  </a:lnTo>
                  <a:lnTo>
                    <a:pt x="6600" y="51327"/>
                  </a:lnTo>
                  <a:lnTo>
                    <a:pt x="0" y="84074"/>
                  </a:lnTo>
                  <a:lnTo>
                    <a:pt x="0" y="611124"/>
                  </a:lnTo>
                  <a:lnTo>
                    <a:pt x="6600" y="643890"/>
                  </a:lnTo>
                  <a:lnTo>
                    <a:pt x="24606" y="670655"/>
                  </a:lnTo>
                  <a:lnTo>
                    <a:pt x="51327" y="688705"/>
                  </a:lnTo>
                  <a:lnTo>
                    <a:pt x="84074" y="695325"/>
                  </a:lnTo>
                  <a:lnTo>
                    <a:pt x="420624" y="695325"/>
                  </a:lnTo>
                  <a:lnTo>
                    <a:pt x="453390" y="688705"/>
                  </a:lnTo>
                  <a:lnTo>
                    <a:pt x="480155" y="670655"/>
                  </a:lnTo>
                  <a:lnTo>
                    <a:pt x="498205" y="643889"/>
                  </a:lnTo>
                  <a:lnTo>
                    <a:pt x="504825" y="611124"/>
                  </a:lnTo>
                  <a:lnTo>
                    <a:pt x="504825" y="84074"/>
                  </a:lnTo>
                  <a:lnTo>
                    <a:pt x="498205" y="51327"/>
                  </a:lnTo>
                  <a:lnTo>
                    <a:pt x="480155" y="24606"/>
                  </a:lnTo>
                  <a:lnTo>
                    <a:pt x="453390" y="6600"/>
                  </a:lnTo>
                  <a:lnTo>
                    <a:pt x="420624" y="0"/>
                  </a:lnTo>
                  <a:close/>
                </a:path>
              </a:pathLst>
            </a:custGeom>
            <a:solidFill>
              <a:srgbClr val="006FC0">
                <a:alpha val="56861"/>
              </a:srgbClr>
            </a:solidFill>
          </p:spPr>
          <p:txBody>
            <a:bodyPr wrap="square" lIns="0" tIns="0" rIns="0" bIns="0" rtlCol="0"/>
            <a:lstStyle/>
            <a:p>
              <a:endParaRPr/>
            </a:p>
          </p:txBody>
        </p:sp>
        <p:sp>
          <p:nvSpPr>
            <p:cNvPr id="17" name="object 17"/>
            <p:cNvSpPr/>
            <p:nvPr/>
          </p:nvSpPr>
          <p:spPr>
            <a:xfrm>
              <a:off x="6215126" y="4014851"/>
              <a:ext cx="504825" cy="695325"/>
            </a:xfrm>
            <a:custGeom>
              <a:avLst/>
              <a:gdLst/>
              <a:ahLst/>
              <a:cxnLst/>
              <a:rect l="l" t="t" r="r" b="b"/>
              <a:pathLst>
                <a:path w="504825" h="695325">
                  <a:moveTo>
                    <a:pt x="0" y="84074"/>
                  </a:moveTo>
                  <a:lnTo>
                    <a:pt x="6600" y="51327"/>
                  </a:lnTo>
                  <a:lnTo>
                    <a:pt x="24606" y="24606"/>
                  </a:lnTo>
                  <a:lnTo>
                    <a:pt x="51327" y="6600"/>
                  </a:lnTo>
                  <a:lnTo>
                    <a:pt x="84074" y="0"/>
                  </a:lnTo>
                  <a:lnTo>
                    <a:pt x="420624" y="0"/>
                  </a:lnTo>
                  <a:lnTo>
                    <a:pt x="453390" y="6600"/>
                  </a:lnTo>
                  <a:lnTo>
                    <a:pt x="480155" y="24606"/>
                  </a:lnTo>
                  <a:lnTo>
                    <a:pt x="498205" y="51327"/>
                  </a:lnTo>
                  <a:lnTo>
                    <a:pt x="504825" y="84074"/>
                  </a:lnTo>
                  <a:lnTo>
                    <a:pt x="504825" y="611124"/>
                  </a:lnTo>
                  <a:lnTo>
                    <a:pt x="498205" y="643889"/>
                  </a:lnTo>
                  <a:lnTo>
                    <a:pt x="480155" y="670655"/>
                  </a:lnTo>
                  <a:lnTo>
                    <a:pt x="453390" y="688705"/>
                  </a:lnTo>
                  <a:lnTo>
                    <a:pt x="420624" y="695325"/>
                  </a:lnTo>
                  <a:lnTo>
                    <a:pt x="84074" y="695325"/>
                  </a:lnTo>
                  <a:lnTo>
                    <a:pt x="51327" y="688705"/>
                  </a:lnTo>
                  <a:lnTo>
                    <a:pt x="24606" y="670655"/>
                  </a:lnTo>
                  <a:lnTo>
                    <a:pt x="6600" y="643890"/>
                  </a:lnTo>
                  <a:lnTo>
                    <a:pt x="0" y="611124"/>
                  </a:lnTo>
                  <a:lnTo>
                    <a:pt x="0" y="84074"/>
                  </a:lnTo>
                  <a:close/>
                </a:path>
              </a:pathLst>
            </a:custGeom>
            <a:ln w="6350">
              <a:solidFill>
                <a:srgbClr val="000000"/>
              </a:solidFill>
            </a:ln>
          </p:spPr>
          <p:txBody>
            <a:bodyPr wrap="square" lIns="0" tIns="0" rIns="0" bIns="0" rtlCol="0"/>
            <a:lstStyle/>
            <a:p>
              <a:endParaRPr/>
            </a:p>
          </p:txBody>
        </p:sp>
      </p:grpSp>
      <p:sp>
        <p:nvSpPr>
          <p:cNvPr id="18" name="object 18"/>
          <p:cNvSpPr txBox="1"/>
          <p:nvPr/>
        </p:nvSpPr>
        <p:spPr>
          <a:xfrm>
            <a:off x="6554216" y="1350962"/>
            <a:ext cx="2672715" cy="481330"/>
          </a:xfrm>
          <a:prstGeom prst="rect">
            <a:avLst/>
          </a:prstGeom>
        </p:spPr>
        <p:txBody>
          <a:bodyPr vert="horz" wrap="square" lIns="0" tIns="15875" rIns="0" bIns="0" rtlCol="0">
            <a:spAutoFit/>
          </a:bodyPr>
          <a:lstStyle/>
          <a:p>
            <a:pPr algn="ctr">
              <a:lnSpc>
                <a:spcPct val="100000"/>
              </a:lnSpc>
              <a:spcBef>
                <a:spcPts val="125"/>
              </a:spcBef>
            </a:pPr>
            <a:r>
              <a:rPr sz="1550" spc="10" dirty="0">
                <a:solidFill>
                  <a:srgbClr val="179124"/>
                </a:solidFill>
                <a:latin typeface="Calibri"/>
                <a:cs typeface="Calibri"/>
              </a:rPr>
              <a:t>Industry/Government</a:t>
            </a:r>
            <a:r>
              <a:rPr sz="1550" spc="200" dirty="0">
                <a:solidFill>
                  <a:srgbClr val="179124"/>
                </a:solidFill>
                <a:latin typeface="Calibri"/>
                <a:cs typeface="Calibri"/>
              </a:rPr>
              <a:t> </a:t>
            </a:r>
            <a:r>
              <a:rPr sz="1550" spc="-10" dirty="0">
                <a:solidFill>
                  <a:srgbClr val="179124"/>
                </a:solidFill>
                <a:latin typeface="Calibri"/>
                <a:cs typeface="Calibri"/>
              </a:rPr>
              <a:t>Members</a:t>
            </a:r>
            <a:endParaRPr sz="1550">
              <a:latin typeface="Calibri"/>
              <a:cs typeface="Calibri"/>
            </a:endParaRPr>
          </a:p>
          <a:p>
            <a:pPr marR="5080" algn="ctr">
              <a:lnSpc>
                <a:spcPct val="100000"/>
              </a:lnSpc>
              <a:spcBef>
                <a:spcPts val="20"/>
              </a:spcBef>
            </a:pPr>
            <a:r>
              <a:rPr sz="1400" dirty="0">
                <a:solidFill>
                  <a:srgbClr val="179124"/>
                </a:solidFill>
                <a:latin typeface="Calibri"/>
                <a:cs typeface="Calibri"/>
              </a:rPr>
              <a:t>Industry</a:t>
            </a:r>
            <a:r>
              <a:rPr sz="1400" spc="-45" dirty="0">
                <a:solidFill>
                  <a:srgbClr val="179124"/>
                </a:solidFill>
                <a:latin typeface="Calibri"/>
                <a:cs typeface="Calibri"/>
              </a:rPr>
              <a:t> </a:t>
            </a:r>
            <a:r>
              <a:rPr sz="1400" dirty="0">
                <a:solidFill>
                  <a:srgbClr val="179124"/>
                </a:solidFill>
                <a:latin typeface="Calibri"/>
                <a:cs typeface="Calibri"/>
              </a:rPr>
              <a:t>Advisory</a:t>
            </a:r>
            <a:r>
              <a:rPr sz="1400" spc="-45" dirty="0">
                <a:solidFill>
                  <a:srgbClr val="179124"/>
                </a:solidFill>
                <a:latin typeface="Calibri"/>
                <a:cs typeface="Calibri"/>
              </a:rPr>
              <a:t> </a:t>
            </a:r>
            <a:r>
              <a:rPr sz="1400" dirty="0">
                <a:solidFill>
                  <a:srgbClr val="179124"/>
                </a:solidFill>
                <a:latin typeface="Calibri"/>
                <a:cs typeface="Calibri"/>
              </a:rPr>
              <a:t>Board</a:t>
            </a:r>
            <a:r>
              <a:rPr sz="1400" spc="-70" dirty="0">
                <a:solidFill>
                  <a:srgbClr val="179124"/>
                </a:solidFill>
                <a:latin typeface="Calibri"/>
                <a:cs typeface="Calibri"/>
              </a:rPr>
              <a:t> </a:t>
            </a:r>
            <a:r>
              <a:rPr sz="1400" spc="-20" dirty="0">
                <a:solidFill>
                  <a:srgbClr val="179124"/>
                </a:solidFill>
                <a:latin typeface="Calibri"/>
                <a:cs typeface="Calibri"/>
              </a:rPr>
              <a:t>(IAB)</a:t>
            </a:r>
            <a:endParaRPr sz="1400">
              <a:latin typeface="Calibri"/>
              <a:cs typeface="Calibri"/>
            </a:endParaRPr>
          </a:p>
        </p:txBody>
      </p:sp>
      <p:grpSp>
        <p:nvGrpSpPr>
          <p:cNvPr id="19" name="object 19"/>
          <p:cNvGrpSpPr/>
          <p:nvPr/>
        </p:nvGrpSpPr>
        <p:grpSpPr>
          <a:xfrm>
            <a:off x="5107051" y="2563876"/>
            <a:ext cx="1863725" cy="415925"/>
            <a:chOff x="5107051" y="2563876"/>
            <a:chExt cx="1863725" cy="415925"/>
          </a:xfrm>
        </p:grpSpPr>
        <p:sp>
          <p:nvSpPr>
            <p:cNvPr id="20" name="object 20"/>
            <p:cNvSpPr/>
            <p:nvPr/>
          </p:nvSpPr>
          <p:spPr>
            <a:xfrm>
              <a:off x="5110226" y="2567051"/>
              <a:ext cx="1857375" cy="409575"/>
            </a:xfrm>
            <a:custGeom>
              <a:avLst/>
              <a:gdLst/>
              <a:ahLst/>
              <a:cxnLst/>
              <a:rect l="l" t="t" r="r" b="b"/>
              <a:pathLst>
                <a:path w="1857375" h="409575">
                  <a:moveTo>
                    <a:pt x="1857375" y="0"/>
                  </a:moveTo>
                  <a:lnTo>
                    <a:pt x="0" y="0"/>
                  </a:lnTo>
                  <a:lnTo>
                    <a:pt x="0" y="409575"/>
                  </a:lnTo>
                  <a:lnTo>
                    <a:pt x="1857375" y="409575"/>
                  </a:lnTo>
                  <a:lnTo>
                    <a:pt x="1857375" y="0"/>
                  </a:lnTo>
                  <a:close/>
                </a:path>
              </a:pathLst>
            </a:custGeom>
            <a:solidFill>
              <a:srgbClr val="17A857"/>
            </a:solidFill>
          </p:spPr>
          <p:txBody>
            <a:bodyPr wrap="square" lIns="0" tIns="0" rIns="0" bIns="0" rtlCol="0"/>
            <a:lstStyle/>
            <a:p>
              <a:endParaRPr/>
            </a:p>
          </p:txBody>
        </p:sp>
        <p:sp>
          <p:nvSpPr>
            <p:cNvPr id="21" name="object 21"/>
            <p:cNvSpPr/>
            <p:nvPr/>
          </p:nvSpPr>
          <p:spPr>
            <a:xfrm>
              <a:off x="5110226" y="2567051"/>
              <a:ext cx="1857375" cy="409575"/>
            </a:xfrm>
            <a:custGeom>
              <a:avLst/>
              <a:gdLst/>
              <a:ahLst/>
              <a:cxnLst/>
              <a:rect l="l" t="t" r="r" b="b"/>
              <a:pathLst>
                <a:path w="1857375" h="409575">
                  <a:moveTo>
                    <a:pt x="0" y="409575"/>
                  </a:moveTo>
                  <a:lnTo>
                    <a:pt x="1857375" y="409575"/>
                  </a:lnTo>
                  <a:lnTo>
                    <a:pt x="1857375" y="0"/>
                  </a:lnTo>
                  <a:lnTo>
                    <a:pt x="0" y="0"/>
                  </a:lnTo>
                  <a:lnTo>
                    <a:pt x="0" y="409575"/>
                  </a:lnTo>
                  <a:close/>
                </a:path>
              </a:pathLst>
            </a:custGeom>
            <a:ln w="6350">
              <a:solidFill>
                <a:srgbClr val="005599"/>
              </a:solidFill>
            </a:ln>
          </p:spPr>
          <p:txBody>
            <a:bodyPr wrap="square" lIns="0" tIns="0" rIns="0" bIns="0" rtlCol="0"/>
            <a:lstStyle/>
            <a:p>
              <a:endParaRPr/>
            </a:p>
          </p:txBody>
        </p:sp>
      </p:grpSp>
      <p:sp>
        <p:nvSpPr>
          <p:cNvPr id="22" name="object 22"/>
          <p:cNvSpPr txBox="1"/>
          <p:nvPr/>
        </p:nvSpPr>
        <p:spPr>
          <a:xfrm>
            <a:off x="5283580" y="2625026"/>
            <a:ext cx="1506855" cy="266065"/>
          </a:xfrm>
          <a:prstGeom prst="rect">
            <a:avLst/>
          </a:prstGeom>
        </p:spPr>
        <p:txBody>
          <a:bodyPr vert="horz" wrap="square" lIns="0" tIns="15875" rIns="0" bIns="0" rtlCol="0">
            <a:spAutoFit/>
          </a:bodyPr>
          <a:lstStyle/>
          <a:p>
            <a:pPr marL="12700">
              <a:lnSpc>
                <a:spcPct val="100000"/>
              </a:lnSpc>
              <a:spcBef>
                <a:spcPts val="125"/>
              </a:spcBef>
            </a:pPr>
            <a:r>
              <a:rPr sz="1550" dirty="0">
                <a:solidFill>
                  <a:srgbClr val="FFFFFF"/>
                </a:solidFill>
                <a:latin typeface="Calibri"/>
                <a:cs typeface="Calibri"/>
              </a:rPr>
              <a:t>Pooled</a:t>
            </a:r>
            <a:r>
              <a:rPr sz="1550" spc="85" dirty="0">
                <a:solidFill>
                  <a:srgbClr val="FFFFFF"/>
                </a:solidFill>
                <a:latin typeface="Calibri"/>
                <a:cs typeface="Calibri"/>
              </a:rPr>
              <a:t> </a:t>
            </a:r>
            <a:r>
              <a:rPr sz="1550" dirty="0">
                <a:solidFill>
                  <a:srgbClr val="FFFFFF"/>
                </a:solidFill>
                <a:latin typeface="Calibri"/>
                <a:cs typeface="Calibri"/>
              </a:rPr>
              <a:t>Member</a:t>
            </a:r>
            <a:r>
              <a:rPr sz="1550" spc="165" dirty="0">
                <a:solidFill>
                  <a:srgbClr val="FFFFFF"/>
                </a:solidFill>
                <a:latin typeface="Calibri"/>
                <a:cs typeface="Calibri"/>
              </a:rPr>
              <a:t> </a:t>
            </a:r>
            <a:r>
              <a:rPr sz="1550" spc="-50" dirty="0">
                <a:solidFill>
                  <a:srgbClr val="FFFFFF"/>
                </a:solidFill>
                <a:latin typeface="Calibri"/>
                <a:cs typeface="Calibri"/>
              </a:rPr>
              <a:t>$</a:t>
            </a:r>
            <a:endParaRPr sz="1550">
              <a:latin typeface="Calibri"/>
              <a:cs typeface="Calibri"/>
            </a:endParaRPr>
          </a:p>
        </p:txBody>
      </p:sp>
      <p:grpSp>
        <p:nvGrpSpPr>
          <p:cNvPr id="23" name="object 23"/>
          <p:cNvGrpSpPr/>
          <p:nvPr/>
        </p:nvGrpSpPr>
        <p:grpSpPr>
          <a:xfrm>
            <a:off x="3352800" y="2933636"/>
            <a:ext cx="2005330" cy="805180"/>
            <a:chOff x="3352800" y="2933636"/>
            <a:chExt cx="2005330" cy="805180"/>
          </a:xfrm>
        </p:grpSpPr>
        <p:pic>
          <p:nvPicPr>
            <p:cNvPr id="24" name="object 24"/>
            <p:cNvPicPr/>
            <p:nvPr/>
          </p:nvPicPr>
          <p:blipFill>
            <a:blip r:embed="rId2" cstate="print"/>
            <a:stretch>
              <a:fillRect/>
            </a:stretch>
          </p:blipFill>
          <p:spPr>
            <a:xfrm>
              <a:off x="3352800" y="2933636"/>
              <a:ext cx="2005076" cy="528637"/>
            </a:xfrm>
            <a:prstGeom prst="rect">
              <a:avLst/>
            </a:prstGeom>
          </p:spPr>
        </p:pic>
        <p:pic>
          <p:nvPicPr>
            <p:cNvPr id="25" name="object 25"/>
            <p:cNvPicPr/>
            <p:nvPr/>
          </p:nvPicPr>
          <p:blipFill>
            <a:blip r:embed="rId3" cstate="print"/>
            <a:stretch>
              <a:fillRect/>
            </a:stretch>
          </p:blipFill>
          <p:spPr>
            <a:xfrm>
              <a:off x="3686175" y="3209861"/>
              <a:ext cx="1271524" cy="528637"/>
            </a:xfrm>
            <a:prstGeom prst="rect">
              <a:avLst/>
            </a:prstGeom>
          </p:spPr>
        </p:pic>
      </p:grpSp>
      <p:sp>
        <p:nvSpPr>
          <p:cNvPr id="26" name="object 26"/>
          <p:cNvSpPr txBox="1"/>
          <p:nvPr/>
        </p:nvSpPr>
        <p:spPr>
          <a:xfrm>
            <a:off x="3398901" y="3005137"/>
            <a:ext cx="1784350" cy="1847850"/>
          </a:xfrm>
          <a:prstGeom prst="rect">
            <a:avLst/>
          </a:prstGeom>
        </p:spPr>
        <p:txBody>
          <a:bodyPr vert="horz" wrap="square" lIns="0" tIns="10795" rIns="0" bIns="0" rtlCol="0">
            <a:spAutoFit/>
          </a:bodyPr>
          <a:lstStyle/>
          <a:p>
            <a:pPr marL="448309" marR="55880" indent="-337185">
              <a:lnSpc>
                <a:spcPct val="100800"/>
              </a:lnSpc>
              <a:spcBef>
                <a:spcPts val="85"/>
              </a:spcBef>
            </a:pPr>
            <a:r>
              <a:rPr sz="1800" b="1" dirty="0">
                <a:solidFill>
                  <a:srgbClr val="0000FF"/>
                </a:solidFill>
                <a:latin typeface="Arial"/>
                <a:cs typeface="Arial"/>
              </a:rPr>
              <a:t>Shared</a:t>
            </a:r>
            <a:r>
              <a:rPr sz="1800" b="1" spc="-25" dirty="0">
                <a:solidFill>
                  <a:srgbClr val="0000FF"/>
                </a:solidFill>
                <a:latin typeface="Arial"/>
                <a:cs typeface="Arial"/>
              </a:rPr>
              <a:t> </a:t>
            </a:r>
            <a:r>
              <a:rPr sz="1800" b="1" spc="-10" dirty="0">
                <a:solidFill>
                  <a:srgbClr val="0000FF"/>
                </a:solidFill>
                <a:latin typeface="Arial"/>
                <a:cs typeface="Arial"/>
              </a:rPr>
              <a:t>Project Portfolio</a:t>
            </a:r>
            <a:endParaRPr sz="1800">
              <a:latin typeface="Arial"/>
              <a:cs typeface="Arial"/>
            </a:endParaRPr>
          </a:p>
          <a:p>
            <a:pPr marL="127000" marR="142240" indent="-114935">
              <a:lnSpc>
                <a:spcPts val="1430"/>
              </a:lnSpc>
              <a:spcBef>
                <a:spcPts val="819"/>
              </a:spcBef>
              <a:buChar char="•"/>
              <a:tabLst>
                <a:tab pos="127000" algn="l"/>
              </a:tabLst>
            </a:pPr>
            <a:r>
              <a:rPr sz="1200" spc="-10" dirty="0">
                <a:latin typeface="Arial"/>
                <a:cs typeface="Arial"/>
              </a:rPr>
              <a:t>Cooperatively</a:t>
            </a:r>
            <a:r>
              <a:rPr sz="1200" spc="30" dirty="0">
                <a:latin typeface="Arial"/>
                <a:cs typeface="Arial"/>
              </a:rPr>
              <a:t> </a:t>
            </a:r>
            <a:r>
              <a:rPr sz="1200" spc="-10" dirty="0">
                <a:latin typeface="Arial"/>
                <a:cs typeface="Arial"/>
              </a:rPr>
              <a:t>defined, selected</a:t>
            </a:r>
            <a:endParaRPr sz="1200">
              <a:latin typeface="Arial"/>
              <a:cs typeface="Arial"/>
            </a:endParaRPr>
          </a:p>
          <a:p>
            <a:pPr marL="127000" marR="5080" indent="-114935">
              <a:lnSpc>
                <a:spcPct val="99700"/>
              </a:lnSpc>
              <a:spcBef>
                <a:spcPts val="695"/>
              </a:spcBef>
              <a:buChar char="•"/>
              <a:tabLst>
                <a:tab pos="127000" algn="l"/>
              </a:tabLst>
            </a:pPr>
            <a:r>
              <a:rPr sz="1200" dirty="0">
                <a:latin typeface="Arial"/>
                <a:cs typeface="Arial"/>
              </a:rPr>
              <a:t>Governed</a:t>
            </a:r>
            <a:r>
              <a:rPr sz="1200" spc="-30" dirty="0">
                <a:latin typeface="Arial"/>
                <a:cs typeface="Arial"/>
              </a:rPr>
              <a:t> </a:t>
            </a:r>
            <a:r>
              <a:rPr sz="1200" dirty="0">
                <a:latin typeface="Arial"/>
                <a:cs typeface="Arial"/>
              </a:rPr>
              <a:t>by</a:t>
            </a:r>
            <a:r>
              <a:rPr sz="1200" spc="-35" dirty="0">
                <a:latin typeface="Arial"/>
                <a:cs typeface="Arial"/>
              </a:rPr>
              <a:t> </a:t>
            </a:r>
            <a:r>
              <a:rPr sz="1200" spc="-25" dirty="0">
                <a:latin typeface="Arial"/>
                <a:cs typeface="Arial"/>
              </a:rPr>
              <a:t>NSF </a:t>
            </a:r>
            <a:r>
              <a:rPr sz="1200" spc="-10" dirty="0">
                <a:latin typeface="Arial"/>
                <a:cs typeface="Arial"/>
              </a:rPr>
              <a:t>IUCRC</a:t>
            </a:r>
            <a:r>
              <a:rPr sz="1200" spc="-60" dirty="0">
                <a:latin typeface="Arial"/>
                <a:cs typeface="Arial"/>
              </a:rPr>
              <a:t> </a:t>
            </a:r>
            <a:r>
              <a:rPr sz="1200" spc="-10" dirty="0">
                <a:latin typeface="Arial"/>
                <a:cs typeface="Arial"/>
              </a:rPr>
              <a:t>Agreement </a:t>
            </a:r>
            <a:r>
              <a:rPr sz="1200" dirty="0">
                <a:latin typeface="Arial"/>
                <a:cs typeface="Arial"/>
              </a:rPr>
              <a:t>(</a:t>
            </a:r>
            <a:r>
              <a:rPr sz="1100" i="1" dirty="0">
                <a:latin typeface="Arial"/>
                <a:cs typeface="Arial"/>
              </a:rPr>
              <a:t>Royalty</a:t>
            </a:r>
            <a:r>
              <a:rPr sz="1100" i="1" spc="-50" dirty="0">
                <a:latin typeface="Arial"/>
                <a:cs typeface="Arial"/>
              </a:rPr>
              <a:t> </a:t>
            </a:r>
            <a:r>
              <a:rPr sz="1100" i="1" dirty="0">
                <a:latin typeface="Arial"/>
                <a:cs typeface="Arial"/>
              </a:rPr>
              <a:t>free</a:t>
            </a:r>
            <a:r>
              <a:rPr sz="1100" i="1" spc="-35" dirty="0">
                <a:latin typeface="Arial"/>
                <a:cs typeface="Arial"/>
              </a:rPr>
              <a:t> </a:t>
            </a:r>
            <a:r>
              <a:rPr sz="1100" i="1" spc="-10" dirty="0">
                <a:latin typeface="Arial"/>
                <a:cs typeface="Arial"/>
              </a:rPr>
              <a:t>nonexclusive </a:t>
            </a:r>
            <a:r>
              <a:rPr sz="1100" i="1" dirty="0">
                <a:latin typeface="Arial"/>
                <a:cs typeface="Arial"/>
              </a:rPr>
              <a:t>access</a:t>
            </a:r>
            <a:r>
              <a:rPr sz="1100" i="1" spc="20" dirty="0">
                <a:latin typeface="Arial"/>
                <a:cs typeface="Arial"/>
              </a:rPr>
              <a:t> </a:t>
            </a:r>
            <a:r>
              <a:rPr sz="1100" i="1" dirty="0">
                <a:latin typeface="Arial"/>
                <a:cs typeface="Arial"/>
              </a:rPr>
              <a:t>to</a:t>
            </a:r>
            <a:r>
              <a:rPr sz="1100" i="1" spc="-45" dirty="0">
                <a:latin typeface="Arial"/>
                <a:cs typeface="Arial"/>
              </a:rPr>
              <a:t> </a:t>
            </a:r>
            <a:r>
              <a:rPr sz="1100" i="1" dirty="0">
                <a:latin typeface="Arial"/>
                <a:cs typeface="Arial"/>
              </a:rPr>
              <a:t>IP</a:t>
            </a:r>
            <a:r>
              <a:rPr sz="1100" i="1" spc="-15" dirty="0">
                <a:latin typeface="Arial"/>
                <a:cs typeface="Arial"/>
              </a:rPr>
              <a:t> </a:t>
            </a:r>
            <a:r>
              <a:rPr sz="1100" i="1" dirty="0">
                <a:latin typeface="Arial"/>
                <a:cs typeface="Arial"/>
              </a:rPr>
              <a:t>by</a:t>
            </a:r>
            <a:r>
              <a:rPr sz="1100" i="1" spc="-50" dirty="0">
                <a:latin typeface="Arial"/>
                <a:cs typeface="Arial"/>
              </a:rPr>
              <a:t> </a:t>
            </a:r>
            <a:r>
              <a:rPr sz="1100" i="1" spc="-10" dirty="0">
                <a:latin typeface="Arial"/>
                <a:cs typeface="Arial"/>
              </a:rPr>
              <a:t>members)</a:t>
            </a:r>
            <a:endParaRPr sz="1100">
              <a:latin typeface="Arial"/>
              <a:cs typeface="Arial"/>
            </a:endParaRPr>
          </a:p>
        </p:txBody>
      </p:sp>
      <p:sp>
        <p:nvSpPr>
          <p:cNvPr id="27" name="object 27"/>
          <p:cNvSpPr txBox="1"/>
          <p:nvPr/>
        </p:nvSpPr>
        <p:spPr>
          <a:xfrm>
            <a:off x="6946645" y="3365436"/>
            <a:ext cx="1338580" cy="882650"/>
          </a:xfrm>
          <a:prstGeom prst="rect">
            <a:avLst/>
          </a:prstGeom>
        </p:spPr>
        <p:txBody>
          <a:bodyPr vert="horz" wrap="square" lIns="0" tIns="16510" rIns="0" bIns="0" rtlCol="0">
            <a:spAutoFit/>
          </a:bodyPr>
          <a:lstStyle/>
          <a:p>
            <a:pPr marL="12065" marR="5080" indent="1905" algn="ctr">
              <a:lnSpc>
                <a:spcPct val="99900"/>
              </a:lnSpc>
              <a:spcBef>
                <a:spcPts val="130"/>
              </a:spcBef>
            </a:pPr>
            <a:r>
              <a:rPr sz="1400" spc="-10" dirty="0">
                <a:latin typeface="Arial"/>
                <a:cs typeface="Arial"/>
              </a:rPr>
              <a:t>Addresses </a:t>
            </a:r>
            <a:r>
              <a:rPr sz="1400" i="1" spc="-10" dirty="0">
                <a:latin typeface="Arial"/>
                <a:cs typeface="Arial"/>
              </a:rPr>
              <a:t>precompetitive </a:t>
            </a:r>
            <a:r>
              <a:rPr sz="1400" dirty="0">
                <a:latin typeface="Arial"/>
                <a:cs typeface="Arial"/>
              </a:rPr>
              <a:t>needs</a:t>
            </a:r>
            <a:r>
              <a:rPr sz="1400" spc="-25" dirty="0">
                <a:latin typeface="Arial"/>
                <a:cs typeface="Arial"/>
              </a:rPr>
              <a:t> </a:t>
            </a:r>
            <a:r>
              <a:rPr sz="1400" dirty="0">
                <a:latin typeface="Arial"/>
                <a:cs typeface="Arial"/>
              </a:rPr>
              <a:t>shared</a:t>
            </a:r>
            <a:r>
              <a:rPr sz="1400" spc="-30" dirty="0">
                <a:latin typeface="Arial"/>
                <a:cs typeface="Arial"/>
              </a:rPr>
              <a:t> </a:t>
            </a:r>
            <a:r>
              <a:rPr sz="1400" spc="-25" dirty="0">
                <a:latin typeface="Arial"/>
                <a:cs typeface="Arial"/>
              </a:rPr>
              <a:t>by </a:t>
            </a:r>
            <a:r>
              <a:rPr sz="1400" dirty="0">
                <a:latin typeface="Arial"/>
                <a:cs typeface="Arial"/>
              </a:rPr>
              <a:t>the</a:t>
            </a:r>
            <a:r>
              <a:rPr sz="1400" spc="-20" dirty="0">
                <a:latin typeface="Arial"/>
                <a:cs typeface="Arial"/>
              </a:rPr>
              <a:t> </a:t>
            </a:r>
            <a:r>
              <a:rPr sz="1400" spc="-25" dirty="0">
                <a:latin typeface="Arial"/>
                <a:cs typeface="Arial"/>
              </a:rPr>
              <a:t>IAB</a:t>
            </a:r>
            <a:endParaRPr sz="1400">
              <a:latin typeface="Arial"/>
              <a:cs typeface="Arial"/>
            </a:endParaRPr>
          </a:p>
        </p:txBody>
      </p:sp>
      <p:grpSp>
        <p:nvGrpSpPr>
          <p:cNvPr id="28" name="object 28"/>
          <p:cNvGrpSpPr/>
          <p:nvPr/>
        </p:nvGrpSpPr>
        <p:grpSpPr>
          <a:xfrm>
            <a:off x="1905000" y="1143000"/>
            <a:ext cx="7447280" cy="5105400"/>
            <a:chOff x="1905000" y="1143000"/>
            <a:chExt cx="7447280" cy="5105400"/>
          </a:xfrm>
        </p:grpSpPr>
        <p:sp>
          <p:nvSpPr>
            <p:cNvPr id="29" name="object 29"/>
            <p:cNvSpPr/>
            <p:nvPr/>
          </p:nvSpPr>
          <p:spPr>
            <a:xfrm>
              <a:off x="5834126" y="1966975"/>
              <a:ext cx="438150" cy="561975"/>
            </a:xfrm>
            <a:custGeom>
              <a:avLst/>
              <a:gdLst/>
              <a:ahLst/>
              <a:cxnLst/>
              <a:rect l="l" t="t" r="r" b="b"/>
              <a:pathLst>
                <a:path w="438150" h="561975">
                  <a:moveTo>
                    <a:pt x="328549" y="0"/>
                  </a:moveTo>
                  <a:lnTo>
                    <a:pt x="109474" y="0"/>
                  </a:lnTo>
                  <a:lnTo>
                    <a:pt x="109474" y="342900"/>
                  </a:lnTo>
                  <a:lnTo>
                    <a:pt x="0" y="342900"/>
                  </a:lnTo>
                  <a:lnTo>
                    <a:pt x="219075" y="561975"/>
                  </a:lnTo>
                  <a:lnTo>
                    <a:pt x="438150" y="342900"/>
                  </a:lnTo>
                  <a:lnTo>
                    <a:pt x="328549" y="342900"/>
                  </a:lnTo>
                  <a:lnTo>
                    <a:pt x="328549" y="0"/>
                  </a:lnTo>
                  <a:close/>
                </a:path>
              </a:pathLst>
            </a:custGeom>
            <a:solidFill>
              <a:srgbClr val="17A857"/>
            </a:solidFill>
          </p:spPr>
          <p:txBody>
            <a:bodyPr wrap="square" lIns="0" tIns="0" rIns="0" bIns="0" rtlCol="0"/>
            <a:lstStyle/>
            <a:p>
              <a:endParaRPr/>
            </a:p>
          </p:txBody>
        </p:sp>
        <p:sp>
          <p:nvSpPr>
            <p:cNvPr id="30" name="object 30"/>
            <p:cNvSpPr/>
            <p:nvPr/>
          </p:nvSpPr>
          <p:spPr>
            <a:xfrm>
              <a:off x="5834126" y="1966975"/>
              <a:ext cx="438150" cy="561975"/>
            </a:xfrm>
            <a:custGeom>
              <a:avLst/>
              <a:gdLst/>
              <a:ahLst/>
              <a:cxnLst/>
              <a:rect l="l" t="t" r="r" b="b"/>
              <a:pathLst>
                <a:path w="438150" h="561975">
                  <a:moveTo>
                    <a:pt x="438150" y="342900"/>
                  </a:moveTo>
                  <a:lnTo>
                    <a:pt x="219075" y="561975"/>
                  </a:lnTo>
                  <a:lnTo>
                    <a:pt x="0" y="342900"/>
                  </a:lnTo>
                  <a:lnTo>
                    <a:pt x="109474" y="342900"/>
                  </a:lnTo>
                  <a:lnTo>
                    <a:pt x="109474" y="0"/>
                  </a:lnTo>
                  <a:lnTo>
                    <a:pt x="328549" y="0"/>
                  </a:lnTo>
                  <a:lnTo>
                    <a:pt x="328549" y="342900"/>
                  </a:lnTo>
                  <a:lnTo>
                    <a:pt x="438150" y="342900"/>
                  </a:lnTo>
                  <a:close/>
                </a:path>
              </a:pathLst>
            </a:custGeom>
            <a:ln w="6350">
              <a:solidFill>
                <a:srgbClr val="005599"/>
              </a:solidFill>
            </a:ln>
          </p:spPr>
          <p:txBody>
            <a:bodyPr wrap="square" lIns="0" tIns="0" rIns="0" bIns="0" rtlCol="0"/>
            <a:lstStyle/>
            <a:p>
              <a:endParaRPr/>
            </a:p>
          </p:txBody>
        </p:sp>
        <p:sp>
          <p:nvSpPr>
            <p:cNvPr id="31" name="object 31"/>
            <p:cNvSpPr/>
            <p:nvPr/>
          </p:nvSpPr>
          <p:spPr>
            <a:xfrm>
              <a:off x="3886200" y="5048250"/>
              <a:ext cx="428625" cy="295275"/>
            </a:xfrm>
            <a:custGeom>
              <a:avLst/>
              <a:gdLst/>
              <a:ahLst/>
              <a:cxnLst/>
              <a:rect l="l" t="t" r="r" b="b"/>
              <a:pathLst>
                <a:path w="428625" h="295275">
                  <a:moveTo>
                    <a:pt x="214375" y="0"/>
                  </a:moveTo>
                  <a:lnTo>
                    <a:pt x="0" y="147574"/>
                  </a:lnTo>
                  <a:lnTo>
                    <a:pt x="107187" y="147574"/>
                  </a:lnTo>
                  <a:lnTo>
                    <a:pt x="107187" y="295275"/>
                  </a:lnTo>
                  <a:lnTo>
                    <a:pt x="321437" y="295275"/>
                  </a:lnTo>
                  <a:lnTo>
                    <a:pt x="321437" y="147574"/>
                  </a:lnTo>
                  <a:lnTo>
                    <a:pt x="428625" y="147574"/>
                  </a:lnTo>
                  <a:lnTo>
                    <a:pt x="214375" y="0"/>
                  </a:lnTo>
                  <a:close/>
                </a:path>
              </a:pathLst>
            </a:custGeom>
            <a:solidFill>
              <a:srgbClr val="FF6600"/>
            </a:solidFill>
          </p:spPr>
          <p:txBody>
            <a:bodyPr wrap="square" lIns="0" tIns="0" rIns="0" bIns="0" rtlCol="0"/>
            <a:lstStyle/>
            <a:p>
              <a:endParaRPr/>
            </a:p>
          </p:txBody>
        </p:sp>
        <p:sp>
          <p:nvSpPr>
            <p:cNvPr id="32" name="object 32"/>
            <p:cNvSpPr/>
            <p:nvPr/>
          </p:nvSpPr>
          <p:spPr>
            <a:xfrm>
              <a:off x="5848350" y="2943225"/>
              <a:ext cx="428625" cy="304800"/>
            </a:xfrm>
            <a:custGeom>
              <a:avLst/>
              <a:gdLst/>
              <a:ahLst/>
              <a:cxnLst/>
              <a:rect l="l" t="t" r="r" b="b"/>
              <a:pathLst>
                <a:path w="428625" h="304800">
                  <a:moveTo>
                    <a:pt x="321437" y="0"/>
                  </a:moveTo>
                  <a:lnTo>
                    <a:pt x="107187" y="0"/>
                  </a:lnTo>
                  <a:lnTo>
                    <a:pt x="107187" y="152400"/>
                  </a:lnTo>
                  <a:lnTo>
                    <a:pt x="0" y="152400"/>
                  </a:lnTo>
                  <a:lnTo>
                    <a:pt x="214375" y="304800"/>
                  </a:lnTo>
                  <a:lnTo>
                    <a:pt x="428625" y="152400"/>
                  </a:lnTo>
                  <a:lnTo>
                    <a:pt x="321437" y="152400"/>
                  </a:lnTo>
                  <a:lnTo>
                    <a:pt x="321437" y="0"/>
                  </a:lnTo>
                  <a:close/>
                </a:path>
              </a:pathLst>
            </a:custGeom>
            <a:solidFill>
              <a:srgbClr val="17A857"/>
            </a:solidFill>
          </p:spPr>
          <p:txBody>
            <a:bodyPr wrap="square" lIns="0" tIns="0" rIns="0" bIns="0" rtlCol="0"/>
            <a:lstStyle/>
            <a:p>
              <a:endParaRPr/>
            </a:p>
          </p:txBody>
        </p:sp>
        <p:pic>
          <p:nvPicPr>
            <p:cNvPr id="33" name="object 33"/>
            <p:cNvPicPr/>
            <p:nvPr/>
          </p:nvPicPr>
          <p:blipFill>
            <a:blip r:embed="rId4" cstate="print"/>
            <a:stretch>
              <a:fillRect/>
            </a:stretch>
          </p:blipFill>
          <p:spPr>
            <a:xfrm>
              <a:off x="8377301" y="3529076"/>
              <a:ext cx="971550" cy="666750"/>
            </a:xfrm>
            <a:prstGeom prst="rect">
              <a:avLst/>
            </a:prstGeom>
          </p:spPr>
        </p:pic>
        <p:sp>
          <p:nvSpPr>
            <p:cNvPr id="34" name="object 34"/>
            <p:cNvSpPr/>
            <p:nvPr/>
          </p:nvSpPr>
          <p:spPr>
            <a:xfrm>
              <a:off x="8377301" y="3529076"/>
              <a:ext cx="971550" cy="666750"/>
            </a:xfrm>
            <a:custGeom>
              <a:avLst/>
              <a:gdLst/>
              <a:ahLst/>
              <a:cxnLst/>
              <a:rect l="l" t="t" r="r" b="b"/>
              <a:pathLst>
                <a:path w="971550" h="666750">
                  <a:moveTo>
                    <a:pt x="0" y="166624"/>
                  </a:moveTo>
                  <a:lnTo>
                    <a:pt x="638175" y="166624"/>
                  </a:lnTo>
                  <a:lnTo>
                    <a:pt x="638175" y="0"/>
                  </a:lnTo>
                  <a:lnTo>
                    <a:pt x="971550" y="333375"/>
                  </a:lnTo>
                  <a:lnTo>
                    <a:pt x="638175" y="666750"/>
                  </a:lnTo>
                  <a:lnTo>
                    <a:pt x="638175" y="499999"/>
                  </a:lnTo>
                  <a:lnTo>
                    <a:pt x="0" y="499999"/>
                  </a:lnTo>
                  <a:lnTo>
                    <a:pt x="0" y="166624"/>
                  </a:lnTo>
                  <a:close/>
                </a:path>
              </a:pathLst>
            </a:custGeom>
            <a:ln w="6350">
              <a:solidFill>
                <a:srgbClr val="005599"/>
              </a:solidFill>
            </a:ln>
          </p:spPr>
          <p:txBody>
            <a:bodyPr wrap="square" lIns="0" tIns="0" rIns="0" bIns="0" rtlCol="0"/>
            <a:lstStyle/>
            <a:p>
              <a:endParaRPr/>
            </a:p>
          </p:txBody>
        </p:sp>
        <p:pic>
          <p:nvPicPr>
            <p:cNvPr id="35" name="object 35"/>
            <p:cNvPicPr/>
            <p:nvPr/>
          </p:nvPicPr>
          <p:blipFill>
            <a:blip r:embed="rId5" cstate="print"/>
            <a:stretch>
              <a:fillRect/>
            </a:stretch>
          </p:blipFill>
          <p:spPr>
            <a:xfrm>
              <a:off x="1905000" y="3314700"/>
              <a:ext cx="942975" cy="952500"/>
            </a:xfrm>
            <a:prstGeom prst="rect">
              <a:avLst/>
            </a:prstGeom>
          </p:spPr>
        </p:pic>
        <p:pic>
          <p:nvPicPr>
            <p:cNvPr id="36" name="object 36"/>
            <p:cNvPicPr/>
            <p:nvPr/>
          </p:nvPicPr>
          <p:blipFill>
            <a:blip r:embed="rId6" cstate="print"/>
            <a:stretch>
              <a:fillRect/>
            </a:stretch>
          </p:blipFill>
          <p:spPr>
            <a:xfrm>
              <a:off x="2890900" y="3605148"/>
              <a:ext cx="400050" cy="428625"/>
            </a:xfrm>
            <a:prstGeom prst="rect">
              <a:avLst/>
            </a:prstGeom>
          </p:spPr>
        </p:pic>
        <p:sp>
          <p:nvSpPr>
            <p:cNvPr id="37" name="object 37"/>
            <p:cNvSpPr/>
            <p:nvPr/>
          </p:nvSpPr>
          <p:spPr>
            <a:xfrm>
              <a:off x="2890900" y="3605148"/>
              <a:ext cx="400050" cy="428625"/>
            </a:xfrm>
            <a:custGeom>
              <a:avLst/>
              <a:gdLst/>
              <a:ahLst/>
              <a:cxnLst/>
              <a:rect l="l" t="t" r="r" b="b"/>
              <a:pathLst>
                <a:path w="400050" h="428625">
                  <a:moveTo>
                    <a:pt x="200025" y="0"/>
                  </a:moveTo>
                  <a:lnTo>
                    <a:pt x="400050" y="214375"/>
                  </a:lnTo>
                  <a:lnTo>
                    <a:pt x="200025" y="428625"/>
                  </a:lnTo>
                  <a:lnTo>
                    <a:pt x="200025" y="321563"/>
                  </a:lnTo>
                  <a:lnTo>
                    <a:pt x="0" y="321563"/>
                  </a:lnTo>
                  <a:lnTo>
                    <a:pt x="0" y="107187"/>
                  </a:lnTo>
                  <a:lnTo>
                    <a:pt x="200025" y="107187"/>
                  </a:lnTo>
                  <a:lnTo>
                    <a:pt x="200025" y="0"/>
                  </a:lnTo>
                  <a:close/>
                </a:path>
              </a:pathLst>
            </a:custGeom>
            <a:ln w="6350">
              <a:solidFill>
                <a:srgbClr val="005599"/>
              </a:solidFill>
            </a:ln>
          </p:spPr>
          <p:txBody>
            <a:bodyPr wrap="square" lIns="0" tIns="0" rIns="0" bIns="0" rtlCol="0"/>
            <a:lstStyle/>
            <a:p>
              <a:endParaRPr/>
            </a:p>
          </p:txBody>
        </p:sp>
        <p:pic>
          <p:nvPicPr>
            <p:cNvPr id="38" name="object 38"/>
            <p:cNvPicPr/>
            <p:nvPr/>
          </p:nvPicPr>
          <p:blipFill>
            <a:blip r:embed="rId7" cstate="print"/>
            <a:stretch>
              <a:fillRect/>
            </a:stretch>
          </p:blipFill>
          <p:spPr>
            <a:xfrm>
              <a:off x="5600700" y="1143000"/>
              <a:ext cx="923925" cy="942975"/>
            </a:xfrm>
            <a:prstGeom prst="rect">
              <a:avLst/>
            </a:prstGeom>
          </p:spPr>
        </p:pic>
        <p:pic>
          <p:nvPicPr>
            <p:cNvPr id="39" name="object 39"/>
            <p:cNvPicPr/>
            <p:nvPr/>
          </p:nvPicPr>
          <p:blipFill>
            <a:blip r:embed="rId8" cstate="print"/>
            <a:stretch>
              <a:fillRect/>
            </a:stretch>
          </p:blipFill>
          <p:spPr>
            <a:xfrm>
              <a:off x="3638550" y="5372100"/>
              <a:ext cx="923925" cy="876300"/>
            </a:xfrm>
            <a:prstGeom prst="rect">
              <a:avLst/>
            </a:prstGeom>
          </p:spPr>
        </p:pic>
      </p:grpSp>
      <p:sp>
        <p:nvSpPr>
          <p:cNvPr id="40" name="object 40"/>
          <p:cNvSpPr txBox="1"/>
          <p:nvPr/>
        </p:nvSpPr>
        <p:spPr>
          <a:xfrm>
            <a:off x="5679059" y="3786822"/>
            <a:ext cx="890905" cy="504825"/>
          </a:xfrm>
          <a:prstGeom prst="rect">
            <a:avLst/>
          </a:prstGeom>
        </p:spPr>
        <p:txBody>
          <a:bodyPr vert="horz" wrap="square" lIns="0" tIns="13335" rIns="0" bIns="0" rtlCol="0">
            <a:spAutoFit/>
          </a:bodyPr>
          <a:lstStyle/>
          <a:p>
            <a:pPr marL="147955" marR="5080" indent="-135890">
              <a:lnSpc>
                <a:spcPct val="101000"/>
              </a:lnSpc>
              <a:spcBef>
                <a:spcPts val="105"/>
              </a:spcBef>
            </a:pPr>
            <a:r>
              <a:rPr sz="1550" spc="-10" dirty="0">
                <a:solidFill>
                  <a:srgbClr val="FFFF99"/>
                </a:solidFill>
                <a:latin typeface="Arial"/>
                <a:cs typeface="Arial"/>
              </a:rPr>
              <a:t>Research Projects</a:t>
            </a:r>
            <a:endParaRPr sz="1550">
              <a:latin typeface="Arial"/>
              <a:cs typeface="Arial"/>
            </a:endParaRPr>
          </a:p>
        </p:txBody>
      </p:sp>
      <p:graphicFrame>
        <p:nvGraphicFramePr>
          <p:cNvPr id="41" name="object 41"/>
          <p:cNvGraphicFramePr>
            <a:graphicFrameLocks noGrp="1"/>
          </p:cNvGraphicFramePr>
          <p:nvPr/>
        </p:nvGraphicFramePr>
        <p:xfrm>
          <a:off x="1114425" y="4400613"/>
          <a:ext cx="2105025" cy="732790"/>
        </p:xfrm>
        <a:graphic>
          <a:graphicData uri="http://schemas.openxmlformats.org/drawingml/2006/table">
            <a:tbl>
              <a:tblPr firstRow="1" bandRow="1">
                <a:tableStyleId>{2D5ABB26-0587-4C30-8999-92F81FD0307C}</a:tableStyleId>
              </a:tblPr>
              <a:tblGrid>
                <a:gridCol w="154305">
                  <a:extLst>
                    <a:ext uri="{9D8B030D-6E8A-4147-A177-3AD203B41FA5}">
                      <a16:colId xmlns:a16="http://schemas.microsoft.com/office/drawing/2014/main" val="20000"/>
                    </a:ext>
                  </a:extLst>
                </a:gridCol>
                <a:gridCol w="1740535">
                  <a:extLst>
                    <a:ext uri="{9D8B030D-6E8A-4147-A177-3AD203B41FA5}">
                      <a16:colId xmlns:a16="http://schemas.microsoft.com/office/drawing/2014/main" val="20001"/>
                    </a:ext>
                  </a:extLst>
                </a:gridCol>
                <a:gridCol w="123189">
                  <a:extLst>
                    <a:ext uri="{9D8B030D-6E8A-4147-A177-3AD203B41FA5}">
                      <a16:colId xmlns:a16="http://schemas.microsoft.com/office/drawing/2014/main" val="20002"/>
                    </a:ext>
                  </a:extLst>
                </a:gridCol>
              </a:tblGrid>
              <a:tr h="248920">
                <a:tc rowSpan="2">
                  <a:txBody>
                    <a:bodyPr/>
                    <a:lstStyle/>
                    <a:p>
                      <a:pPr>
                        <a:lnSpc>
                          <a:spcPct val="100000"/>
                        </a:lnSpc>
                      </a:pPr>
                      <a:endParaRPr sz="1400">
                        <a:latin typeface="Times New Roman"/>
                        <a:cs typeface="Times New Roman"/>
                      </a:endParaRPr>
                    </a:p>
                  </a:txBody>
                  <a:tcPr marL="0" marR="0" marT="0" marB="0">
                    <a:lnL w="9525">
                      <a:solidFill>
                        <a:srgbClr val="000000"/>
                      </a:solidFill>
                      <a:prstDash val="sysDash"/>
                    </a:lnL>
                    <a:lnT w="9525">
                      <a:solidFill>
                        <a:srgbClr val="000000"/>
                      </a:solidFill>
                      <a:prstDash val="sysDash"/>
                    </a:lnT>
                  </a:tcPr>
                </a:tc>
                <a:tc>
                  <a:txBody>
                    <a:bodyPr/>
                    <a:lstStyle/>
                    <a:p>
                      <a:pPr marR="40005" algn="ctr">
                        <a:lnSpc>
                          <a:spcPts val="1575"/>
                        </a:lnSpc>
                        <a:spcBef>
                          <a:spcPts val="290"/>
                        </a:spcBef>
                      </a:pPr>
                      <a:r>
                        <a:rPr sz="1400" spc="-145" dirty="0">
                          <a:solidFill>
                            <a:srgbClr val="585858"/>
                          </a:solidFill>
                          <a:latin typeface="Arial Black"/>
                          <a:cs typeface="Arial Black"/>
                        </a:rPr>
                        <a:t>NSF</a:t>
                      </a:r>
                      <a:r>
                        <a:rPr sz="1400" spc="-95" dirty="0">
                          <a:solidFill>
                            <a:srgbClr val="585858"/>
                          </a:solidFill>
                          <a:latin typeface="Arial Black"/>
                          <a:cs typeface="Arial Black"/>
                        </a:rPr>
                        <a:t> </a:t>
                      </a:r>
                      <a:r>
                        <a:rPr sz="1400" spc="-85" dirty="0">
                          <a:solidFill>
                            <a:srgbClr val="585858"/>
                          </a:solidFill>
                          <a:latin typeface="Arial Black"/>
                          <a:cs typeface="Arial Black"/>
                        </a:rPr>
                        <a:t>provides</a:t>
                      </a:r>
                      <a:r>
                        <a:rPr sz="1400" spc="-105" dirty="0">
                          <a:solidFill>
                            <a:srgbClr val="585858"/>
                          </a:solidFill>
                          <a:latin typeface="Arial Black"/>
                          <a:cs typeface="Arial Black"/>
                        </a:rPr>
                        <a:t> </a:t>
                      </a:r>
                      <a:r>
                        <a:rPr sz="1400" spc="-140" dirty="0">
                          <a:solidFill>
                            <a:srgbClr val="585858"/>
                          </a:solidFill>
                          <a:latin typeface="Arial Black"/>
                          <a:cs typeface="Arial Black"/>
                        </a:rPr>
                        <a:t>$s</a:t>
                      </a:r>
                      <a:r>
                        <a:rPr sz="1400" spc="-100" dirty="0">
                          <a:solidFill>
                            <a:srgbClr val="585858"/>
                          </a:solidFill>
                          <a:latin typeface="Arial Black"/>
                          <a:cs typeface="Arial Black"/>
                        </a:rPr>
                        <a:t> </a:t>
                      </a:r>
                      <a:r>
                        <a:rPr sz="1400" spc="-25" dirty="0">
                          <a:solidFill>
                            <a:srgbClr val="585858"/>
                          </a:solidFill>
                          <a:latin typeface="Arial Black"/>
                          <a:cs typeface="Arial Black"/>
                        </a:rPr>
                        <a:t>for</a:t>
                      </a:r>
                      <a:endParaRPr sz="1400">
                        <a:latin typeface="Arial Black"/>
                        <a:cs typeface="Arial Black"/>
                      </a:endParaRPr>
                    </a:p>
                  </a:txBody>
                  <a:tcPr marL="0" marR="0" marT="36830" marB="0">
                    <a:lnT w="9525">
                      <a:solidFill>
                        <a:srgbClr val="000000"/>
                      </a:solidFill>
                      <a:prstDash val="sysDash"/>
                    </a:lnT>
                    <a:solidFill>
                      <a:srgbClr val="FFFF00"/>
                    </a:solidFill>
                  </a:tcPr>
                </a:tc>
                <a:tc rowSpan="2">
                  <a:txBody>
                    <a:bodyPr/>
                    <a:lstStyle/>
                    <a:p>
                      <a:pPr>
                        <a:lnSpc>
                          <a:spcPct val="100000"/>
                        </a:lnSpc>
                      </a:pPr>
                      <a:endParaRPr sz="1400">
                        <a:latin typeface="Times New Roman"/>
                        <a:cs typeface="Times New Roman"/>
                      </a:endParaRPr>
                    </a:p>
                  </a:txBody>
                  <a:tcPr marL="0" marR="0" marT="0" marB="0">
                    <a:lnR w="9525">
                      <a:solidFill>
                        <a:srgbClr val="000000"/>
                      </a:solidFill>
                      <a:prstDash val="sysDash"/>
                    </a:lnR>
                    <a:lnT w="9525">
                      <a:solidFill>
                        <a:srgbClr val="000000"/>
                      </a:solidFill>
                      <a:prstDash val="sysDash"/>
                    </a:lnT>
                  </a:tcPr>
                </a:tc>
                <a:extLst>
                  <a:ext uri="{0D108BD9-81ED-4DB2-BD59-A6C34878D82A}">
                    <a16:rowId xmlns:a16="http://schemas.microsoft.com/office/drawing/2014/main" val="10000"/>
                  </a:ext>
                </a:extLst>
              </a:tr>
              <a:tr h="209550">
                <a:tc vMerge="1">
                  <a:txBody>
                    <a:bodyPr/>
                    <a:lstStyle/>
                    <a:p>
                      <a:endParaRPr/>
                    </a:p>
                  </a:txBody>
                  <a:tcPr marL="0" marR="0" marT="0" marB="0">
                    <a:lnL w="9525">
                      <a:solidFill>
                        <a:srgbClr val="000000"/>
                      </a:solidFill>
                      <a:prstDash val="sysDash"/>
                    </a:lnL>
                    <a:lnT w="9525">
                      <a:solidFill>
                        <a:srgbClr val="000000"/>
                      </a:solidFill>
                      <a:prstDash val="sysDash"/>
                    </a:lnT>
                  </a:tcPr>
                </a:tc>
                <a:tc>
                  <a:txBody>
                    <a:bodyPr/>
                    <a:lstStyle/>
                    <a:p>
                      <a:pPr marR="36830" algn="ctr">
                        <a:lnSpc>
                          <a:spcPts val="1555"/>
                        </a:lnSpc>
                      </a:pPr>
                      <a:r>
                        <a:rPr sz="1400" spc="-65" dirty="0">
                          <a:solidFill>
                            <a:srgbClr val="C00000"/>
                          </a:solidFill>
                          <a:latin typeface="Arial Black"/>
                          <a:cs typeface="Arial Black"/>
                        </a:rPr>
                        <a:t>administrative </a:t>
                      </a:r>
                      <a:r>
                        <a:rPr sz="1400" spc="-25" dirty="0">
                          <a:solidFill>
                            <a:srgbClr val="C00000"/>
                          </a:solidFill>
                          <a:latin typeface="Arial Black"/>
                          <a:cs typeface="Arial Black"/>
                        </a:rPr>
                        <a:t>and</a:t>
                      </a:r>
                      <a:endParaRPr sz="1400">
                        <a:latin typeface="Arial Black"/>
                        <a:cs typeface="Arial Black"/>
                      </a:endParaRPr>
                    </a:p>
                  </a:txBody>
                  <a:tcPr marL="0" marR="0" marT="0" marB="0">
                    <a:solidFill>
                      <a:srgbClr val="FFFF00"/>
                    </a:solidFill>
                  </a:tcPr>
                </a:tc>
                <a:tc vMerge="1">
                  <a:txBody>
                    <a:bodyPr/>
                    <a:lstStyle/>
                    <a:p>
                      <a:endParaRPr/>
                    </a:p>
                  </a:txBody>
                  <a:tcPr marL="0" marR="0" marT="0" marB="0">
                    <a:lnR w="9525">
                      <a:solidFill>
                        <a:srgbClr val="000000"/>
                      </a:solidFill>
                      <a:prstDash val="sysDash"/>
                    </a:lnR>
                    <a:lnT w="9525">
                      <a:solidFill>
                        <a:srgbClr val="000000"/>
                      </a:solidFill>
                      <a:prstDash val="sysDash"/>
                    </a:lnT>
                  </a:tcPr>
                </a:tc>
                <a:extLst>
                  <a:ext uri="{0D108BD9-81ED-4DB2-BD59-A6C34878D82A}">
                    <a16:rowId xmlns:a16="http://schemas.microsoft.com/office/drawing/2014/main" val="10001"/>
                  </a:ext>
                </a:extLst>
              </a:tr>
              <a:tr h="274320">
                <a:tc gridSpan="3">
                  <a:txBody>
                    <a:bodyPr/>
                    <a:lstStyle/>
                    <a:p>
                      <a:pPr marL="157480">
                        <a:lnSpc>
                          <a:spcPts val="1660"/>
                        </a:lnSpc>
                      </a:pPr>
                      <a:r>
                        <a:rPr sz="1400" spc="-75" dirty="0">
                          <a:solidFill>
                            <a:srgbClr val="C00000"/>
                          </a:solidFill>
                          <a:latin typeface="Arial Black"/>
                          <a:cs typeface="Arial Black"/>
                        </a:rPr>
                        <a:t>management</a:t>
                      </a:r>
                      <a:r>
                        <a:rPr sz="1400" spc="-50" dirty="0">
                          <a:solidFill>
                            <a:srgbClr val="C00000"/>
                          </a:solidFill>
                          <a:latin typeface="Arial Black"/>
                          <a:cs typeface="Arial Black"/>
                        </a:rPr>
                        <a:t> </a:t>
                      </a:r>
                      <a:r>
                        <a:rPr sz="1400" spc="-20" dirty="0">
                          <a:solidFill>
                            <a:srgbClr val="585858"/>
                          </a:solidFill>
                          <a:latin typeface="Arial Black"/>
                          <a:cs typeface="Arial Black"/>
                        </a:rPr>
                        <a:t>costs</a:t>
                      </a:r>
                      <a:endParaRPr sz="1400">
                        <a:latin typeface="Arial Black"/>
                        <a:cs typeface="Arial Black"/>
                      </a:endParaRPr>
                    </a:p>
                  </a:txBody>
                  <a:tcPr marL="0" marR="0" marT="0" marB="0">
                    <a:lnL w="9525">
                      <a:solidFill>
                        <a:srgbClr val="000000"/>
                      </a:solidFill>
                      <a:prstDash val="sysDash"/>
                    </a:lnL>
                    <a:lnR w="9525">
                      <a:solidFill>
                        <a:srgbClr val="000000"/>
                      </a:solidFill>
                      <a:prstDash val="sysDash"/>
                    </a:lnR>
                    <a:lnB w="9525">
                      <a:solidFill>
                        <a:srgbClr val="000000"/>
                      </a:solidFill>
                      <a:prstDash val="sysDash"/>
                    </a:lnB>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2"/>
                  </a:ext>
                </a:extLst>
              </a:tr>
            </a:tbl>
          </a:graphicData>
        </a:graphic>
      </p:graphicFrame>
      <p:sp>
        <p:nvSpPr>
          <p:cNvPr id="42" name="object 42"/>
          <p:cNvSpPr txBox="1"/>
          <p:nvPr/>
        </p:nvSpPr>
        <p:spPr>
          <a:xfrm>
            <a:off x="1909826" y="1462150"/>
            <a:ext cx="3438525" cy="742950"/>
          </a:xfrm>
          <a:prstGeom prst="rect">
            <a:avLst/>
          </a:prstGeom>
          <a:ln w="9525">
            <a:solidFill>
              <a:srgbClr val="000000"/>
            </a:solidFill>
          </a:ln>
        </p:spPr>
        <p:txBody>
          <a:bodyPr vert="horz" wrap="square" lIns="0" tIns="48894" rIns="0" bIns="0" rtlCol="0">
            <a:spAutoFit/>
          </a:bodyPr>
          <a:lstStyle/>
          <a:p>
            <a:pPr marL="828040" marR="231140" indent="-593725">
              <a:lnSpc>
                <a:spcPts val="1650"/>
              </a:lnSpc>
              <a:spcBef>
                <a:spcPts val="384"/>
              </a:spcBef>
            </a:pPr>
            <a:r>
              <a:rPr sz="1400" spc="-50" dirty="0">
                <a:solidFill>
                  <a:srgbClr val="585858"/>
                </a:solidFill>
                <a:latin typeface="Arial Black"/>
                <a:cs typeface="Arial Black"/>
              </a:rPr>
              <a:t>Industry</a:t>
            </a:r>
            <a:r>
              <a:rPr sz="1400" spc="-125" dirty="0">
                <a:solidFill>
                  <a:srgbClr val="585858"/>
                </a:solidFill>
                <a:latin typeface="Arial Black"/>
                <a:cs typeface="Arial Black"/>
              </a:rPr>
              <a:t> </a:t>
            </a:r>
            <a:r>
              <a:rPr sz="1400" spc="-85" dirty="0">
                <a:solidFill>
                  <a:srgbClr val="585858"/>
                </a:solidFill>
                <a:latin typeface="Arial Black"/>
                <a:cs typeface="Arial Black"/>
              </a:rPr>
              <a:t>provides</a:t>
            </a:r>
            <a:r>
              <a:rPr sz="1400" spc="-10" dirty="0">
                <a:solidFill>
                  <a:srgbClr val="585858"/>
                </a:solidFill>
                <a:latin typeface="Arial Black"/>
                <a:cs typeface="Arial Black"/>
              </a:rPr>
              <a:t> </a:t>
            </a:r>
            <a:r>
              <a:rPr sz="1400" spc="-180" dirty="0">
                <a:solidFill>
                  <a:srgbClr val="585858"/>
                </a:solidFill>
                <a:latin typeface="Arial Black"/>
                <a:cs typeface="Arial Black"/>
              </a:rPr>
              <a:t>$s</a:t>
            </a:r>
            <a:r>
              <a:rPr sz="1400" spc="-90" dirty="0">
                <a:solidFill>
                  <a:srgbClr val="585858"/>
                </a:solidFill>
                <a:latin typeface="Arial Black"/>
                <a:cs typeface="Arial Black"/>
              </a:rPr>
              <a:t> </a:t>
            </a:r>
            <a:r>
              <a:rPr sz="1400" spc="-25" dirty="0">
                <a:solidFill>
                  <a:srgbClr val="585858"/>
                </a:solidFill>
                <a:latin typeface="Arial Black"/>
                <a:cs typeface="Arial Black"/>
              </a:rPr>
              <a:t>for</a:t>
            </a:r>
            <a:r>
              <a:rPr sz="1400" spc="-105" dirty="0">
                <a:solidFill>
                  <a:srgbClr val="585858"/>
                </a:solidFill>
                <a:latin typeface="Arial Black"/>
                <a:cs typeface="Arial Black"/>
              </a:rPr>
              <a:t> </a:t>
            </a:r>
            <a:r>
              <a:rPr sz="1400" spc="-95" dirty="0">
                <a:solidFill>
                  <a:srgbClr val="C00000"/>
                </a:solidFill>
                <a:latin typeface="Arial Black"/>
                <a:cs typeface="Arial Black"/>
              </a:rPr>
              <a:t>Research </a:t>
            </a:r>
            <a:r>
              <a:rPr sz="1400" spc="-130" dirty="0">
                <a:solidFill>
                  <a:srgbClr val="006FC0"/>
                </a:solidFill>
                <a:latin typeface="Arial Black"/>
                <a:cs typeface="Arial Black"/>
              </a:rPr>
              <a:t>(90%</a:t>
            </a:r>
            <a:r>
              <a:rPr sz="1400" spc="-165" dirty="0">
                <a:solidFill>
                  <a:srgbClr val="006FC0"/>
                </a:solidFill>
                <a:latin typeface="Arial Black"/>
                <a:cs typeface="Arial Black"/>
              </a:rPr>
              <a:t> </a:t>
            </a:r>
            <a:r>
              <a:rPr sz="1400" spc="-35" dirty="0">
                <a:solidFill>
                  <a:srgbClr val="006FC0"/>
                </a:solidFill>
                <a:latin typeface="Arial Black"/>
                <a:cs typeface="Arial Black"/>
              </a:rPr>
              <a:t>industry</a:t>
            </a:r>
            <a:r>
              <a:rPr sz="1400" spc="-140" dirty="0">
                <a:solidFill>
                  <a:srgbClr val="006FC0"/>
                </a:solidFill>
                <a:latin typeface="Arial Black"/>
                <a:cs typeface="Arial Black"/>
              </a:rPr>
              <a:t> </a:t>
            </a:r>
            <a:r>
              <a:rPr sz="1400" spc="-20" dirty="0">
                <a:solidFill>
                  <a:srgbClr val="006FC0"/>
                </a:solidFill>
                <a:latin typeface="Arial Black"/>
                <a:cs typeface="Arial Black"/>
              </a:rPr>
              <a:t>funds</a:t>
            </a:r>
            <a:endParaRPr sz="1400">
              <a:latin typeface="Arial Black"/>
              <a:cs typeface="Arial Black"/>
            </a:endParaRPr>
          </a:p>
          <a:p>
            <a:pPr marL="127000">
              <a:lnSpc>
                <a:spcPts val="1605"/>
              </a:lnSpc>
            </a:pPr>
            <a:r>
              <a:rPr sz="1400" spc="-95" dirty="0">
                <a:solidFill>
                  <a:srgbClr val="006FC0"/>
                </a:solidFill>
                <a:latin typeface="Arial Black"/>
                <a:cs typeface="Arial Black"/>
              </a:rPr>
              <a:t>are</a:t>
            </a:r>
            <a:r>
              <a:rPr sz="1400" spc="-75" dirty="0">
                <a:solidFill>
                  <a:srgbClr val="006FC0"/>
                </a:solidFill>
                <a:latin typeface="Arial Black"/>
                <a:cs typeface="Arial Black"/>
              </a:rPr>
              <a:t> </a:t>
            </a:r>
            <a:r>
              <a:rPr sz="1400" spc="-25" dirty="0">
                <a:solidFill>
                  <a:srgbClr val="006FC0"/>
                </a:solidFill>
                <a:latin typeface="Arial Black"/>
                <a:cs typeface="Arial Black"/>
              </a:rPr>
              <a:t>for</a:t>
            </a:r>
            <a:r>
              <a:rPr sz="1400" spc="-105" dirty="0">
                <a:solidFill>
                  <a:srgbClr val="006FC0"/>
                </a:solidFill>
                <a:latin typeface="Arial Black"/>
                <a:cs typeface="Arial Black"/>
              </a:rPr>
              <a:t> </a:t>
            </a:r>
            <a:r>
              <a:rPr sz="1400" spc="-100" dirty="0">
                <a:solidFill>
                  <a:srgbClr val="006FC0"/>
                </a:solidFill>
                <a:latin typeface="Arial Black"/>
                <a:cs typeface="Arial Black"/>
              </a:rPr>
              <a:t>research,</a:t>
            </a:r>
            <a:r>
              <a:rPr sz="1400" spc="-90" dirty="0">
                <a:solidFill>
                  <a:srgbClr val="006FC0"/>
                </a:solidFill>
                <a:latin typeface="Arial Black"/>
                <a:cs typeface="Arial Black"/>
              </a:rPr>
              <a:t> </a:t>
            </a:r>
            <a:r>
              <a:rPr sz="1400" spc="-130" dirty="0">
                <a:solidFill>
                  <a:srgbClr val="006FC0"/>
                </a:solidFill>
                <a:latin typeface="Arial Black"/>
                <a:cs typeface="Arial Black"/>
              </a:rPr>
              <a:t>10%</a:t>
            </a:r>
            <a:r>
              <a:rPr sz="1400" spc="-140" dirty="0">
                <a:solidFill>
                  <a:srgbClr val="006FC0"/>
                </a:solidFill>
                <a:latin typeface="Arial Black"/>
                <a:cs typeface="Arial Black"/>
              </a:rPr>
              <a:t> </a:t>
            </a:r>
            <a:r>
              <a:rPr sz="1400" spc="-70" dirty="0">
                <a:solidFill>
                  <a:srgbClr val="006FC0"/>
                </a:solidFill>
                <a:latin typeface="Arial Black"/>
                <a:cs typeface="Arial Black"/>
              </a:rPr>
              <a:t>indirect </a:t>
            </a:r>
            <a:r>
              <a:rPr sz="1400" spc="-10" dirty="0">
                <a:solidFill>
                  <a:srgbClr val="006FC0"/>
                </a:solidFill>
                <a:latin typeface="Arial Black"/>
                <a:cs typeface="Arial Black"/>
              </a:rPr>
              <a:t>costs)</a:t>
            </a:r>
            <a:endParaRPr sz="1400">
              <a:latin typeface="Arial Black"/>
              <a:cs typeface="Arial Black"/>
            </a:endParaRPr>
          </a:p>
        </p:txBody>
      </p:sp>
      <p:sp>
        <p:nvSpPr>
          <p:cNvPr id="43" name="object 43"/>
          <p:cNvSpPr txBox="1"/>
          <p:nvPr/>
        </p:nvSpPr>
        <p:spPr>
          <a:xfrm>
            <a:off x="852487" y="5310187"/>
            <a:ext cx="2771775" cy="733425"/>
          </a:xfrm>
          <a:prstGeom prst="rect">
            <a:avLst/>
          </a:prstGeom>
          <a:ln w="9525">
            <a:solidFill>
              <a:srgbClr val="000000"/>
            </a:solidFill>
          </a:ln>
        </p:spPr>
        <p:txBody>
          <a:bodyPr vert="horz" wrap="square" lIns="0" tIns="50800" rIns="0" bIns="0" rtlCol="0">
            <a:spAutoFit/>
          </a:bodyPr>
          <a:lstStyle/>
          <a:p>
            <a:pPr marL="416559" marR="420370" indent="6985" algn="ctr">
              <a:lnSpc>
                <a:spcPts val="1650"/>
              </a:lnSpc>
              <a:spcBef>
                <a:spcPts val="400"/>
              </a:spcBef>
            </a:pPr>
            <a:r>
              <a:rPr sz="1400" spc="-80" dirty="0">
                <a:solidFill>
                  <a:srgbClr val="585858"/>
                </a:solidFill>
                <a:latin typeface="Arial Black"/>
                <a:cs typeface="Arial Black"/>
              </a:rPr>
              <a:t>Universities</a:t>
            </a:r>
            <a:r>
              <a:rPr sz="1400" spc="-60" dirty="0">
                <a:solidFill>
                  <a:srgbClr val="585858"/>
                </a:solidFill>
                <a:latin typeface="Arial Black"/>
                <a:cs typeface="Arial Black"/>
              </a:rPr>
              <a:t> </a:t>
            </a:r>
            <a:r>
              <a:rPr sz="1400" spc="-10" dirty="0">
                <a:solidFill>
                  <a:srgbClr val="585858"/>
                </a:solidFill>
                <a:latin typeface="Arial Black"/>
                <a:cs typeface="Arial Black"/>
              </a:rPr>
              <a:t>provide </a:t>
            </a:r>
            <a:r>
              <a:rPr sz="1400" spc="-65" dirty="0">
                <a:solidFill>
                  <a:srgbClr val="585858"/>
                </a:solidFill>
                <a:latin typeface="Arial Black"/>
                <a:cs typeface="Arial Black"/>
              </a:rPr>
              <a:t>infrastructure</a:t>
            </a:r>
            <a:r>
              <a:rPr sz="1400" spc="15" dirty="0">
                <a:solidFill>
                  <a:srgbClr val="585858"/>
                </a:solidFill>
                <a:latin typeface="Arial Black"/>
                <a:cs typeface="Arial Black"/>
              </a:rPr>
              <a:t> </a:t>
            </a:r>
            <a:r>
              <a:rPr sz="1400" spc="-25" dirty="0">
                <a:solidFill>
                  <a:srgbClr val="585858"/>
                </a:solidFill>
                <a:latin typeface="Arial Black"/>
                <a:cs typeface="Arial Black"/>
              </a:rPr>
              <a:t>and </a:t>
            </a:r>
            <a:r>
              <a:rPr sz="1400" spc="-75" dirty="0">
                <a:solidFill>
                  <a:srgbClr val="C00000"/>
                </a:solidFill>
                <a:latin typeface="Arial Black"/>
                <a:cs typeface="Arial Black"/>
              </a:rPr>
              <a:t>Intellectual</a:t>
            </a:r>
            <a:r>
              <a:rPr sz="1400" spc="-70" dirty="0">
                <a:solidFill>
                  <a:srgbClr val="C00000"/>
                </a:solidFill>
                <a:latin typeface="Arial Black"/>
                <a:cs typeface="Arial Black"/>
              </a:rPr>
              <a:t> </a:t>
            </a:r>
            <a:r>
              <a:rPr sz="1400" spc="-100" dirty="0">
                <a:solidFill>
                  <a:srgbClr val="C00000"/>
                </a:solidFill>
                <a:latin typeface="Arial Black"/>
                <a:cs typeface="Arial Black"/>
              </a:rPr>
              <a:t>resources</a:t>
            </a:r>
            <a:endParaRPr sz="1400">
              <a:latin typeface="Arial Black"/>
              <a:cs typeface="Arial Black"/>
            </a:endParaRPr>
          </a:p>
        </p:txBody>
      </p:sp>
      <p:sp>
        <p:nvSpPr>
          <p:cNvPr id="44" name="object 44"/>
          <p:cNvSpPr txBox="1"/>
          <p:nvPr/>
        </p:nvSpPr>
        <p:spPr>
          <a:xfrm>
            <a:off x="7609840" y="5283517"/>
            <a:ext cx="1821180" cy="892175"/>
          </a:xfrm>
          <a:prstGeom prst="rect">
            <a:avLst/>
          </a:prstGeom>
        </p:spPr>
        <p:txBody>
          <a:bodyPr vert="horz" wrap="square" lIns="0" tIns="10160" rIns="0" bIns="0" rtlCol="0">
            <a:spAutoFit/>
          </a:bodyPr>
          <a:lstStyle/>
          <a:p>
            <a:pPr marL="139700" marR="22860" indent="-127635">
              <a:lnSpc>
                <a:spcPct val="102800"/>
              </a:lnSpc>
              <a:spcBef>
                <a:spcPts val="80"/>
              </a:spcBef>
              <a:buFont typeface="Arial"/>
              <a:buChar char="•"/>
              <a:tabLst>
                <a:tab pos="139700" algn="l"/>
              </a:tabLst>
            </a:pPr>
            <a:r>
              <a:rPr sz="1400" i="1" spc="-10" dirty="0">
                <a:latin typeface="Calibri"/>
                <a:cs typeface="Calibri"/>
              </a:rPr>
              <a:t>Use-Inspired Fundamental</a:t>
            </a:r>
            <a:r>
              <a:rPr sz="1400" i="1" dirty="0">
                <a:latin typeface="Calibri"/>
                <a:cs typeface="Calibri"/>
              </a:rPr>
              <a:t> </a:t>
            </a:r>
            <a:r>
              <a:rPr sz="1400" i="1" spc="-10" dirty="0">
                <a:latin typeface="Calibri"/>
                <a:cs typeface="Calibri"/>
              </a:rPr>
              <a:t>Research</a:t>
            </a:r>
            <a:endParaRPr sz="1400">
              <a:latin typeface="Calibri"/>
              <a:cs typeface="Calibri"/>
            </a:endParaRPr>
          </a:p>
          <a:p>
            <a:pPr marL="139700" indent="-127000">
              <a:lnSpc>
                <a:spcPts val="1655"/>
              </a:lnSpc>
              <a:buFont typeface="Arial"/>
              <a:buChar char="•"/>
              <a:tabLst>
                <a:tab pos="139700" algn="l"/>
              </a:tabLst>
            </a:pPr>
            <a:r>
              <a:rPr sz="1400" i="1" spc="-10" dirty="0">
                <a:latin typeface="Calibri"/>
                <a:cs typeface="Calibri"/>
              </a:rPr>
              <a:t>Jointly</a:t>
            </a:r>
            <a:r>
              <a:rPr sz="1400" i="1" spc="-20" dirty="0">
                <a:latin typeface="Calibri"/>
                <a:cs typeface="Calibri"/>
              </a:rPr>
              <a:t> </a:t>
            </a:r>
            <a:r>
              <a:rPr sz="1400" i="1" spc="-10" dirty="0">
                <a:latin typeface="Calibri"/>
                <a:cs typeface="Calibri"/>
              </a:rPr>
              <a:t>Funded</a:t>
            </a:r>
            <a:endParaRPr sz="1400">
              <a:latin typeface="Calibri"/>
              <a:cs typeface="Calibri"/>
            </a:endParaRPr>
          </a:p>
          <a:p>
            <a:pPr marL="139700" indent="-127000">
              <a:lnSpc>
                <a:spcPct val="100000"/>
              </a:lnSpc>
              <a:spcBef>
                <a:spcPts val="45"/>
              </a:spcBef>
              <a:buFont typeface="Arial"/>
              <a:buChar char="•"/>
              <a:tabLst>
                <a:tab pos="139700" algn="l"/>
              </a:tabLst>
            </a:pPr>
            <a:r>
              <a:rPr sz="1400" i="1" spc="-10" dirty="0">
                <a:latin typeface="Calibri"/>
                <a:cs typeface="Calibri"/>
              </a:rPr>
              <a:t>Non-exclusive</a:t>
            </a:r>
            <a:r>
              <a:rPr sz="1400" i="1" spc="-15" dirty="0">
                <a:latin typeface="Calibri"/>
                <a:cs typeface="Calibri"/>
              </a:rPr>
              <a:t> </a:t>
            </a:r>
            <a:r>
              <a:rPr sz="1400" i="1" dirty="0">
                <a:latin typeface="Calibri"/>
                <a:cs typeface="Calibri"/>
              </a:rPr>
              <a:t>IP</a:t>
            </a:r>
            <a:r>
              <a:rPr sz="1400" i="1" spc="10" dirty="0">
                <a:latin typeface="Calibri"/>
                <a:cs typeface="Calibri"/>
              </a:rPr>
              <a:t> </a:t>
            </a:r>
            <a:r>
              <a:rPr sz="1400" i="1" spc="-10" dirty="0">
                <a:latin typeface="Calibri"/>
                <a:cs typeface="Calibri"/>
              </a:rPr>
              <a:t>access</a:t>
            </a:r>
            <a:endParaRPr sz="1400">
              <a:latin typeface="Calibri"/>
              <a:cs typeface="Calibri"/>
            </a:endParaRPr>
          </a:p>
        </p:txBody>
      </p:sp>
      <p:sp>
        <p:nvSpPr>
          <p:cNvPr id="45" name="object 45"/>
          <p:cNvSpPr/>
          <p:nvPr/>
        </p:nvSpPr>
        <p:spPr>
          <a:xfrm>
            <a:off x="6439153" y="4743450"/>
            <a:ext cx="171450" cy="492759"/>
          </a:xfrm>
          <a:custGeom>
            <a:avLst/>
            <a:gdLst/>
            <a:ahLst/>
            <a:cxnLst/>
            <a:rect l="l" t="t" r="r" b="b"/>
            <a:pathLst>
              <a:path w="171450" h="492760">
                <a:moveTo>
                  <a:pt x="0" y="321056"/>
                </a:moveTo>
                <a:lnTo>
                  <a:pt x="85471" y="492633"/>
                </a:lnTo>
                <a:lnTo>
                  <a:pt x="142832" y="378332"/>
                </a:lnTo>
                <a:lnTo>
                  <a:pt x="57023" y="378332"/>
                </a:lnTo>
                <a:lnTo>
                  <a:pt x="57048" y="359336"/>
                </a:lnTo>
                <a:lnTo>
                  <a:pt x="57208" y="359336"/>
                </a:lnTo>
                <a:lnTo>
                  <a:pt x="0" y="321056"/>
                </a:lnTo>
                <a:close/>
              </a:path>
              <a:path w="171450" h="492760">
                <a:moveTo>
                  <a:pt x="114680" y="0"/>
                </a:moveTo>
                <a:lnTo>
                  <a:pt x="57531" y="0"/>
                </a:lnTo>
                <a:lnTo>
                  <a:pt x="57099" y="321056"/>
                </a:lnTo>
                <a:lnTo>
                  <a:pt x="57023" y="378332"/>
                </a:lnTo>
                <a:lnTo>
                  <a:pt x="85598" y="378332"/>
                </a:lnTo>
                <a:lnTo>
                  <a:pt x="57208" y="359336"/>
                </a:lnTo>
                <a:lnTo>
                  <a:pt x="114198" y="359336"/>
                </a:lnTo>
                <a:lnTo>
                  <a:pt x="114680" y="0"/>
                </a:lnTo>
                <a:close/>
              </a:path>
              <a:path w="171450" h="492760">
                <a:moveTo>
                  <a:pt x="114198" y="359336"/>
                </a:moveTo>
                <a:lnTo>
                  <a:pt x="57208" y="359336"/>
                </a:lnTo>
                <a:lnTo>
                  <a:pt x="85598" y="378332"/>
                </a:lnTo>
                <a:lnTo>
                  <a:pt x="114198" y="359336"/>
                </a:lnTo>
                <a:close/>
              </a:path>
              <a:path w="171450" h="492760">
                <a:moveTo>
                  <a:pt x="114198" y="359336"/>
                </a:moveTo>
                <a:lnTo>
                  <a:pt x="85598" y="378332"/>
                </a:lnTo>
                <a:lnTo>
                  <a:pt x="114173" y="378332"/>
                </a:lnTo>
                <a:lnTo>
                  <a:pt x="114198" y="359336"/>
                </a:lnTo>
                <a:close/>
              </a:path>
              <a:path w="171450" h="492760">
                <a:moveTo>
                  <a:pt x="171450" y="321310"/>
                </a:moveTo>
                <a:lnTo>
                  <a:pt x="114198" y="359336"/>
                </a:lnTo>
                <a:lnTo>
                  <a:pt x="114173" y="378332"/>
                </a:lnTo>
                <a:lnTo>
                  <a:pt x="142832" y="378332"/>
                </a:lnTo>
                <a:lnTo>
                  <a:pt x="171450" y="321310"/>
                </a:lnTo>
                <a:close/>
              </a:path>
            </a:pathLst>
          </a:custGeom>
          <a:solidFill>
            <a:srgbClr val="FF6600"/>
          </a:solidFill>
        </p:spPr>
        <p:txBody>
          <a:bodyPr wrap="square" lIns="0" tIns="0" rIns="0" bIns="0" rtlCol="0"/>
          <a:lstStyle/>
          <a:p>
            <a:endParaRPr/>
          </a:p>
        </p:txBody>
      </p:sp>
      <p:sp>
        <p:nvSpPr>
          <p:cNvPr id="46" name="object 46"/>
          <p:cNvSpPr txBox="1"/>
          <p:nvPr/>
        </p:nvSpPr>
        <p:spPr>
          <a:xfrm>
            <a:off x="6189345" y="5396547"/>
            <a:ext cx="906144" cy="672465"/>
          </a:xfrm>
          <a:prstGeom prst="rect">
            <a:avLst/>
          </a:prstGeom>
        </p:spPr>
        <p:txBody>
          <a:bodyPr vert="horz" wrap="square" lIns="0" tIns="14604" rIns="0" bIns="0" rtlCol="0">
            <a:spAutoFit/>
          </a:bodyPr>
          <a:lstStyle/>
          <a:p>
            <a:pPr marL="12700" marR="5080" indent="4445" algn="ctr">
              <a:lnSpc>
                <a:spcPct val="100600"/>
              </a:lnSpc>
              <a:spcBef>
                <a:spcPts val="114"/>
              </a:spcBef>
            </a:pPr>
            <a:r>
              <a:rPr sz="1400" dirty="0">
                <a:solidFill>
                  <a:srgbClr val="FF0000"/>
                </a:solidFill>
                <a:latin typeface="Calibri"/>
                <a:cs typeface="Calibri"/>
              </a:rPr>
              <a:t>Sector</a:t>
            </a:r>
            <a:r>
              <a:rPr sz="1400" spc="-75" dirty="0">
                <a:solidFill>
                  <a:srgbClr val="FF0000"/>
                </a:solidFill>
                <a:latin typeface="Calibri"/>
                <a:cs typeface="Calibri"/>
              </a:rPr>
              <a:t> </a:t>
            </a:r>
            <a:r>
              <a:rPr sz="1400" spc="-20" dirty="0">
                <a:solidFill>
                  <a:srgbClr val="FF0000"/>
                </a:solidFill>
                <a:latin typeface="Calibri"/>
                <a:cs typeface="Calibri"/>
              </a:rPr>
              <a:t>Pre- </a:t>
            </a:r>
            <a:r>
              <a:rPr sz="1400" spc="-10" dirty="0">
                <a:solidFill>
                  <a:srgbClr val="FF0000"/>
                </a:solidFill>
                <a:latin typeface="Calibri"/>
                <a:cs typeface="Calibri"/>
              </a:rPr>
              <a:t>Competitive Research</a:t>
            </a:r>
            <a:endParaRPr sz="1400">
              <a:latin typeface="Calibri"/>
              <a:cs typeface="Calibri"/>
            </a:endParaRPr>
          </a:p>
        </p:txBody>
      </p:sp>
      <p:grpSp>
        <p:nvGrpSpPr>
          <p:cNvPr id="47" name="object 47"/>
          <p:cNvGrpSpPr/>
          <p:nvPr/>
        </p:nvGrpSpPr>
        <p:grpSpPr>
          <a:xfrm>
            <a:off x="5821426" y="3219513"/>
            <a:ext cx="4980305" cy="2957830"/>
            <a:chOff x="5821426" y="3219513"/>
            <a:chExt cx="4980305" cy="2957830"/>
          </a:xfrm>
        </p:grpSpPr>
        <p:pic>
          <p:nvPicPr>
            <p:cNvPr id="48" name="object 48"/>
            <p:cNvPicPr/>
            <p:nvPr/>
          </p:nvPicPr>
          <p:blipFill>
            <a:blip r:embed="rId9" cstate="print"/>
            <a:stretch>
              <a:fillRect/>
            </a:stretch>
          </p:blipFill>
          <p:spPr>
            <a:xfrm>
              <a:off x="5824601" y="5367401"/>
              <a:ext cx="504825" cy="790168"/>
            </a:xfrm>
            <a:prstGeom prst="rect">
              <a:avLst/>
            </a:prstGeom>
          </p:spPr>
        </p:pic>
        <p:sp>
          <p:nvSpPr>
            <p:cNvPr id="49" name="object 49"/>
            <p:cNvSpPr/>
            <p:nvPr/>
          </p:nvSpPr>
          <p:spPr>
            <a:xfrm>
              <a:off x="5824601" y="5367401"/>
              <a:ext cx="504825" cy="790575"/>
            </a:xfrm>
            <a:custGeom>
              <a:avLst/>
              <a:gdLst/>
              <a:ahLst/>
              <a:cxnLst/>
              <a:rect l="l" t="t" r="r" b="b"/>
              <a:pathLst>
                <a:path w="504825" h="790575">
                  <a:moveTo>
                    <a:pt x="0" y="310756"/>
                  </a:moveTo>
                  <a:lnTo>
                    <a:pt x="3793" y="348915"/>
                  </a:lnTo>
                  <a:lnTo>
                    <a:pt x="14909" y="385866"/>
                  </a:lnTo>
                  <a:lnTo>
                    <a:pt x="32947" y="421291"/>
                  </a:lnTo>
                  <a:lnTo>
                    <a:pt x="57509" y="454874"/>
                  </a:lnTo>
                  <a:lnTo>
                    <a:pt x="88196" y="486296"/>
                  </a:lnTo>
                  <a:lnTo>
                    <a:pt x="124608" y="515242"/>
                  </a:lnTo>
                  <a:lnTo>
                    <a:pt x="166347" y="541393"/>
                  </a:lnTo>
                  <a:lnTo>
                    <a:pt x="213013" y="564432"/>
                  </a:lnTo>
                  <a:lnTo>
                    <a:pt x="264208" y="584042"/>
                  </a:lnTo>
                  <a:lnTo>
                    <a:pt x="319532" y="599907"/>
                  </a:lnTo>
                  <a:lnTo>
                    <a:pt x="378587" y="611708"/>
                  </a:lnTo>
                  <a:lnTo>
                    <a:pt x="378587" y="537756"/>
                  </a:lnTo>
                  <a:lnTo>
                    <a:pt x="504825" y="673836"/>
                  </a:lnTo>
                  <a:lnTo>
                    <a:pt x="378587" y="790168"/>
                  </a:lnTo>
                  <a:lnTo>
                    <a:pt x="378587" y="716203"/>
                  </a:lnTo>
                  <a:lnTo>
                    <a:pt x="319532" y="704402"/>
                  </a:lnTo>
                  <a:lnTo>
                    <a:pt x="264208" y="688537"/>
                  </a:lnTo>
                  <a:lnTo>
                    <a:pt x="213013" y="668926"/>
                  </a:lnTo>
                  <a:lnTo>
                    <a:pt x="166347" y="645885"/>
                  </a:lnTo>
                  <a:lnTo>
                    <a:pt x="124608" y="619733"/>
                  </a:lnTo>
                  <a:lnTo>
                    <a:pt x="88196" y="590787"/>
                  </a:lnTo>
                  <a:lnTo>
                    <a:pt x="57509" y="559364"/>
                  </a:lnTo>
                  <a:lnTo>
                    <a:pt x="32947" y="525781"/>
                  </a:lnTo>
                  <a:lnTo>
                    <a:pt x="14909" y="490357"/>
                  </a:lnTo>
                  <a:lnTo>
                    <a:pt x="3793" y="453408"/>
                  </a:lnTo>
                  <a:lnTo>
                    <a:pt x="0" y="415251"/>
                  </a:lnTo>
                  <a:lnTo>
                    <a:pt x="0" y="310756"/>
                  </a:lnTo>
                  <a:lnTo>
                    <a:pt x="13328" y="239482"/>
                  </a:lnTo>
                  <a:lnTo>
                    <a:pt x="51296" y="174064"/>
                  </a:lnTo>
                  <a:lnTo>
                    <a:pt x="78574" y="144134"/>
                  </a:lnTo>
                  <a:lnTo>
                    <a:pt x="110877" y="116366"/>
                  </a:lnTo>
                  <a:lnTo>
                    <a:pt x="147827" y="90993"/>
                  </a:lnTo>
                  <a:lnTo>
                    <a:pt x="189047" y="68249"/>
                  </a:lnTo>
                  <a:lnTo>
                    <a:pt x="234156" y="48364"/>
                  </a:lnTo>
                  <a:lnTo>
                    <a:pt x="282778" y="31574"/>
                  </a:lnTo>
                  <a:lnTo>
                    <a:pt x="334534" y="18109"/>
                  </a:lnTo>
                  <a:lnTo>
                    <a:pt x="389046" y="8203"/>
                  </a:lnTo>
                  <a:lnTo>
                    <a:pt x="445936" y="2089"/>
                  </a:lnTo>
                  <a:lnTo>
                    <a:pt x="504825" y="0"/>
                  </a:lnTo>
                  <a:lnTo>
                    <a:pt x="504825" y="104393"/>
                  </a:lnTo>
                  <a:lnTo>
                    <a:pt x="448725" y="106301"/>
                  </a:lnTo>
                  <a:lnTo>
                    <a:pt x="394264" y="111897"/>
                  </a:lnTo>
                  <a:lnTo>
                    <a:pt x="341804" y="120994"/>
                  </a:lnTo>
                  <a:lnTo>
                    <a:pt x="291709" y="133403"/>
                  </a:lnTo>
                  <a:lnTo>
                    <a:pt x="244341" y="148935"/>
                  </a:lnTo>
                  <a:lnTo>
                    <a:pt x="200063" y="167402"/>
                  </a:lnTo>
                  <a:lnTo>
                    <a:pt x="159238" y="188615"/>
                  </a:lnTo>
                  <a:lnTo>
                    <a:pt x="122229" y="212386"/>
                  </a:lnTo>
                  <a:lnTo>
                    <a:pt x="89397" y="238526"/>
                  </a:lnTo>
                  <a:lnTo>
                    <a:pt x="61107" y="266846"/>
                  </a:lnTo>
                  <a:lnTo>
                    <a:pt x="37721" y="297158"/>
                  </a:lnTo>
                  <a:lnTo>
                    <a:pt x="19601" y="329273"/>
                  </a:lnTo>
                  <a:lnTo>
                    <a:pt x="7112" y="363004"/>
                  </a:lnTo>
                </a:path>
              </a:pathLst>
            </a:custGeom>
            <a:ln w="6349">
              <a:solidFill>
                <a:srgbClr val="005599"/>
              </a:solidFill>
            </a:ln>
          </p:spPr>
          <p:txBody>
            <a:bodyPr wrap="square" lIns="0" tIns="0" rIns="0" bIns="0" rtlCol="0"/>
            <a:lstStyle/>
            <a:p>
              <a:endParaRPr/>
            </a:p>
          </p:txBody>
        </p:sp>
        <p:pic>
          <p:nvPicPr>
            <p:cNvPr id="50" name="object 50"/>
            <p:cNvPicPr/>
            <p:nvPr/>
          </p:nvPicPr>
          <p:blipFill>
            <a:blip r:embed="rId10" cstate="print"/>
            <a:stretch>
              <a:fillRect/>
            </a:stretch>
          </p:blipFill>
          <p:spPr>
            <a:xfrm>
              <a:off x="6858000" y="5200650"/>
              <a:ext cx="652462" cy="976312"/>
            </a:xfrm>
            <a:prstGeom prst="rect">
              <a:avLst/>
            </a:prstGeom>
          </p:spPr>
        </p:pic>
        <p:sp>
          <p:nvSpPr>
            <p:cNvPr id="51" name="object 51"/>
            <p:cNvSpPr/>
            <p:nvPr/>
          </p:nvSpPr>
          <p:spPr>
            <a:xfrm>
              <a:off x="9263126" y="3233801"/>
              <a:ext cx="1524000" cy="1514475"/>
            </a:xfrm>
            <a:custGeom>
              <a:avLst/>
              <a:gdLst/>
              <a:ahLst/>
              <a:cxnLst/>
              <a:rect l="l" t="t" r="r" b="b"/>
              <a:pathLst>
                <a:path w="1524000" h="1514475">
                  <a:moveTo>
                    <a:pt x="0" y="252349"/>
                  </a:moveTo>
                  <a:lnTo>
                    <a:pt x="4063" y="206968"/>
                  </a:lnTo>
                  <a:lnTo>
                    <a:pt x="15778" y="164265"/>
                  </a:lnTo>
                  <a:lnTo>
                    <a:pt x="34435" y="124949"/>
                  </a:lnTo>
                  <a:lnTo>
                    <a:pt x="59323" y="89731"/>
                  </a:lnTo>
                  <a:lnTo>
                    <a:pt x="89731" y="59323"/>
                  </a:lnTo>
                  <a:lnTo>
                    <a:pt x="124949" y="34435"/>
                  </a:lnTo>
                  <a:lnTo>
                    <a:pt x="164265" y="15778"/>
                  </a:lnTo>
                  <a:lnTo>
                    <a:pt x="206968" y="4063"/>
                  </a:lnTo>
                  <a:lnTo>
                    <a:pt x="252349" y="0"/>
                  </a:lnTo>
                  <a:lnTo>
                    <a:pt x="1271524" y="0"/>
                  </a:lnTo>
                  <a:lnTo>
                    <a:pt x="1316908" y="4063"/>
                  </a:lnTo>
                  <a:lnTo>
                    <a:pt x="1359624" y="15778"/>
                  </a:lnTo>
                  <a:lnTo>
                    <a:pt x="1398956" y="34435"/>
                  </a:lnTo>
                  <a:lnTo>
                    <a:pt x="1434194" y="59323"/>
                  </a:lnTo>
                  <a:lnTo>
                    <a:pt x="1464623" y="89731"/>
                  </a:lnTo>
                  <a:lnTo>
                    <a:pt x="1489531" y="124949"/>
                  </a:lnTo>
                  <a:lnTo>
                    <a:pt x="1508205" y="164265"/>
                  </a:lnTo>
                  <a:lnTo>
                    <a:pt x="1519932" y="206968"/>
                  </a:lnTo>
                  <a:lnTo>
                    <a:pt x="1524000" y="252349"/>
                  </a:lnTo>
                  <a:lnTo>
                    <a:pt x="1524000" y="1261999"/>
                  </a:lnTo>
                  <a:lnTo>
                    <a:pt x="1519932" y="1307383"/>
                  </a:lnTo>
                  <a:lnTo>
                    <a:pt x="1508205" y="1350099"/>
                  </a:lnTo>
                  <a:lnTo>
                    <a:pt x="1489531" y="1389431"/>
                  </a:lnTo>
                  <a:lnTo>
                    <a:pt x="1464623" y="1424669"/>
                  </a:lnTo>
                  <a:lnTo>
                    <a:pt x="1434194" y="1455098"/>
                  </a:lnTo>
                  <a:lnTo>
                    <a:pt x="1398956" y="1480006"/>
                  </a:lnTo>
                  <a:lnTo>
                    <a:pt x="1359624" y="1498680"/>
                  </a:lnTo>
                  <a:lnTo>
                    <a:pt x="1316908" y="1510407"/>
                  </a:lnTo>
                  <a:lnTo>
                    <a:pt x="1271524" y="1514475"/>
                  </a:lnTo>
                  <a:lnTo>
                    <a:pt x="252349" y="1514475"/>
                  </a:lnTo>
                  <a:lnTo>
                    <a:pt x="206968" y="1510407"/>
                  </a:lnTo>
                  <a:lnTo>
                    <a:pt x="164265" y="1498680"/>
                  </a:lnTo>
                  <a:lnTo>
                    <a:pt x="124949" y="1480006"/>
                  </a:lnTo>
                  <a:lnTo>
                    <a:pt x="89731" y="1455098"/>
                  </a:lnTo>
                  <a:lnTo>
                    <a:pt x="59323" y="1424669"/>
                  </a:lnTo>
                  <a:lnTo>
                    <a:pt x="34435" y="1389431"/>
                  </a:lnTo>
                  <a:lnTo>
                    <a:pt x="15778" y="1350099"/>
                  </a:lnTo>
                  <a:lnTo>
                    <a:pt x="4063" y="1307383"/>
                  </a:lnTo>
                  <a:lnTo>
                    <a:pt x="0" y="1261999"/>
                  </a:lnTo>
                  <a:lnTo>
                    <a:pt x="0" y="252349"/>
                  </a:lnTo>
                  <a:close/>
                </a:path>
              </a:pathLst>
            </a:custGeom>
            <a:ln w="28575">
              <a:solidFill>
                <a:srgbClr val="005399"/>
              </a:solidFill>
              <a:prstDash val="sysDash"/>
            </a:ln>
          </p:spPr>
          <p:txBody>
            <a:bodyPr wrap="square" lIns="0" tIns="0" rIns="0" bIns="0" rtlCol="0"/>
            <a:lstStyle/>
            <a:p>
              <a:endParaRPr/>
            </a:p>
          </p:txBody>
        </p:sp>
      </p:grpSp>
      <p:sp>
        <p:nvSpPr>
          <p:cNvPr id="52" name="object 52"/>
          <p:cNvSpPr txBox="1"/>
          <p:nvPr/>
        </p:nvSpPr>
        <p:spPr>
          <a:xfrm>
            <a:off x="9398381" y="3280981"/>
            <a:ext cx="1218565" cy="1311910"/>
          </a:xfrm>
          <a:prstGeom prst="rect">
            <a:avLst/>
          </a:prstGeom>
        </p:spPr>
        <p:txBody>
          <a:bodyPr vert="horz" wrap="square" lIns="0" tIns="26034" rIns="0" bIns="0" rtlCol="0">
            <a:spAutoFit/>
          </a:bodyPr>
          <a:lstStyle/>
          <a:p>
            <a:pPr marL="12700" marR="109855">
              <a:lnSpc>
                <a:spcPts val="1650"/>
              </a:lnSpc>
              <a:spcBef>
                <a:spcPts val="204"/>
              </a:spcBef>
            </a:pPr>
            <a:r>
              <a:rPr sz="1400" spc="-65" dirty="0">
                <a:solidFill>
                  <a:srgbClr val="006FC0"/>
                </a:solidFill>
                <a:latin typeface="Arial Black"/>
                <a:cs typeface="Arial Black"/>
              </a:rPr>
              <a:t>High-</a:t>
            </a:r>
            <a:r>
              <a:rPr sz="1400" spc="-75" dirty="0">
                <a:solidFill>
                  <a:srgbClr val="006FC0"/>
                </a:solidFill>
                <a:latin typeface="Arial Black"/>
                <a:cs typeface="Arial Black"/>
              </a:rPr>
              <a:t>impact </a:t>
            </a:r>
            <a:r>
              <a:rPr sz="1400" spc="-10" dirty="0">
                <a:solidFill>
                  <a:srgbClr val="006FC0"/>
                </a:solidFill>
                <a:latin typeface="Arial Black"/>
                <a:cs typeface="Arial Black"/>
              </a:rPr>
              <a:t>Research</a:t>
            </a:r>
            <a:endParaRPr sz="1400">
              <a:latin typeface="Arial Black"/>
              <a:cs typeface="Arial Black"/>
            </a:endParaRPr>
          </a:p>
          <a:p>
            <a:pPr marL="12700" marR="5080">
              <a:lnSpc>
                <a:spcPct val="100600"/>
              </a:lnSpc>
              <a:spcBef>
                <a:spcPts val="1645"/>
              </a:spcBef>
            </a:pPr>
            <a:r>
              <a:rPr sz="1400" spc="-10" dirty="0">
                <a:solidFill>
                  <a:srgbClr val="FF0000"/>
                </a:solidFill>
                <a:latin typeface="Arial Black"/>
                <a:cs typeface="Arial Black"/>
              </a:rPr>
              <a:t>Skilled Workforce </a:t>
            </a:r>
            <a:r>
              <a:rPr sz="1400" spc="-70" dirty="0">
                <a:solidFill>
                  <a:srgbClr val="FF0000"/>
                </a:solidFill>
                <a:latin typeface="Arial Black"/>
                <a:cs typeface="Arial Black"/>
              </a:rPr>
              <a:t>Development</a:t>
            </a:r>
            <a:endParaRPr sz="1400">
              <a:latin typeface="Arial Black"/>
              <a:cs typeface="Arial Black"/>
            </a:endParaRPr>
          </a:p>
        </p:txBody>
      </p:sp>
    </p:spTree>
    <p:extLst>
      <p:ext uri="{BB962C8B-B14F-4D97-AF65-F5344CB8AC3E}">
        <p14:creationId xmlns:p14="http://schemas.microsoft.com/office/powerpoint/2010/main" val="88427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3741737"/>
            <a:ext cx="12192000" cy="3116580"/>
            <a:chOff x="0" y="3741737"/>
            <a:chExt cx="12192000" cy="3116580"/>
          </a:xfrm>
        </p:grpSpPr>
        <p:sp>
          <p:nvSpPr>
            <p:cNvPr id="3" name="object 3"/>
            <p:cNvSpPr/>
            <p:nvPr/>
          </p:nvSpPr>
          <p:spPr>
            <a:xfrm>
              <a:off x="4453000" y="3748087"/>
              <a:ext cx="3295650" cy="1981200"/>
            </a:xfrm>
            <a:custGeom>
              <a:avLst/>
              <a:gdLst/>
              <a:ahLst/>
              <a:cxnLst/>
              <a:rect l="l" t="t" r="r" b="b"/>
              <a:pathLst>
                <a:path w="3295650" h="1981200">
                  <a:moveTo>
                    <a:pt x="3295650" y="0"/>
                  </a:moveTo>
                  <a:lnTo>
                    <a:pt x="0" y="0"/>
                  </a:lnTo>
                  <a:lnTo>
                    <a:pt x="0" y="1981200"/>
                  </a:lnTo>
                  <a:lnTo>
                    <a:pt x="3295650" y="1981200"/>
                  </a:lnTo>
                  <a:lnTo>
                    <a:pt x="3295650" y="0"/>
                  </a:lnTo>
                  <a:close/>
                </a:path>
              </a:pathLst>
            </a:custGeom>
            <a:solidFill>
              <a:srgbClr val="005599"/>
            </a:solidFill>
          </p:spPr>
          <p:txBody>
            <a:bodyPr wrap="square" lIns="0" tIns="0" rIns="0" bIns="0" rtlCol="0"/>
            <a:lstStyle/>
            <a:p>
              <a:endParaRPr/>
            </a:p>
          </p:txBody>
        </p:sp>
        <p:sp>
          <p:nvSpPr>
            <p:cNvPr id="4" name="object 4"/>
            <p:cNvSpPr/>
            <p:nvPr/>
          </p:nvSpPr>
          <p:spPr>
            <a:xfrm>
              <a:off x="4453000" y="3748087"/>
              <a:ext cx="3295650" cy="1981200"/>
            </a:xfrm>
            <a:custGeom>
              <a:avLst/>
              <a:gdLst/>
              <a:ahLst/>
              <a:cxnLst/>
              <a:rect l="l" t="t" r="r" b="b"/>
              <a:pathLst>
                <a:path w="3295650" h="1981200">
                  <a:moveTo>
                    <a:pt x="0" y="1981200"/>
                  </a:moveTo>
                  <a:lnTo>
                    <a:pt x="3295650" y="1981200"/>
                  </a:lnTo>
                  <a:lnTo>
                    <a:pt x="3295650" y="0"/>
                  </a:lnTo>
                  <a:lnTo>
                    <a:pt x="0" y="0"/>
                  </a:lnTo>
                  <a:lnTo>
                    <a:pt x="0" y="1981200"/>
                  </a:lnTo>
                  <a:close/>
                </a:path>
              </a:pathLst>
            </a:custGeom>
            <a:ln w="12700">
              <a:solidFill>
                <a:srgbClr val="FFFFFF"/>
              </a:solidFill>
            </a:ln>
          </p:spPr>
          <p:txBody>
            <a:bodyPr wrap="square" lIns="0" tIns="0" rIns="0" bIns="0" rtlCol="0"/>
            <a:lstStyle/>
            <a:p>
              <a:endParaRPr/>
            </a:p>
          </p:txBody>
        </p:sp>
      </p:grpSp>
      <p:sp>
        <p:nvSpPr>
          <p:cNvPr id="5" name="object 5"/>
          <p:cNvSpPr txBox="1"/>
          <p:nvPr/>
        </p:nvSpPr>
        <p:spPr>
          <a:xfrm>
            <a:off x="2633726" y="1433575"/>
            <a:ext cx="3305175" cy="1981200"/>
          </a:xfrm>
          <a:prstGeom prst="rect">
            <a:avLst/>
          </a:prstGeom>
          <a:solidFill>
            <a:srgbClr val="005599"/>
          </a:solidFill>
        </p:spPr>
        <p:txBody>
          <a:bodyPr vert="horz" wrap="square" lIns="0" tIns="34925" rIns="0" bIns="0" rtlCol="0">
            <a:spAutoFit/>
          </a:bodyPr>
          <a:lstStyle/>
          <a:p>
            <a:pPr marL="63500" marR="833755">
              <a:lnSpc>
                <a:spcPct val="104400"/>
              </a:lnSpc>
              <a:spcBef>
                <a:spcPts val="275"/>
              </a:spcBef>
            </a:pPr>
            <a:r>
              <a:rPr sz="1800" b="1" i="1" spc="60" dirty="0">
                <a:solidFill>
                  <a:srgbClr val="FFFFFF"/>
                </a:solidFill>
                <a:latin typeface="Gill Sans MT"/>
                <a:cs typeface="Gill Sans MT"/>
              </a:rPr>
              <a:t>Memorandum</a:t>
            </a:r>
            <a:r>
              <a:rPr sz="1800" b="1" i="1" spc="-20" dirty="0">
                <a:solidFill>
                  <a:srgbClr val="FFFFFF"/>
                </a:solidFill>
                <a:latin typeface="Gill Sans MT"/>
                <a:cs typeface="Gill Sans MT"/>
              </a:rPr>
              <a:t> </a:t>
            </a:r>
            <a:r>
              <a:rPr sz="1800" b="1" i="1" spc="25" dirty="0">
                <a:solidFill>
                  <a:srgbClr val="FFFFFF"/>
                </a:solidFill>
                <a:latin typeface="Gill Sans MT"/>
                <a:cs typeface="Gill Sans MT"/>
              </a:rPr>
              <a:t>of </a:t>
            </a:r>
            <a:r>
              <a:rPr sz="1800" b="1" i="1" spc="75" dirty="0">
                <a:solidFill>
                  <a:srgbClr val="FFFFFF"/>
                </a:solidFill>
                <a:latin typeface="Gill Sans MT"/>
                <a:cs typeface="Gill Sans MT"/>
              </a:rPr>
              <a:t>Understanding</a:t>
            </a:r>
            <a:r>
              <a:rPr sz="1800" b="1" i="1" spc="-45" dirty="0">
                <a:solidFill>
                  <a:srgbClr val="FFFFFF"/>
                </a:solidFill>
                <a:latin typeface="Gill Sans MT"/>
                <a:cs typeface="Gill Sans MT"/>
              </a:rPr>
              <a:t> </a:t>
            </a:r>
            <a:r>
              <a:rPr sz="1800" b="1" i="1" spc="-85" dirty="0">
                <a:solidFill>
                  <a:srgbClr val="FFFFFF"/>
                </a:solidFill>
                <a:latin typeface="Gill Sans MT"/>
                <a:cs typeface="Gill Sans MT"/>
              </a:rPr>
              <a:t>(MOU)</a:t>
            </a:r>
            <a:r>
              <a:rPr sz="1800" spc="-85" dirty="0">
                <a:solidFill>
                  <a:srgbClr val="FFFFFF"/>
                </a:solidFill>
                <a:latin typeface="Lucida Sans"/>
                <a:cs typeface="Lucida Sans"/>
              </a:rPr>
              <a:t>:</a:t>
            </a:r>
            <a:endParaRPr sz="1800">
              <a:latin typeface="Lucida Sans"/>
              <a:cs typeface="Lucida Sans"/>
            </a:endParaRPr>
          </a:p>
          <a:p>
            <a:pPr marL="176530" marR="83820" indent="-125095">
              <a:lnSpc>
                <a:spcPct val="102800"/>
              </a:lnSpc>
              <a:spcBef>
                <a:spcPts val="894"/>
              </a:spcBef>
              <a:buChar char="•"/>
              <a:tabLst>
                <a:tab pos="177800" algn="l"/>
              </a:tabLst>
            </a:pPr>
            <a:r>
              <a:rPr sz="1400" dirty="0">
                <a:solidFill>
                  <a:srgbClr val="FFFFFF"/>
                </a:solidFill>
                <a:latin typeface="Lucida Sans"/>
                <a:cs typeface="Lucida Sans"/>
              </a:rPr>
              <a:t>MOU</a:t>
            </a:r>
            <a:r>
              <a:rPr sz="1400" spc="-50" dirty="0">
                <a:solidFill>
                  <a:srgbClr val="FFFFFF"/>
                </a:solidFill>
                <a:latin typeface="Lucida Sans"/>
                <a:cs typeface="Lucida Sans"/>
              </a:rPr>
              <a:t> </a:t>
            </a:r>
            <a:r>
              <a:rPr sz="1400" spc="-40" dirty="0">
                <a:solidFill>
                  <a:srgbClr val="FFFFFF"/>
                </a:solidFill>
                <a:latin typeface="Lucida Sans"/>
                <a:cs typeface="Lucida Sans"/>
              </a:rPr>
              <a:t>is</a:t>
            </a:r>
            <a:r>
              <a:rPr sz="1400" spc="-140" dirty="0">
                <a:solidFill>
                  <a:srgbClr val="FFFFFF"/>
                </a:solidFill>
                <a:latin typeface="Lucida Sans"/>
                <a:cs typeface="Lucida Sans"/>
              </a:rPr>
              <a:t> </a:t>
            </a:r>
            <a:r>
              <a:rPr sz="1400" dirty="0">
                <a:solidFill>
                  <a:srgbClr val="FFFFFF"/>
                </a:solidFill>
                <a:latin typeface="Lucida Sans"/>
                <a:cs typeface="Lucida Sans"/>
              </a:rPr>
              <a:t>between</a:t>
            </a:r>
            <a:r>
              <a:rPr sz="1400" spc="-35" dirty="0">
                <a:solidFill>
                  <a:srgbClr val="FFFFFF"/>
                </a:solidFill>
                <a:latin typeface="Lucida Sans"/>
                <a:cs typeface="Lucida Sans"/>
              </a:rPr>
              <a:t> </a:t>
            </a:r>
            <a:r>
              <a:rPr sz="1400" spc="-30" dirty="0">
                <a:solidFill>
                  <a:srgbClr val="FFFFFF"/>
                </a:solidFill>
                <a:latin typeface="Lucida Sans"/>
                <a:cs typeface="Lucida Sans"/>
              </a:rPr>
              <a:t>Sites</a:t>
            </a:r>
            <a:r>
              <a:rPr sz="1400" spc="-135" dirty="0">
                <a:solidFill>
                  <a:srgbClr val="FFFFFF"/>
                </a:solidFill>
                <a:latin typeface="Lucida Sans"/>
                <a:cs typeface="Lucida Sans"/>
              </a:rPr>
              <a:t> </a:t>
            </a:r>
            <a:r>
              <a:rPr sz="1400" spc="-15" dirty="0">
                <a:solidFill>
                  <a:srgbClr val="FFFFFF"/>
                </a:solidFill>
                <a:latin typeface="Lucida Sans"/>
                <a:cs typeface="Lucida Sans"/>
              </a:rPr>
              <a:t>in</a:t>
            </a:r>
            <a:r>
              <a:rPr sz="1400" spc="-110" dirty="0">
                <a:solidFill>
                  <a:srgbClr val="FFFFFF"/>
                </a:solidFill>
                <a:latin typeface="Lucida Sans"/>
                <a:cs typeface="Lucida Sans"/>
              </a:rPr>
              <a:t> </a:t>
            </a:r>
            <a:r>
              <a:rPr sz="1400" dirty="0">
                <a:solidFill>
                  <a:srgbClr val="FFFFFF"/>
                </a:solidFill>
                <a:latin typeface="Lucida Sans"/>
                <a:cs typeface="Lucida Sans"/>
              </a:rPr>
              <a:t>the</a:t>
            </a:r>
            <a:r>
              <a:rPr sz="1400" spc="-30" dirty="0">
                <a:solidFill>
                  <a:srgbClr val="FFFFFF"/>
                </a:solidFill>
                <a:latin typeface="Lucida Sans"/>
                <a:cs typeface="Lucida Sans"/>
              </a:rPr>
              <a:t> Center</a:t>
            </a:r>
            <a:r>
              <a:rPr sz="1400" spc="-114" dirty="0">
                <a:solidFill>
                  <a:srgbClr val="FFFFFF"/>
                </a:solidFill>
                <a:latin typeface="Lucida Sans"/>
                <a:cs typeface="Lucida Sans"/>
              </a:rPr>
              <a:t> </a:t>
            </a:r>
            <a:r>
              <a:rPr sz="1400" spc="-50" dirty="0">
                <a:solidFill>
                  <a:srgbClr val="FFFFFF"/>
                </a:solidFill>
                <a:latin typeface="Lucida Sans"/>
                <a:cs typeface="Lucida Sans"/>
              </a:rPr>
              <a:t>/ 	</a:t>
            </a:r>
            <a:r>
              <a:rPr sz="1400" spc="-55" dirty="0">
                <a:solidFill>
                  <a:srgbClr val="FFFFFF"/>
                </a:solidFill>
                <a:latin typeface="Lucida Sans"/>
                <a:cs typeface="Lucida Sans"/>
              </a:rPr>
              <a:t>All</a:t>
            </a:r>
            <a:r>
              <a:rPr sz="1400" spc="-114" dirty="0">
                <a:solidFill>
                  <a:srgbClr val="FFFFFF"/>
                </a:solidFill>
                <a:latin typeface="Lucida Sans"/>
                <a:cs typeface="Lucida Sans"/>
              </a:rPr>
              <a:t> </a:t>
            </a:r>
            <a:r>
              <a:rPr sz="1400" spc="-25" dirty="0">
                <a:solidFill>
                  <a:srgbClr val="FFFFFF"/>
                </a:solidFill>
                <a:latin typeface="Lucida Sans"/>
                <a:cs typeface="Lucida Sans"/>
              </a:rPr>
              <a:t>Sites</a:t>
            </a:r>
            <a:r>
              <a:rPr sz="1400" spc="-50" dirty="0">
                <a:solidFill>
                  <a:srgbClr val="FFFFFF"/>
                </a:solidFill>
                <a:latin typeface="Lucida Sans"/>
                <a:cs typeface="Lucida Sans"/>
              </a:rPr>
              <a:t> </a:t>
            </a:r>
            <a:r>
              <a:rPr sz="1400" spc="-45" dirty="0">
                <a:solidFill>
                  <a:srgbClr val="FFFFFF"/>
                </a:solidFill>
                <a:latin typeface="Lucida Sans"/>
                <a:cs typeface="Lucida Sans"/>
              </a:rPr>
              <a:t>execute</a:t>
            </a:r>
            <a:r>
              <a:rPr sz="1400" spc="-100" dirty="0">
                <a:solidFill>
                  <a:srgbClr val="FFFFFF"/>
                </a:solidFill>
                <a:latin typeface="Lucida Sans"/>
                <a:cs typeface="Lucida Sans"/>
              </a:rPr>
              <a:t> </a:t>
            </a:r>
            <a:r>
              <a:rPr sz="1400" spc="-20" dirty="0">
                <a:solidFill>
                  <a:srgbClr val="FFFFFF"/>
                </a:solidFill>
                <a:latin typeface="Lucida Sans"/>
                <a:cs typeface="Lucida Sans"/>
              </a:rPr>
              <a:t>the</a:t>
            </a:r>
            <a:r>
              <a:rPr sz="1400" spc="-100" dirty="0">
                <a:solidFill>
                  <a:srgbClr val="FFFFFF"/>
                </a:solidFill>
                <a:latin typeface="Lucida Sans"/>
                <a:cs typeface="Lucida Sans"/>
              </a:rPr>
              <a:t> </a:t>
            </a:r>
            <a:r>
              <a:rPr sz="1400" spc="-10" dirty="0">
                <a:solidFill>
                  <a:srgbClr val="FFFFFF"/>
                </a:solidFill>
                <a:latin typeface="Lucida Sans"/>
                <a:cs typeface="Lucida Sans"/>
              </a:rPr>
              <a:t>same</a:t>
            </a:r>
            <a:r>
              <a:rPr sz="1400" spc="-100" dirty="0">
                <a:solidFill>
                  <a:srgbClr val="FFFFFF"/>
                </a:solidFill>
                <a:latin typeface="Lucida Sans"/>
                <a:cs typeface="Lucida Sans"/>
              </a:rPr>
              <a:t> </a:t>
            </a:r>
            <a:r>
              <a:rPr sz="1400" spc="-20" dirty="0">
                <a:solidFill>
                  <a:srgbClr val="FFFFFF"/>
                </a:solidFill>
                <a:latin typeface="Lucida Sans"/>
                <a:cs typeface="Lucida Sans"/>
              </a:rPr>
              <a:t>MOU.</a:t>
            </a:r>
            <a:endParaRPr sz="1400">
              <a:latin typeface="Lucida Sans"/>
              <a:cs typeface="Lucida Sans"/>
            </a:endParaRPr>
          </a:p>
          <a:p>
            <a:pPr marL="176530" marR="219710" indent="-125095">
              <a:lnSpc>
                <a:spcPct val="102800"/>
              </a:lnSpc>
              <a:spcBef>
                <a:spcPts val="225"/>
              </a:spcBef>
              <a:buChar char="•"/>
              <a:tabLst>
                <a:tab pos="177800" algn="l"/>
              </a:tabLst>
            </a:pPr>
            <a:r>
              <a:rPr sz="1400" spc="-35" dirty="0">
                <a:solidFill>
                  <a:srgbClr val="FFFFFF"/>
                </a:solidFill>
                <a:latin typeface="Lucida Sans"/>
                <a:cs typeface="Lucida Sans"/>
              </a:rPr>
              <a:t>Identifies</a:t>
            </a:r>
            <a:r>
              <a:rPr sz="1400" spc="-45" dirty="0">
                <a:solidFill>
                  <a:srgbClr val="FFFFFF"/>
                </a:solidFill>
                <a:latin typeface="Lucida Sans"/>
                <a:cs typeface="Lucida Sans"/>
              </a:rPr>
              <a:t> </a:t>
            </a:r>
            <a:r>
              <a:rPr sz="1400" spc="-10" dirty="0">
                <a:solidFill>
                  <a:srgbClr val="FFFFFF"/>
                </a:solidFill>
                <a:latin typeface="Lucida Sans"/>
                <a:cs typeface="Lucida Sans"/>
              </a:rPr>
              <a:t>Lead</a:t>
            </a:r>
            <a:r>
              <a:rPr sz="1400" spc="-95" dirty="0">
                <a:solidFill>
                  <a:srgbClr val="FFFFFF"/>
                </a:solidFill>
                <a:latin typeface="Lucida Sans"/>
                <a:cs typeface="Lucida Sans"/>
              </a:rPr>
              <a:t> </a:t>
            </a:r>
            <a:r>
              <a:rPr sz="1400" spc="-70" dirty="0">
                <a:solidFill>
                  <a:srgbClr val="FFFFFF"/>
                </a:solidFill>
                <a:latin typeface="Lucida Sans"/>
                <a:cs typeface="Lucida Sans"/>
              </a:rPr>
              <a:t>Site’s</a:t>
            </a:r>
            <a:r>
              <a:rPr sz="1400" spc="-45" dirty="0">
                <a:solidFill>
                  <a:srgbClr val="FFFFFF"/>
                </a:solidFill>
                <a:latin typeface="Lucida Sans"/>
                <a:cs typeface="Lucida Sans"/>
              </a:rPr>
              <a:t> </a:t>
            </a:r>
            <a:r>
              <a:rPr sz="1400" spc="-20" dirty="0">
                <a:solidFill>
                  <a:srgbClr val="FFFFFF"/>
                </a:solidFill>
                <a:latin typeface="Lucida Sans"/>
                <a:cs typeface="Lucida Sans"/>
              </a:rPr>
              <a:t>administrative 	role</a:t>
            </a:r>
            <a:r>
              <a:rPr sz="1400" spc="-45" dirty="0">
                <a:solidFill>
                  <a:srgbClr val="FFFFFF"/>
                </a:solidFill>
                <a:latin typeface="Lucida Sans"/>
                <a:cs typeface="Lucida Sans"/>
              </a:rPr>
              <a:t> </a:t>
            </a:r>
            <a:r>
              <a:rPr sz="1400" spc="-20" dirty="0">
                <a:solidFill>
                  <a:srgbClr val="FFFFFF"/>
                </a:solidFill>
                <a:latin typeface="Lucida Sans"/>
                <a:cs typeface="Lucida Sans"/>
              </a:rPr>
              <a:t>and</a:t>
            </a:r>
            <a:r>
              <a:rPr sz="1400" spc="-40" dirty="0">
                <a:solidFill>
                  <a:srgbClr val="FFFFFF"/>
                </a:solidFill>
                <a:latin typeface="Lucida Sans"/>
                <a:cs typeface="Lucida Sans"/>
              </a:rPr>
              <a:t> associated</a:t>
            </a:r>
            <a:r>
              <a:rPr sz="1400" spc="-120" dirty="0">
                <a:solidFill>
                  <a:srgbClr val="FFFFFF"/>
                </a:solidFill>
                <a:latin typeface="Lucida Sans"/>
                <a:cs typeface="Lucida Sans"/>
              </a:rPr>
              <a:t> </a:t>
            </a:r>
            <a:r>
              <a:rPr sz="1400" spc="-35" dirty="0">
                <a:solidFill>
                  <a:srgbClr val="FFFFFF"/>
                </a:solidFill>
                <a:latin typeface="Lucida Sans"/>
                <a:cs typeface="Lucida Sans"/>
              </a:rPr>
              <a:t>expenses</a:t>
            </a:r>
            <a:r>
              <a:rPr sz="1400" spc="-75" dirty="0">
                <a:solidFill>
                  <a:srgbClr val="FFFFFF"/>
                </a:solidFill>
                <a:latin typeface="Lucida Sans"/>
                <a:cs typeface="Lucida Sans"/>
              </a:rPr>
              <a:t> </a:t>
            </a:r>
            <a:r>
              <a:rPr sz="1400" spc="-25" dirty="0">
                <a:solidFill>
                  <a:srgbClr val="FFFFFF"/>
                </a:solidFill>
                <a:latin typeface="Lucida Sans"/>
                <a:cs typeface="Lucida Sans"/>
              </a:rPr>
              <a:t>in 	</a:t>
            </a:r>
            <a:r>
              <a:rPr sz="1400" spc="-50" dirty="0">
                <a:solidFill>
                  <a:srgbClr val="FFFFFF"/>
                </a:solidFill>
                <a:latin typeface="Lucida Sans"/>
                <a:cs typeface="Lucida Sans"/>
              </a:rPr>
              <a:t>managing</a:t>
            </a:r>
            <a:r>
              <a:rPr sz="1400" spc="-60" dirty="0">
                <a:solidFill>
                  <a:srgbClr val="FFFFFF"/>
                </a:solidFill>
                <a:latin typeface="Lucida Sans"/>
                <a:cs typeface="Lucida Sans"/>
              </a:rPr>
              <a:t> </a:t>
            </a:r>
            <a:r>
              <a:rPr sz="1400" spc="-20" dirty="0">
                <a:solidFill>
                  <a:srgbClr val="FFFFFF"/>
                </a:solidFill>
                <a:latin typeface="Lucida Sans"/>
                <a:cs typeface="Lucida Sans"/>
              </a:rPr>
              <a:t>the</a:t>
            </a:r>
            <a:r>
              <a:rPr sz="1400" spc="-80" dirty="0">
                <a:solidFill>
                  <a:srgbClr val="FFFFFF"/>
                </a:solidFill>
                <a:latin typeface="Lucida Sans"/>
                <a:cs typeface="Lucida Sans"/>
              </a:rPr>
              <a:t> </a:t>
            </a:r>
            <a:r>
              <a:rPr sz="1400" spc="-10" dirty="0">
                <a:solidFill>
                  <a:srgbClr val="FFFFFF"/>
                </a:solidFill>
                <a:latin typeface="Lucida Sans"/>
                <a:cs typeface="Lucida Sans"/>
              </a:rPr>
              <a:t>Center</a:t>
            </a:r>
            <a:endParaRPr sz="1400">
              <a:latin typeface="Lucida Sans"/>
              <a:cs typeface="Lucida Sans"/>
            </a:endParaRPr>
          </a:p>
        </p:txBody>
      </p:sp>
      <p:sp>
        <p:nvSpPr>
          <p:cNvPr id="6" name="object 6"/>
          <p:cNvSpPr txBox="1"/>
          <p:nvPr/>
        </p:nvSpPr>
        <p:spPr>
          <a:xfrm>
            <a:off x="6262751" y="1433575"/>
            <a:ext cx="3305175" cy="1981200"/>
          </a:xfrm>
          <a:prstGeom prst="rect">
            <a:avLst/>
          </a:prstGeom>
          <a:solidFill>
            <a:srgbClr val="005599"/>
          </a:solidFill>
        </p:spPr>
        <p:txBody>
          <a:bodyPr vert="horz" wrap="square" lIns="0" tIns="46990" rIns="0" bIns="0" rtlCol="0">
            <a:spAutoFit/>
          </a:bodyPr>
          <a:lstStyle/>
          <a:p>
            <a:pPr marL="71755">
              <a:lnSpc>
                <a:spcPct val="100000"/>
              </a:lnSpc>
              <a:spcBef>
                <a:spcPts val="370"/>
              </a:spcBef>
            </a:pPr>
            <a:r>
              <a:rPr sz="1800" b="1" i="1" spc="50" dirty="0">
                <a:solidFill>
                  <a:srgbClr val="FFFFFF"/>
                </a:solidFill>
                <a:latin typeface="Gill Sans MT"/>
                <a:cs typeface="Gill Sans MT"/>
              </a:rPr>
              <a:t>Center</a:t>
            </a:r>
            <a:r>
              <a:rPr sz="1800" b="1" i="1" spc="-60" dirty="0">
                <a:solidFill>
                  <a:srgbClr val="FFFFFF"/>
                </a:solidFill>
                <a:latin typeface="Gill Sans MT"/>
                <a:cs typeface="Gill Sans MT"/>
              </a:rPr>
              <a:t> </a:t>
            </a:r>
            <a:r>
              <a:rPr sz="1800" b="1" i="1" spc="35" dirty="0">
                <a:solidFill>
                  <a:srgbClr val="FFFFFF"/>
                </a:solidFill>
                <a:latin typeface="Gill Sans MT"/>
                <a:cs typeface="Gill Sans MT"/>
              </a:rPr>
              <a:t>Bylaws</a:t>
            </a:r>
            <a:r>
              <a:rPr sz="1800" spc="35" dirty="0">
                <a:solidFill>
                  <a:srgbClr val="FFFFFF"/>
                </a:solidFill>
                <a:latin typeface="Lucida Sans"/>
                <a:cs typeface="Lucida Sans"/>
              </a:rPr>
              <a:t>:</a:t>
            </a:r>
            <a:endParaRPr sz="1800">
              <a:latin typeface="Lucida Sans"/>
              <a:cs typeface="Lucida Sans"/>
            </a:endParaRPr>
          </a:p>
          <a:p>
            <a:pPr marL="184785" marR="67310" indent="-125095">
              <a:lnSpc>
                <a:spcPct val="102800"/>
              </a:lnSpc>
              <a:spcBef>
                <a:spcPts val="894"/>
              </a:spcBef>
              <a:buChar char="•"/>
              <a:tabLst>
                <a:tab pos="186055" algn="l"/>
              </a:tabLst>
            </a:pPr>
            <a:r>
              <a:rPr sz="1400" spc="-10" dirty="0">
                <a:solidFill>
                  <a:srgbClr val="FFFFFF"/>
                </a:solidFill>
                <a:latin typeface="Lucida Sans"/>
                <a:cs typeface="Lucida Sans"/>
              </a:rPr>
              <a:t>Bylaws</a:t>
            </a:r>
            <a:r>
              <a:rPr sz="1400" spc="-75" dirty="0">
                <a:solidFill>
                  <a:srgbClr val="FFFFFF"/>
                </a:solidFill>
                <a:latin typeface="Lucida Sans"/>
                <a:cs typeface="Lucida Sans"/>
              </a:rPr>
              <a:t> </a:t>
            </a:r>
            <a:r>
              <a:rPr sz="1400" spc="-20" dirty="0">
                <a:solidFill>
                  <a:srgbClr val="FFFFFF"/>
                </a:solidFill>
                <a:latin typeface="Lucida Sans"/>
                <a:cs typeface="Lucida Sans"/>
              </a:rPr>
              <a:t>define</a:t>
            </a:r>
            <a:r>
              <a:rPr sz="1400" spc="-35" dirty="0">
                <a:solidFill>
                  <a:srgbClr val="FFFFFF"/>
                </a:solidFill>
                <a:latin typeface="Lucida Sans"/>
                <a:cs typeface="Lucida Sans"/>
              </a:rPr>
              <a:t> </a:t>
            </a:r>
            <a:r>
              <a:rPr sz="1400" spc="-20" dirty="0">
                <a:solidFill>
                  <a:srgbClr val="FFFFFF"/>
                </a:solidFill>
                <a:latin typeface="Lucida Sans"/>
                <a:cs typeface="Lucida Sans"/>
              </a:rPr>
              <a:t>the</a:t>
            </a:r>
            <a:r>
              <a:rPr sz="1400" spc="-120" dirty="0">
                <a:solidFill>
                  <a:srgbClr val="FFFFFF"/>
                </a:solidFill>
                <a:latin typeface="Lucida Sans"/>
                <a:cs typeface="Lucida Sans"/>
              </a:rPr>
              <a:t> </a:t>
            </a:r>
            <a:r>
              <a:rPr sz="1400" spc="-10" dirty="0">
                <a:solidFill>
                  <a:srgbClr val="FFFFFF"/>
                </a:solidFill>
                <a:latin typeface="Lucida Sans"/>
                <a:cs typeface="Lucida Sans"/>
              </a:rPr>
              <a:t>operating 	</a:t>
            </a:r>
            <a:r>
              <a:rPr sz="1400" spc="-30" dirty="0">
                <a:solidFill>
                  <a:srgbClr val="FFFFFF"/>
                </a:solidFill>
                <a:latin typeface="Lucida Sans"/>
                <a:cs typeface="Lucida Sans"/>
              </a:rPr>
              <a:t>procedures</a:t>
            </a:r>
            <a:r>
              <a:rPr sz="1400" spc="-50" dirty="0">
                <a:solidFill>
                  <a:srgbClr val="FFFFFF"/>
                </a:solidFill>
                <a:latin typeface="Lucida Sans"/>
                <a:cs typeface="Lucida Sans"/>
              </a:rPr>
              <a:t> </a:t>
            </a:r>
            <a:r>
              <a:rPr sz="1400" spc="-35" dirty="0">
                <a:solidFill>
                  <a:srgbClr val="FFFFFF"/>
                </a:solidFill>
                <a:latin typeface="Lucida Sans"/>
                <a:cs typeface="Lucida Sans"/>
              </a:rPr>
              <a:t>applied</a:t>
            </a:r>
            <a:r>
              <a:rPr sz="1400" spc="-100" dirty="0">
                <a:solidFill>
                  <a:srgbClr val="FFFFFF"/>
                </a:solidFill>
                <a:latin typeface="Lucida Sans"/>
                <a:cs typeface="Lucida Sans"/>
              </a:rPr>
              <a:t> </a:t>
            </a:r>
            <a:r>
              <a:rPr sz="1400" spc="-10" dirty="0">
                <a:solidFill>
                  <a:srgbClr val="FFFFFF"/>
                </a:solidFill>
                <a:latin typeface="Lucida Sans"/>
                <a:cs typeface="Lucida Sans"/>
              </a:rPr>
              <a:t>to</a:t>
            </a:r>
            <a:r>
              <a:rPr sz="1400" spc="-80" dirty="0">
                <a:solidFill>
                  <a:srgbClr val="FFFFFF"/>
                </a:solidFill>
                <a:latin typeface="Lucida Sans"/>
                <a:cs typeface="Lucida Sans"/>
              </a:rPr>
              <a:t> </a:t>
            </a:r>
            <a:r>
              <a:rPr sz="1400" spc="-40" dirty="0">
                <a:solidFill>
                  <a:srgbClr val="FFFFFF"/>
                </a:solidFill>
                <a:latin typeface="Lucida Sans"/>
                <a:cs typeface="Lucida Sans"/>
              </a:rPr>
              <a:t>govern</a:t>
            </a:r>
            <a:r>
              <a:rPr sz="1400" spc="-20" dirty="0">
                <a:solidFill>
                  <a:srgbClr val="FFFFFF"/>
                </a:solidFill>
                <a:latin typeface="Lucida Sans"/>
                <a:cs typeface="Lucida Sans"/>
              </a:rPr>
              <a:t> </a:t>
            </a:r>
            <a:r>
              <a:rPr sz="1400" spc="-10" dirty="0">
                <a:solidFill>
                  <a:srgbClr val="FFFFFF"/>
                </a:solidFill>
                <a:latin typeface="Lucida Sans"/>
                <a:cs typeface="Lucida Sans"/>
              </a:rPr>
              <a:t>Center 	operations</a:t>
            </a:r>
            <a:endParaRPr sz="1400">
              <a:latin typeface="Lucida Sans"/>
              <a:cs typeface="Lucida Sans"/>
            </a:endParaRPr>
          </a:p>
          <a:p>
            <a:pPr marL="184785" marR="439420" indent="-125095">
              <a:lnSpc>
                <a:spcPct val="100600"/>
              </a:lnSpc>
              <a:spcBef>
                <a:spcPts val="340"/>
              </a:spcBef>
              <a:buChar char="•"/>
              <a:tabLst>
                <a:tab pos="186055" algn="l"/>
              </a:tabLst>
            </a:pPr>
            <a:r>
              <a:rPr sz="1400" spc="-40" dirty="0">
                <a:solidFill>
                  <a:srgbClr val="FFFFFF"/>
                </a:solidFill>
                <a:latin typeface="Lucida Sans"/>
                <a:cs typeface="Lucida Sans"/>
              </a:rPr>
              <a:t>Approved</a:t>
            </a:r>
            <a:r>
              <a:rPr sz="1400" spc="-114" dirty="0">
                <a:solidFill>
                  <a:srgbClr val="FFFFFF"/>
                </a:solidFill>
                <a:latin typeface="Lucida Sans"/>
                <a:cs typeface="Lucida Sans"/>
              </a:rPr>
              <a:t> </a:t>
            </a:r>
            <a:r>
              <a:rPr sz="1400" spc="-50" dirty="0">
                <a:solidFill>
                  <a:srgbClr val="FFFFFF"/>
                </a:solidFill>
                <a:latin typeface="Lucida Sans"/>
                <a:cs typeface="Lucida Sans"/>
              </a:rPr>
              <a:t>by</a:t>
            </a:r>
            <a:r>
              <a:rPr sz="1400" spc="-110" dirty="0">
                <a:solidFill>
                  <a:srgbClr val="FFFFFF"/>
                </a:solidFill>
                <a:latin typeface="Lucida Sans"/>
                <a:cs typeface="Lucida Sans"/>
              </a:rPr>
              <a:t> </a:t>
            </a:r>
            <a:r>
              <a:rPr sz="1400" dirty="0">
                <a:solidFill>
                  <a:srgbClr val="FFFFFF"/>
                </a:solidFill>
                <a:latin typeface="Lucida Sans"/>
                <a:cs typeface="Lucida Sans"/>
              </a:rPr>
              <a:t>the</a:t>
            </a:r>
            <a:r>
              <a:rPr sz="1400" spc="-40" dirty="0">
                <a:solidFill>
                  <a:srgbClr val="FFFFFF"/>
                </a:solidFill>
                <a:latin typeface="Lucida Sans"/>
                <a:cs typeface="Lucida Sans"/>
              </a:rPr>
              <a:t> </a:t>
            </a:r>
            <a:r>
              <a:rPr sz="1400" dirty="0">
                <a:solidFill>
                  <a:srgbClr val="FFFFFF"/>
                </a:solidFill>
                <a:latin typeface="Lucida Sans"/>
                <a:cs typeface="Lucida Sans"/>
              </a:rPr>
              <a:t>IAB</a:t>
            </a:r>
            <a:r>
              <a:rPr sz="1400" spc="-95" dirty="0">
                <a:solidFill>
                  <a:srgbClr val="FFFFFF"/>
                </a:solidFill>
                <a:latin typeface="Lucida Sans"/>
                <a:cs typeface="Lucida Sans"/>
              </a:rPr>
              <a:t> </a:t>
            </a:r>
            <a:r>
              <a:rPr sz="1400" spc="-20" dirty="0">
                <a:solidFill>
                  <a:srgbClr val="FFFFFF"/>
                </a:solidFill>
                <a:latin typeface="Lucida Sans"/>
                <a:cs typeface="Lucida Sans"/>
              </a:rPr>
              <a:t>and</a:t>
            </a:r>
            <a:r>
              <a:rPr sz="1400" spc="-35" dirty="0">
                <a:solidFill>
                  <a:srgbClr val="FFFFFF"/>
                </a:solidFill>
                <a:latin typeface="Lucida Sans"/>
                <a:cs typeface="Lucida Sans"/>
              </a:rPr>
              <a:t> </a:t>
            </a:r>
            <a:r>
              <a:rPr sz="1400" spc="-25" dirty="0">
                <a:solidFill>
                  <a:srgbClr val="FFFFFF"/>
                </a:solidFill>
                <a:latin typeface="Lucida Sans"/>
                <a:cs typeface="Lucida Sans"/>
              </a:rPr>
              <a:t>the 	</a:t>
            </a:r>
            <a:r>
              <a:rPr sz="1400" spc="-40" dirty="0">
                <a:solidFill>
                  <a:srgbClr val="FFFFFF"/>
                </a:solidFill>
                <a:latin typeface="Lucida Sans"/>
                <a:cs typeface="Lucida Sans"/>
              </a:rPr>
              <a:t>Academic</a:t>
            </a:r>
            <a:r>
              <a:rPr sz="1400" spc="-25" dirty="0">
                <a:solidFill>
                  <a:srgbClr val="FFFFFF"/>
                </a:solidFill>
                <a:latin typeface="Lucida Sans"/>
                <a:cs typeface="Lucida Sans"/>
              </a:rPr>
              <a:t> </a:t>
            </a:r>
            <a:r>
              <a:rPr sz="1400" spc="-30" dirty="0">
                <a:solidFill>
                  <a:srgbClr val="FFFFFF"/>
                </a:solidFill>
                <a:latin typeface="Lucida Sans"/>
                <a:cs typeface="Lucida Sans"/>
              </a:rPr>
              <a:t>Leadership</a:t>
            </a:r>
            <a:r>
              <a:rPr sz="1400" spc="-70" dirty="0">
                <a:solidFill>
                  <a:srgbClr val="FFFFFF"/>
                </a:solidFill>
                <a:latin typeface="Lucida Sans"/>
                <a:cs typeface="Lucida Sans"/>
              </a:rPr>
              <a:t> </a:t>
            </a:r>
            <a:r>
              <a:rPr sz="1400" spc="-75" dirty="0">
                <a:solidFill>
                  <a:srgbClr val="FFFFFF"/>
                </a:solidFill>
                <a:latin typeface="Lucida Sans"/>
                <a:cs typeface="Lucida Sans"/>
              </a:rPr>
              <a:t>Team,</a:t>
            </a:r>
            <a:r>
              <a:rPr sz="1400" spc="15" dirty="0">
                <a:solidFill>
                  <a:srgbClr val="FFFFFF"/>
                </a:solidFill>
                <a:latin typeface="Lucida Sans"/>
                <a:cs typeface="Lucida Sans"/>
              </a:rPr>
              <a:t> </a:t>
            </a:r>
            <a:r>
              <a:rPr sz="1400" spc="-25" dirty="0">
                <a:solidFill>
                  <a:srgbClr val="FFFFFF"/>
                </a:solidFill>
                <a:latin typeface="Lucida Sans"/>
                <a:cs typeface="Lucida Sans"/>
              </a:rPr>
              <a:t>and 	reviewed</a:t>
            </a:r>
            <a:r>
              <a:rPr sz="1400" spc="-80" dirty="0">
                <a:solidFill>
                  <a:srgbClr val="FFFFFF"/>
                </a:solidFill>
                <a:latin typeface="Lucida Sans"/>
                <a:cs typeface="Lucida Sans"/>
              </a:rPr>
              <a:t> </a:t>
            </a:r>
            <a:r>
              <a:rPr sz="1400" spc="-50" dirty="0">
                <a:solidFill>
                  <a:srgbClr val="FFFFFF"/>
                </a:solidFill>
                <a:latin typeface="Lucida Sans"/>
                <a:cs typeface="Lucida Sans"/>
              </a:rPr>
              <a:t>by</a:t>
            </a:r>
            <a:r>
              <a:rPr sz="1400" spc="-75" dirty="0">
                <a:solidFill>
                  <a:srgbClr val="FFFFFF"/>
                </a:solidFill>
                <a:latin typeface="Lucida Sans"/>
                <a:cs typeface="Lucida Sans"/>
              </a:rPr>
              <a:t> </a:t>
            </a:r>
            <a:r>
              <a:rPr sz="1400" spc="-25" dirty="0">
                <a:solidFill>
                  <a:srgbClr val="FFFFFF"/>
                </a:solidFill>
                <a:latin typeface="Lucida Sans"/>
                <a:cs typeface="Lucida Sans"/>
              </a:rPr>
              <a:t>NSF</a:t>
            </a:r>
            <a:endParaRPr sz="1400">
              <a:latin typeface="Lucida Sans"/>
              <a:cs typeface="Lucida Sans"/>
            </a:endParaRPr>
          </a:p>
        </p:txBody>
      </p:sp>
      <p:sp>
        <p:nvSpPr>
          <p:cNvPr id="7" name="object 7"/>
          <p:cNvSpPr txBox="1"/>
          <p:nvPr/>
        </p:nvSpPr>
        <p:spPr>
          <a:xfrm>
            <a:off x="4453001" y="3748087"/>
            <a:ext cx="3295650" cy="1981200"/>
          </a:xfrm>
          <a:prstGeom prst="rect">
            <a:avLst/>
          </a:prstGeom>
        </p:spPr>
        <p:txBody>
          <a:bodyPr vert="horz" wrap="square" lIns="0" tIns="36830" rIns="0" bIns="0" rtlCol="0">
            <a:spAutoFit/>
          </a:bodyPr>
          <a:lstStyle/>
          <a:p>
            <a:pPr marL="62865" marR="1174750">
              <a:lnSpc>
                <a:spcPct val="104299"/>
              </a:lnSpc>
              <a:spcBef>
                <a:spcPts val="290"/>
              </a:spcBef>
            </a:pPr>
            <a:r>
              <a:rPr sz="1800" b="1" i="1" spc="-80" dirty="0">
                <a:solidFill>
                  <a:srgbClr val="FFFFFF"/>
                </a:solidFill>
                <a:latin typeface="Gill Sans MT"/>
                <a:cs typeface="Gill Sans MT"/>
              </a:rPr>
              <a:t>IUCRC</a:t>
            </a:r>
            <a:r>
              <a:rPr sz="1800" b="1" i="1" spc="-30" dirty="0">
                <a:solidFill>
                  <a:srgbClr val="FFFFFF"/>
                </a:solidFill>
                <a:latin typeface="Gill Sans MT"/>
                <a:cs typeface="Gill Sans MT"/>
              </a:rPr>
              <a:t> </a:t>
            </a:r>
            <a:r>
              <a:rPr sz="1800" b="1" i="1" spc="50" dirty="0">
                <a:solidFill>
                  <a:srgbClr val="FFFFFF"/>
                </a:solidFill>
                <a:latin typeface="Gill Sans MT"/>
                <a:cs typeface="Gill Sans MT"/>
              </a:rPr>
              <a:t>Membership </a:t>
            </a:r>
            <a:r>
              <a:rPr sz="1800" b="1" i="1" spc="45" dirty="0">
                <a:solidFill>
                  <a:srgbClr val="FFFFFF"/>
                </a:solidFill>
                <a:latin typeface="Gill Sans MT"/>
                <a:cs typeface="Gill Sans MT"/>
              </a:rPr>
              <a:t>Agreement</a:t>
            </a:r>
            <a:r>
              <a:rPr sz="1800" spc="45" dirty="0">
                <a:solidFill>
                  <a:srgbClr val="FFFFFF"/>
                </a:solidFill>
                <a:latin typeface="Lucida Sans"/>
                <a:cs typeface="Lucida Sans"/>
              </a:rPr>
              <a:t>:</a:t>
            </a:r>
            <a:endParaRPr sz="1800">
              <a:latin typeface="Lucida Sans"/>
              <a:cs typeface="Lucida Sans"/>
            </a:endParaRPr>
          </a:p>
          <a:p>
            <a:pPr marL="175895" marR="210185" indent="-125095">
              <a:lnSpc>
                <a:spcPct val="102899"/>
              </a:lnSpc>
              <a:spcBef>
                <a:spcPts val="895"/>
              </a:spcBef>
              <a:buChar char="•"/>
              <a:tabLst>
                <a:tab pos="177165" algn="l"/>
              </a:tabLst>
            </a:pPr>
            <a:r>
              <a:rPr sz="1400" spc="-55" dirty="0">
                <a:solidFill>
                  <a:srgbClr val="FFFFFF"/>
                </a:solidFill>
                <a:latin typeface="Lucida Sans"/>
                <a:cs typeface="Lucida Sans"/>
              </a:rPr>
              <a:t>All</a:t>
            </a:r>
            <a:r>
              <a:rPr sz="1400" spc="-110" dirty="0">
                <a:solidFill>
                  <a:srgbClr val="FFFFFF"/>
                </a:solidFill>
                <a:latin typeface="Lucida Sans"/>
                <a:cs typeface="Lucida Sans"/>
              </a:rPr>
              <a:t> </a:t>
            </a:r>
            <a:r>
              <a:rPr sz="1400" spc="-25" dirty="0">
                <a:solidFill>
                  <a:srgbClr val="FFFFFF"/>
                </a:solidFill>
                <a:latin typeface="Lucida Sans"/>
                <a:cs typeface="Lucida Sans"/>
              </a:rPr>
              <a:t>Center</a:t>
            </a:r>
            <a:r>
              <a:rPr sz="1400" spc="-100" dirty="0">
                <a:solidFill>
                  <a:srgbClr val="FFFFFF"/>
                </a:solidFill>
                <a:latin typeface="Lucida Sans"/>
                <a:cs typeface="Lucida Sans"/>
              </a:rPr>
              <a:t> </a:t>
            </a:r>
            <a:r>
              <a:rPr sz="1400" dirty="0">
                <a:solidFill>
                  <a:srgbClr val="FFFFFF"/>
                </a:solidFill>
                <a:latin typeface="Lucida Sans"/>
                <a:cs typeface="Lucida Sans"/>
              </a:rPr>
              <a:t>Members</a:t>
            </a:r>
            <a:r>
              <a:rPr sz="1400" spc="-125" dirty="0">
                <a:solidFill>
                  <a:srgbClr val="FFFFFF"/>
                </a:solidFill>
                <a:latin typeface="Lucida Sans"/>
                <a:cs typeface="Lucida Sans"/>
              </a:rPr>
              <a:t> </a:t>
            </a:r>
            <a:r>
              <a:rPr sz="1400" dirty="0">
                <a:solidFill>
                  <a:srgbClr val="FFFFFF"/>
                </a:solidFill>
                <a:latin typeface="Lucida Sans"/>
                <a:cs typeface="Lucida Sans"/>
              </a:rPr>
              <a:t>MUST</a:t>
            </a:r>
            <a:r>
              <a:rPr sz="1400" spc="-85" dirty="0">
                <a:solidFill>
                  <a:srgbClr val="FFFFFF"/>
                </a:solidFill>
                <a:latin typeface="Lucida Sans"/>
                <a:cs typeface="Lucida Sans"/>
              </a:rPr>
              <a:t> </a:t>
            </a:r>
            <a:r>
              <a:rPr sz="1400" spc="-55" dirty="0">
                <a:solidFill>
                  <a:srgbClr val="FFFFFF"/>
                </a:solidFill>
                <a:latin typeface="Lucida Sans"/>
                <a:cs typeface="Lucida Sans"/>
              </a:rPr>
              <a:t>sign</a:t>
            </a:r>
            <a:r>
              <a:rPr sz="1400" spc="-95" dirty="0">
                <a:solidFill>
                  <a:srgbClr val="FFFFFF"/>
                </a:solidFill>
                <a:latin typeface="Lucida Sans"/>
                <a:cs typeface="Lucida Sans"/>
              </a:rPr>
              <a:t> </a:t>
            </a:r>
            <a:r>
              <a:rPr sz="1400" spc="-25" dirty="0">
                <a:solidFill>
                  <a:srgbClr val="FFFFFF"/>
                </a:solidFill>
                <a:latin typeface="Lucida Sans"/>
                <a:cs typeface="Lucida Sans"/>
              </a:rPr>
              <a:t>the 	</a:t>
            </a:r>
            <a:r>
              <a:rPr sz="1400" spc="-10" dirty="0">
                <a:solidFill>
                  <a:srgbClr val="FFFFFF"/>
                </a:solidFill>
                <a:latin typeface="Lucida Sans"/>
                <a:cs typeface="Lucida Sans"/>
              </a:rPr>
              <a:t>NSF-</a:t>
            </a:r>
            <a:r>
              <a:rPr sz="1400" spc="-25" dirty="0">
                <a:solidFill>
                  <a:srgbClr val="FFFFFF"/>
                </a:solidFill>
                <a:latin typeface="Lucida Sans"/>
                <a:cs typeface="Lucida Sans"/>
              </a:rPr>
              <a:t>approved</a:t>
            </a:r>
            <a:r>
              <a:rPr sz="1400" spc="-20" dirty="0">
                <a:solidFill>
                  <a:srgbClr val="FFFFFF"/>
                </a:solidFill>
                <a:latin typeface="Lucida Sans"/>
                <a:cs typeface="Lucida Sans"/>
              </a:rPr>
              <a:t> </a:t>
            </a:r>
            <a:r>
              <a:rPr sz="1400" spc="-30" dirty="0">
                <a:solidFill>
                  <a:srgbClr val="FFFFFF"/>
                </a:solidFill>
                <a:latin typeface="Lucida Sans"/>
                <a:cs typeface="Lucida Sans"/>
              </a:rPr>
              <a:t>common</a:t>
            </a:r>
            <a:r>
              <a:rPr sz="1400" spc="-100" dirty="0">
                <a:solidFill>
                  <a:srgbClr val="FFFFFF"/>
                </a:solidFill>
                <a:latin typeface="Lucida Sans"/>
                <a:cs typeface="Lucida Sans"/>
              </a:rPr>
              <a:t> </a:t>
            </a:r>
            <a:r>
              <a:rPr sz="1400" spc="-10" dirty="0">
                <a:solidFill>
                  <a:srgbClr val="FFFFFF"/>
                </a:solidFill>
                <a:latin typeface="Lucida Sans"/>
                <a:cs typeface="Lucida Sans"/>
              </a:rPr>
              <a:t>agreement</a:t>
            </a:r>
            <a:endParaRPr sz="1400">
              <a:latin typeface="Lucida Sans"/>
              <a:cs typeface="Lucida Sans"/>
            </a:endParaRPr>
          </a:p>
        </p:txBody>
      </p:sp>
      <p:sp>
        <p:nvSpPr>
          <p:cNvPr id="8" name="object 8"/>
          <p:cNvSpPr txBox="1">
            <a:spLocks noGrp="1"/>
          </p:cNvSpPr>
          <p:nvPr>
            <p:ph type="title"/>
          </p:nvPr>
        </p:nvSpPr>
        <p:spPr>
          <a:xfrm>
            <a:off x="1524000" y="0"/>
            <a:ext cx="9144000" cy="857250"/>
          </a:xfrm>
          <a:prstGeom prst="rect">
            <a:avLst/>
          </a:prstGeom>
          <a:solidFill>
            <a:srgbClr val="94DBEB"/>
          </a:solidFill>
        </p:spPr>
        <p:txBody>
          <a:bodyPr vert="horz" wrap="square" lIns="0" tIns="135255" rIns="0" bIns="0" rtlCol="0">
            <a:spAutoFit/>
          </a:bodyPr>
          <a:lstStyle/>
          <a:p>
            <a:pPr marL="8890" algn="ctr">
              <a:lnSpc>
                <a:spcPct val="100000"/>
              </a:lnSpc>
              <a:spcBef>
                <a:spcPts val="1065"/>
              </a:spcBef>
            </a:pPr>
            <a:r>
              <a:rPr sz="3200" b="1" dirty="0">
                <a:solidFill>
                  <a:srgbClr val="000000"/>
                </a:solidFill>
                <a:latin typeface="Arial"/>
                <a:cs typeface="Arial"/>
              </a:rPr>
              <a:t>Center</a:t>
            </a:r>
            <a:r>
              <a:rPr sz="3200" b="1" spc="-30" dirty="0">
                <a:solidFill>
                  <a:srgbClr val="000000"/>
                </a:solidFill>
                <a:latin typeface="Arial"/>
                <a:cs typeface="Arial"/>
              </a:rPr>
              <a:t> </a:t>
            </a:r>
            <a:r>
              <a:rPr sz="3200" b="1" dirty="0">
                <a:solidFill>
                  <a:srgbClr val="000000"/>
                </a:solidFill>
                <a:latin typeface="Arial"/>
                <a:cs typeface="Arial"/>
              </a:rPr>
              <a:t>Operating</a:t>
            </a:r>
            <a:r>
              <a:rPr sz="3200" b="1" spc="-60" dirty="0">
                <a:solidFill>
                  <a:srgbClr val="000000"/>
                </a:solidFill>
                <a:latin typeface="Arial"/>
                <a:cs typeface="Arial"/>
              </a:rPr>
              <a:t> </a:t>
            </a:r>
            <a:r>
              <a:rPr sz="3200" b="1" spc="-10" dirty="0">
                <a:solidFill>
                  <a:srgbClr val="000000"/>
                </a:solidFill>
                <a:latin typeface="Arial"/>
                <a:cs typeface="Arial"/>
              </a:rPr>
              <a:t>Instruments</a:t>
            </a:r>
            <a:endParaRPr sz="3200">
              <a:latin typeface="Arial"/>
              <a:cs typeface="Arial"/>
            </a:endParaRPr>
          </a:p>
        </p:txBody>
      </p:sp>
    </p:spTree>
    <p:extLst>
      <p:ext uri="{BB962C8B-B14F-4D97-AF65-F5344CB8AC3E}">
        <p14:creationId xmlns:p14="http://schemas.microsoft.com/office/powerpoint/2010/main" val="947749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0" y="0"/>
            <a:ext cx="9144000" cy="857250"/>
          </a:xfrm>
          <a:custGeom>
            <a:avLst/>
            <a:gdLst/>
            <a:ahLst/>
            <a:cxnLst/>
            <a:rect l="l" t="t" r="r" b="b"/>
            <a:pathLst>
              <a:path w="9144000" h="857250">
                <a:moveTo>
                  <a:pt x="9144000" y="0"/>
                </a:moveTo>
                <a:lnTo>
                  <a:pt x="0" y="0"/>
                </a:lnTo>
                <a:lnTo>
                  <a:pt x="0" y="857250"/>
                </a:lnTo>
                <a:lnTo>
                  <a:pt x="9144000" y="857250"/>
                </a:lnTo>
                <a:lnTo>
                  <a:pt x="9144000" y="0"/>
                </a:lnTo>
                <a:close/>
              </a:path>
            </a:pathLst>
          </a:custGeom>
          <a:solidFill>
            <a:srgbClr val="94DBEB"/>
          </a:solidFill>
        </p:spPr>
        <p:txBody>
          <a:bodyPr wrap="square" lIns="0" tIns="0" rIns="0" bIns="0" rtlCol="0"/>
          <a:lstStyle/>
          <a:p>
            <a:endParaRPr/>
          </a:p>
        </p:txBody>
      </p:sp>
      <p:sp>
        <p:nvSpPr>
          <p:cNvPr id="3" name="object 3"/>
          <p:cNvSpPr txBox="1">
            <a:spLocks noGrp="1"/>
          </p:cNvSpPr>
          <p:nvPr>
            <p:ph type="title"/>
          </p:nvPr>
        </p:nvSpPr>
        <p:spPr>
          <a:xfrm>
            <a:off x="1604010" y="-52705"/>
            <a:ext cx="6900545" cy="563880"/>
          </a:xfrm>
          <a:prstGeom prst="rect">
            <a:avLst/>
          </a:prstGeom>
        </p:spPr>
        <p:txBody>
          <a:bodyPr vert="horz" wrap="square" lIns="0" tIns="16510" rIns="0" bIns="0" rtlCol="0">
            <a:spAutoFit/>
          </a:bodyPr>
          <a:lstStyle/>
          <a:p>
            <a:pPr marL="12700">
              <a:lnSpc>
                <a:spcPct val="100000"/>
              </a:lnSpc>
              <a:spcBef>
                <a:spcPts val="130"/>
              </a:spcBef>
            </a:pPr>
            <a:r>
              <a:rPr spc="-240" dirty="0"/>
              <a:t>Value</a:t>
            </a:r>
            <a:r>
              <a:rPr spc="-225" dirty="0"/>
              <a:t> </a:t>
            </a:r>
            <a:r>
              <a:rPr spc="-170" dirty="0"/>
              <a:t>Proposition</a:t>
            </a:r>
            <a:r>
              <a:rPr spc="-220" dirty="0"/>
              <a:t> </a:t>
            </a:r>
            <a:r>
              <a:rPr spc="-60" dirty="0"/>
              <a:t>for</a:t>
            </a:r>
            <a:r>
              <a:rPr spc="-270" dirty="0"/>
              <a:t> </a:t>
            </a:r>
            <a:r>
              <a:rPr spc="-114" dirty="0"/>
              <a:t>Members</a:t>
            </a:r>
          </a:p>
        </p:txBody>
      </p:sp>
      <p:pic>
        <p:nvPicPr>
          <p:cNvPr id="4" name="object 4"/>
          <p:cNvPicPr/>
          <p:nvPr/>
        </p:nvPicPr>
        <p:blipFill>
          <a:blip r:embed="rId2" cstate="print"/>
          <a:stretch>
            <a:fillRect/>
          </a:stretch>
        </p:blipFill>
        <p:spPr>
          <a:xfrm>
            <a:off x="2867025" y="1371600"/>
            <a:ext cx="6410325" cy="3748273"/>
          </a:xfrm>
          <a:prstGeom prst="rect">
            <a:avLst/>
          </a:prstGeom>
        </p:spPr>
      </p:pic>
      <p:sp>
        <p:nvSpPr>
          <p:cNvPr id="5" name="object 5"/>
          <p:cNvSpPr txBox="1"/>
          <p:nvPr/>
        </p:nvSpPr>
        <p:spPr>
          <a:xfrm>
            <a:off x="2890901" y="5643562"/>
            <a:ext cx="6410325" cy="676275"/>
          </a:xfrm>
          <a:prstGeom prst="rect">
            <a:avLst/>
          </a:prstGeom>
          <a:ln w="9525">
            <a:solidFill>
              <a:srgbClr val="005599"/>
            </a:solidFill>
          </a:ln>
        </p:spPr>
        <p:txBody>
          <a:bodyPr vert="horz" wrap="square" lIns="0" tIns="34925" rIns="0" bIns="0" rtlCol="0">
            <a:spAutoFit/>
          </a:bodyPr>
          <a:lstStyle/>
          <a:p>
            <a:pPr marL="2509520" marR="359410" indent="-2160270">
              <a:lnSpc>
                <a:spcPct val="101499"/>
              </a:lnSpc>
              <a:spcBef>
                <a:spcPts val="275"/>
              </a:spcBef>
            </a:pPr>
            <a:r>
              <a:rPr sz="1850" spc="-110" dirty="0">
                <a:solidFill>
                  <a:srgbClr val="438AC7"/>
                </a:solidFill>
                <a:latin typeface="Arial Black"/>
                <a:cs typeface="Arial Black"/>
              </a:rPr>
              <a:t>Facilities</a:t>
            </a:r>
            <a:r>
              <a:rPr sz="1850" spc="-100" dirty="0">
                <a:solidFill>
                  <a:srgbClr val="438AC7"/>
                </a:solidFill>
                <a:latin typeface="Arial Black"/>
                <a:cs typeface="Arial Black"/>
              </a:rPr>
              <a:t> </a:t>
            </a:r>
            <a:r>
              <a:rPr sz="1850" spc="-254" dirty="0">
                <a:solidFill>
                  <a:srgbClr val="438AC7"/>
                </a:solidFill>
                <a:latin typeface="Arial Black"/>
                <a:cs typeface="Arial Black"/>
              </a:rPr>
              <a:t>&amp;</a:t>
            </a:r>
            <a:r>
              <a:rPr sz="1850" spc="-45" dirty="0">
                <a:solidFill>
                  <a:srgbClr val="438AC7"/>
                </a:solidFill>
                <a:latin typeface="Arial Black"/>
                <a:cs typeface="Arial Black"/>
              </a:rPr>
              <a:t> </a:t>
            </a:r>
            <a:r>
              <a:rPr sz="1850" spc="-70" dirty="0">
                <a:solidFill>
                  <a:srgbClr val="438AC7"/>
                </a:solidFill>
                <a:latin typeface="Arial Black"/>
                <a:cs typeface="Arial Black"/>
              </a:rPr>
              <a:t>Administrative</a:t>
            </a:r>
            <a:r>
              <a:rPr sz="1850" spc="-125" dirty="0">
                <a:solidFill>
                  <a:srgbClr val="438AC7"/>
                </a:solidFill>
                <a:latin typeface="Arial Black"/>
                <a:cs typeface="Arial Black"/>
              </a:rPr>
              <a:t> </a:t>
            </a:r>
            <a:r>
              <a:rPr sz="1850" spc="-70" dirty="0">
                <a:solidFill>
                  <a:srgbClr val="438AC7"/>
                </a:solidFill>
                <a:latin typeface="Arial Black"/>
                <a:cs typeface="Arial Black"/>
              </a:rPr>
              <a:t>overhead</a:t>
            </a:r>
            <a:r>
              <a:rPr sz="1850" spc="-50" dirty="0">
                <a:solidFill>
                  <a:srgbClr val="438AC7"/>
                </a:solidFill>
                <a:latin typeface="Arial Black"/>
                <a:cs typeface="Arial Black"/>
              </a:rPr>
              <a:t> </a:t>
            </a:r>
            <a:r>
              <a:rPr sz="1850" spc="-70" dirty="0">
                <a:solidFill>
                  <a:srgbClr val="438AC7"/>
                </a:solidFill>
                <a:latin typeface="Arial Black"/>
                <a:cs typeface="Arial Black"/>
              </a:rPr>
              <a:t>rate</a:t>
            </a:r>
            <a:r>
              <a:rPr sz="1850" spc="-45" dirty="0">
                <a:solidFill>
                  <a:srgbClr val="438AC7"/>
                </a:solidFill>
                <a:latin typeface="Arial Black"/>
                <a:cs typeface="Arial Black"/>
              </a:rPr>
              <a:t> not</a:t>
            </a:r>
            <a:r>
              <a:rPr sz="1850" spc="-130" dirty="0">
                <a:solidFill>
                  <a:srgbClr val="438AC7"/>
                </a:solidFill>
                <a:latin typeface="Arial Black"/>
                <a:cs typeface="Arial Black"/>
              </a:rPr>
              <a:t> </a:t>
            </a:r>
            <a:r>
              <a:rPr sz="1850" spc="-25" dirty="0">
                <a:solidFill>
                  <a:srgbClr val="438AC7"/>
                </a:solidFill>
                <a:latin typeface="Arial Black"/>
                <a:cs typeface="Arial Black"/>
              </a:rPr>
              <a:t>to </a:t>
            </a:r>
            <a:r>
              <a:rPr sz="1850" spc="-155" dirty="0">
                <a:solidFill>
                  <a:srgbClr val="438AC7"/>
                </a:solidFill>
                <a:latin typeface="Arial Black"/>
                <a:cs typeface="Arial Black"/>
              </a:rPr>
              <a:t>exceed</a:t>
            </a:r>
            <a:r>
              <a:rPr sz="1850" spc="-125" dirty="0">
                <a:solidFill>
                  <a:srgbClr val="438AC7"/>
                </a:solidFill>
                <a:latin typeface="Arial Black"/>
                <a:cs typeface="Arial Black"/>
              </a:rPr>
              <a:t> </a:t>
            </a:r>
            <a:r>
              <a:rPr sz="1850" spc="-25" dirty="0">
                <a:solidFill>
                  <a:srgbClr val="438AC7"/>
                </a:solidFill>
                <a:latin typeface="Arial Black"/>
                <a:cs typeface="Arial Black"/>
              </a:rPr>
              <a:t>10%</a:t>
            </a:r>
            <a:endParaRPr sz="1850">
              <a:latin typeface="Arial Black"/>
              <a:cs typeface="Arial Black"/>
            </a:endParaRPr>
          </a:p>
        </p:txBody>
      </p:sp>
    </p:spTree>
    <p:extLst>
      <p:ext uri="{BB962C8B-B14F-4D97-AF65-F5344CB8AC3E}">
        <p14:creationId xmlns:p14="http://schemas.microsoft.com/office/powerpoint/2010/main" val="423445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0" y="0"/>
            <a:ext cx="9144000" cy="857250"/>
          </a:xfrm>
          <a:custGeom>
            <a:avLst/>
            <a:gdLst/>
            <a:ahLst/>
            <a:cxnLst/>
            <a:rect l="l" t="t" r="r" b="b"/>
            <a:pathLst>
              <a:path w="9144000" h="857250">
                <a:moveTo>
                  <a:pt x="9144000" y="0"/>
                </a:moveTo>
                <a:lnTo>
                  <a:pt x="0" y="0"/>
                </a:lnTo>
                <a:lnTo>
                  <a:pt x="0" y="857250"/>
                </a:lnTo>
                <a:lnTo>
                  <a:pt x="9144000" y="857250"/>
                </a:lnTo>
                <a:lnTo>
                  <a:pt x="9144000" y="0"/>
                </a:lnTo>
                <a:close/>
              </a:path>
            </a:pathLst>
          </a:custGeom>
          <a:solidFill>
            <a:srgbClr val="94DBEB"/>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15875" rIns="0" bIns="0" rtlCol="0">
            <a:spAutoFit/>
          </a:bodyPr>
          <a:lstStyle/>
          <a:p>
            <a:pPr marL="12700">
              <a:lnSpc>
                <a:spcPct val="100000"/>
              </a:lnSpc>
              <a:spcBef>
                <a:spcPts val="125"/>
              </a:spcBef>
              <a:tabLst>
                <a:tab pos="7426325" algn="l"/>
              </a:tabLst>
            </a:pPr>
            <a:r>
              <a:rPr sz="3200" spc="-220" dirty="0"/>
              <a:t>Role</a:t>
            </a:r>
            <a:r>
              <a:rPr sz="3200" spc="-250" dirty="0"/>
              <a:t> </a:t>
            </a:r>
            <a:r>
              <a:rPr sz="3200" spc="-75" dirty="0"/>
              <a:t>of</a:t>
            </a:r>
            <a:r>
              <a:rPr sz="3200" spc="-260" dirty="0"/>
              <a:t> </a:t>
            </a:r>
            <a:r>
              <a:rPr sz="3200" spc="-105" dirty="0"/>
              <a:t>the</a:t>
            </a:r>
            <a:r>
              <a:rPr sz="3200" spc="-240" dirty="0"/>
              <a:t> </a:t>
            </a:r>
            <a:r>
              <a:rPr sz="3200" spc="-120" dirty="0"/>
              <a:t>Industry</a:t>
            </a:r>
            <a:r>
              <a:rPr sz="3200" spc="-170" dirty="0"/>
              <a:t> Advisory</a:t>
            </a:r>
            <a:r>
              <a:rPr sz="3200" spc="-250" dirty="0"/>
              <a:t> </a:t>
            </a:r>
            <a:r>
              <a:rPr sz="3200" spc="-10" dirty="0"/>
              <a:t>Board</a:t>
            </a:r>
            <a:r>
              <a:rPr sz="3200" dirty="0"/>
              <a:t>	</a:t>
            </a:r>
            <a:r>
              <a:rPr sz="3200" spc="-220" dirty="0"/>
              <a:t>(IAB)</a:t>
            </a:r>
            <a:endParaRPr sz="3200"/>
          </a:p>
        </p:txBody>
      </p:sp>
      <p:sp>
        <p:nvSpPr>
          <p:cNvPr id="4" name="object 4"/>
          <p:cNvSpPr txBox="1"/>
          <p:nvPr/>
        </p:nvSpPr>
        <p:spPr>
          <a:xfrm>
            <a:off x="2571750" y="975042"/>
            <a:ext cx="7279640" cy="391795"/>
          </a:xfrm>
          <a:prstGeom prst="rect">
            <a:avLst/>
          </a:prstGeom>
        </p:spPr>
        <p:txBody>
          <a:bodyPr vert="horz" wrap="square" lIns="0" tIns="12700" rIns="0" bIns="0" rtlCol="0">
            <a:spAutoFit/>
          </a:bodyPr>
          <a:lstStyle/>
          <a:p>
            <a:pPr marL="12700">
              <a:lnSpc>
                <a:spcPct val="100000"/>
              </a:lnSpc>
              <a:spcBef>
                <a:spcPts val="100"/>
              </a:spcBef>
            </a:pPr>
            <a:r>
              <a:rPr sz="2400" i="1" dirty="0">
                <a:latin typeface="Calibri"/>
                <a:cs typeface="Calibri"/>
              </a:rPr>
              <a:t>Vital</a:t>
            </a:r>
            <a:r>
              <a:rPr sz="2400" i="1" spc="-30" dirty="0">
                <a:latin typeface="Calibri"/>
                <a:cs typeface="Calibri"/>
              </a:rPr>
              <a:t> </a:t>
            </a:r>
            <a:r>
              <a:rPr sz="2400" i="1" dirty="0">
                <a:latin typeface="Calibri"/>
                <a:cs typeface="Calibri"/>
              </a:rPr>
              <a:t>role</a:t>
            </a:r>
            <a:r>
              <a:rPr sz="2400" i="1" spc="-95" dirty="0">
                <a:latin typeface="Calibri"/>
                <a:cs typeface="Calibri"/>
              </a:rPr>
              <a:t> </a:t>
            </a:r>
            <a:r>
              <a:rPr sz="2400" i="1" dirty="0">
                <a:latin typeface="Calibri"/>
                <a:cs typeface="Calibri"/>
              </a:rPr>
              <a:t>in</a:t>
            </a:r>
            <a:r>
              <a:rPr sz="2400" i="1" spc="-40" dirty="0">
                <a:latin typeface="Calibri"/>
                <a:cs typeface="Calibri"/>
              </a:rPr>
              <a:t> </a:t>
            </a:r>
            <a:r>
              <a:rPr sz="2400" i="1" spc="-10" dirty="0">
                <a:latin typeface="Calibri"/>
                <a:cs typeface="Calibri"/>
              </a:rPr>
              <a:t>center’s</a:t>
            </a:r>
            <a:r>
              <a:rPr sz="2400" i="1" spc="-40" dirty="0">
                <a:latin typeface="Calibri"/>
                <a:cs typeface="Calibri"/>
              </a:rPr>
              <a:t> </a:t>
            </a:r>
            <a:r>
              <a:rPr sz="2400" i="1" dirty="0">
                <a:latin typeface="Calibri"/>
                <a:cs typeface="Calibri"/>
              </a:rPr>
              <a:t>vision,</a:t>
            </a:r>
            <a:r>
              <a:rPr sz="2400" i="1" spc="-70" dirty="0">
                <a:latin typeface="Calibri"/>
                <a:cs typeface="Calibri"/>
              </a:rPr>
              <a:t> </a:t>
            </a:r>
            <a:r>
              <a:rPr sz="2400" i="1" dirty="0">
                <a:latin typeface="Calibri"/>
                <a:cs typeface="Calibri"/>
              </a:rPr>
              <a:t>mission,</a:t>
            </a:r>
            <a:r>
              <a:rPr sz="2400" i="1" spc="-75" dirty="0">
                <a:latin typeface="Calibri"/>
                <a:cs typeface="Calibri"/>
              </a:rPr>
              <a:t> </a:t>
            </a:r>
            <a:r>
              <a:rPr sz="2400" i="1" dirty="0">
                <a:latin typeface="Calibri"/>
                <a:cs typeface="Calibri"/>
              </a:rPr>
              <a:t>and</a:t>
            </a:r>
            <a:r>
              <a:rPr sz="2400" i="1" spc="-40" dirty="0">
                <a:latin typeface="Calibri"/>
                <a:cs typeface="Calibri"/>
              </a:rPr>
              <a:t> </a:t>
            </a:r>
            <a:r>
              <a:rPr sz="2400" i="1" dirty="0">
                <a:latin typeface="Calibri"/>
                <a:cs typeface="Calibri"/>
              </a:rPr>
              <a:t>research</a:t>
            </a:r>
            <a:r>
              <a:rPr sz="2400" i="1" spc="-40" dirty="0">
                <a:latin typeface="Calibri"/>
                <a:cs typeface="Calibri"/>
              </a:rPr>
              <a:t> </a:t>
            </a:r>
            <a:r>
              <a:rPr sz="2400" i="1" spc="-10" dirty="0">
                <a:latin typeface="Calibri"/>
                <a:cs typeface="Calibri"/>
              </a:rPr>
              <a:t>roadmap</a:t>
            </a:r>
            <a:endParaRPr sz="2400">
              <a:latin typeface="Calibri"/>
              <a:cs typeface="Calibri"/>
            </a:endParaRPr>
          </a:p>
        </p:txBody>
      </p:sp>
      <p:pic>
        <p:nvPicPr>
          <p:cNvPr id="5" name="object 5"/>
          <p:cNvPicPr/>
          <p:nvPr/>
        </p:nvPicPr>
        <p:blipFill>
          <a:blip r:embed="rId2" cstate="print"/>
          <a:stretch>
            <a:fillRect/>
          </a:stretch>
        </p:blipFill>
        <p:spPr>
          <a:xfrm>
            <a:off x="6429375" y="1705038"/>
            <a:ext cx="4543488" cy="4410011"/>
          </a:xfrm>
          <a:prstGeom prst="rect">
            <a:avLst/>
          </a:prstGeom>
        </p:spPr>
      </p:pic>
      <p:sp>
        <p:nvSpPr>
          <p:cNvPr id="6" name="object 6"/>
          <p:cNvSpPr txBox="1"/>
          <p:nvPr/>
        </p:nvSpPr>
        <p:spPr>
          <a:xfrm>
            <a:off x="8360664" y="5019611"/>
            <a:ext cx="870585" cy="762635"/>
          </a:xfrm>
          <a:prstGeom prst="rect">
            <a:avLst/>
          </a:prstGeom>
        </p:spPr>
        <p:txBody>
          <a:bodyPr vert="horz" wrap="square" lIns="0" tIns="11430" rIns="0" bIns="0" rtlCol="0">
            <a:spAutoFit/>
          </a:bodyPr>
          <a:lstStyle/>
          <a:p>
            <a:pPr marL="12700" marR="5080" algn="ctr">
              <a:lnSpc>
                <a:spcPct val="100899"/>
              </a:lnSpc>
              <a:spcBef>
                <a:spcPts val="90"/>
              </a:spcBef>
            </a:pPr>
            <a:r>
              <a:rPr sz="1200" spc="-60" dirty="0">
                <a:latin typeface="Arial Black"/>
                <a:cs typeface="Arial Black"/>
              </a:rPr>
              <a:t>Annual</a:t>
            </a:r>
            <a:r>
              <a:rPr sz="1200" spc="-55" dirty="0">
                <a:latin typeface="Arial Black"/>
                <a:cs typeface="Arial Black"/>
              </a:rPr>
              <a:t> </a:t>
            </a:r>
            <a:r>
              <a:rPr sz="1200" spc="-90" dirty="0">
                <a:latin typeface="Arial Black"/>
                <a:cs typeface="Arial Black"/>
              </a:rPr>
              <a:t>IAB </a:t>
            </a:r>
            <a:r>
              <a:rPr sz="1200" spc="-10" dirty="0">
                <a:latin typeface="Arial Black"/>
                <a:cs typeface="Arial Black"/>
              </a:rPr>
              <a:t>Meeting </a:t>
            </a:r>
            <a:r>
              <a:rPr sz="1200" spc="-10" dirty="0">
                <a:latin typeface="Lucida Sans"/>
                <a:cs typeface="Lucida Sans"/>
              </a:rPr>
              <a:t>Project Selection</a:t>
            </a:r>
            <a:endParaRPr sz="1200">
              <a:latin typeface="Lucida Sans"/>
              <a:cs typeface="Lucida Sans"/>
            </a:endParaRPr>
          </a:p>
        </p:txBody>
      </p:sp>
      <p:sp>
        <p:nvSpPr>
          <p:cNvPr id="7" name="object 7"/>
          <p:cNvSpPr txBox="1"/>
          <p:nvPr/>
        </p:nvSpPr>
        <p:spPr>
          <a:xfrm>
            <a:off x="8109331" y="3416998"/>
            <a:ext cx="1368425" cy="662940"/>
          </a:xfrm>
          <a:prstGeom prst="rect">
            <a:avLst/>
          </a:prstGeom>
        </p:spPr>
        <p:txBody>
          <a:bodyPr vert="horz" wrap="square" lIns="0" tIns="26034" rIns="0" bIns="0" rtlCol="0">
            <a:spAutoFit/>
          </a:bodyPr>
          <a:lstStyle/>
          <a:p>
            <a:pPr marL="12700" marR="5080" indent="5080" algn="ctr">
              <a:lnSpc>
                <a:spcPts val="1650"/>
              </a:lnSpc>
              <a:spcBef>
                <a:spcPts val="204"/>
              </a:spcBef>
            </a:pPr>
            <a:r>
              <a:rPr sz="1400" spc="-10" dirty="0">
                <a:latin typeface="Arial Black"/>
                <a:cs typeface="Arial Black"/>
              </a:rPr>
              <a:t>Industrial </a:t>
            </a:r>
            <a:r>
              <a:rPr sz="1400" spc="-80" dirty="0">
                <a:latin typeface="Arial Black"/>
                <a:cs typeface="Arial Black"/>
              </a:rPr>
              <a:t>Advisory</a:t>
            </a:r>
            <a:r>
              <a:rPr sz="1400" spc="-45" dirty="0">
                <a:latin typeface="Arial Black"/>
                <a:cs typeface="Arial Black"/>
              </a:rPr>
              <a:t> </a:t>
            </a:r>
            <a:r>
              <a:rPr sz="1400" spc="-80" dirty="0">
                <a:latin typeface="Arial Black"/>
                <a:cs typeface="Arial Black"/>
              </a:rPr>
              <a:t>Board </a:t>
            </a:r>
            <a:r>
              <a:rPr sz="1400" spc="-10" dirty="0">
                <a:latin typeface="Arial Black"/>
                <a:cs typeface="Arial Black"/>
              </a:rPr>
              <a:t>(IAB)</a:t>
            </a:r>
            <a:endParaRPr sz="1400">
              <a:latin typeface="Arial Black"/>
              <a:cs typeface="Arial Black"/>
            </a:endParaRPr>
          </a:p>
        </p:txBody>
      </p:sp>
      <p:sp>
        <p:nvSpPr>
          <p:cNvPr id="8" name="object 8"/>
          <p:cNvSpPr txBox="1"/>
          <p:nvPr/>
        </p:nvSpPr>
        <p:spPr>
          <a:xfrm>
            <a:off x="6811009" y="3554729"/>
            <a:ext cx="988060" cy="662305"/>
          </a:xfrm>
          <a:prstGeom prst="rect">
            <a:avLst/>
          </a:prstGeom>
        </p:spPr>
        <p:txBody>
          <a:bodyPr vert="horz" wrap="square" lIns="0" tIns="19050" rIns="0" bIns="0" rtlCol="0">
            <a:spAutoFit/>
          </a:bodyPr>
          <a:lstStyle/>
          <a:p>
            <a:pPr marL="136525" marR="5080" indent="-123825">
              <a:lnSpc>
                <a:spcPct val="98300"/>
              </a:lnSpc>
              <a:spcBef>
                <a:spcPts val="150"/>
              </a:spcBef>
            </a:pPr>
            <a:r>
              <a:rPr sz="1400" spc="-35" dirty="0">
                <a:latin typeface="Lucida Sans"/>
                <a:cs typeface="Lucida Sans"/>
              </a:rPr>
              <a:t>Continuous </a:t>
            </a:r>
            <a:r>
              <a:rPr sz="1400" spc="-10" dirty="0">
                <a:latin typeface="Lucida Sans"/>
                <a:cs typeface="Lucida Sans"/>
              </a:rPr>
              <a:t>dialogue </a:t>
            </a:r>
            <a:r>
              <a:rPr sz="1400" spc="-25" dirty="0">
                <a:latin typeface="Lucida Sans"/>
                <a:cs typeface="Lucida Sans"/>
              </a:rPr>
              <a:t>with</a:t>
            </a:r>
            <a:r>
              <a:rPr sz="1400" spc="-100" dirty="0">
                <a:latin typeface="Lucida Sans"/>
                <a:cs typeface="Lucida Sans"/>
              </a:rPr>
              <a:t> </a:t>
            </a:r>
            <a:r>
              <a:rPr sz="1400" spc="-25" dirty="0">
                <a:latin typeface="Lucida Sans"/>
                <a:cs typeface="Lucida Sans"/>
              </a:rPr>
              <a:t>IAB</a:t>
            </a:r>
            <a:endParaRPr sz="1400">
              <a:latin typeface="Lucida Sans"/>
              <a:cs typeface="Lucida Sans"/>
            </a:endParaRPr>
          </a:p>
        </p:txBody>
      </p:sp>
      <p:sp>
        <p:nvSpPr>
          <p:cNvPr id="9" name="object 9"/>
          <p:cNvSpPr txBox="1"/>
          <p:nvPr/>
        </p:nvSpPr>
        <p:spPr>
          <a:xfrm>
            <a:off x="8281034" y="1733867"/>
            <a:ext cx="851535" cy="942975"/>
          </a:xfrm>
          <a:prstGeom prst="rect">
            <a:avLst/>
          </a:prstGeom>
        </p:spPr>
        <p:txBody>
          <a:bodyPr vert="horz" wrap="square" lIns="0" tIns="12065" rIns="0" bIns="0" rtlCol="0">
            <a:spAutoFit/>
          </a:bodyPr>
          <a:lstStyle/>
          <a:p>
            <a:pPr marL="12700" marR="5080" indent="3175" algn="ctr">
              <a:lnSpc>
                <a:spcPct val="100400"/>
              </a:lnSpc>
              <a:spcBef>
                <a:spcPts val="95"/>
              </a:spcBef>
            </a:pPr>
            <a:r>
              <a:rPr sz="1200" spc="-10" dirty="0">
                <a:latin typeface="Arial Black"/>
                <a:cs typeface="Arial Black"/>
              </a:rPr>
              <a:t>Semi- </a:t>
            </a:r>
            <a:r>
              <a:rPr sz="1200" spc="-50" dirty="0">
                <a:latin typeface="Arial Black"/>
                <a:cs typeface="Arial Black"/>
              </a:rPr>
              <a:t>annual </a:t>
            </a:r>
            <a:r>
              <a:rPr sz="1200" spc="-114" dirty="0">
                <a:latin typeface="Arial Black"/>
                <a:cs typeface="Arial Black"/>
              </a:rPr>
              <a:t>IAB </a:t>
            </a:r>
            <a:r>
              <a:rPr sz="1200" spc="-10" dirty="0">
                <a:latin typeface="Arial Black"/>
                <a:cs typeface="Arial Black"/>
              </a:rPr>
              <a:t>Meeting </a:t>
            </a:r>
            <a:r>
              <a:rPr sz="1200" spc="-10" dirty="0">
                <a:latin typeface="Lucida Sans"/>
                <a:cs typeface="Lucida Sans"/>
              </a:rPr>
              <a:t>Progress Review</a:t>
            </a:r>
            <a:endParaRPr sz="1200">
              <a:latin typeface="Lucida Sans"/>
              <a:cs typeface="Lucida Sans"/>
            </a:endParaRPr>
          </a:p>
        </p:txBody>
      </p:sp>
      <p:sp>
        <p:nvSpPr>
          <p:cNvPr id="10" name="object 10"/>
          <p:cNvSpPr txBox="1"/>
          <p:nvPr/>
        </p:nvSpPr>
        <p:spPr>
          <a:xfrm>
            <a:off x="5320029" y="5170741"/>
            <a:ext cx="1219835" cy="882650"/>
          </a:xfrm>
          <a:prstGeom prst="rect">
            <a:avLst/>
          </a:prstGeom>
        </p:spPr>
        <p:txBody>
          <a:bodyPr vert="horz" wrap="square" lIns="0" tIns="16510" rIns="0" bIns="0" rtlCol="0">
            <a:spAutoFit/>
          </a:bodyPr>
          <a:lstStyle/>
          <a:p>
            <a:pPr marL="12700" marR="5080" indent="3175" algn="ctr">
              <a:lnSpc>
                <a:spcPct val="99900"/>
              </a:lnSpc>
              <a:spcBef>
                <a:spcPts val="130"/>
              </a:spcBef>
            </a:pPr>
            <a:r>
              <a:rPr sz="1400" spc="-10" dirty="0">
                <a:solidFill>
                  <a:srgbClr val="006FC0"/>
                </a:solidFill>
                <a:latin typeface="Lucida Sans"/>
                <a:cs typeface="Lucida Sans"/>
              </a:rPr>
              <a:t>incorporate </a:t>
            </a:r>
            <a:r>
              <a:rPr sz="1400" dirty="0">
                <a:solidFill>
                  <a:srgbClr val="006FC0"/>
                </a:solidFill>
                <a:latin typeface="Lucida Sans"/>
                <a:cs typeface="Lucida Sans"/>
              </a:rPr>
              <a:t>new</a:t>
            </a:r>
            <a:r>
              <a:rPr sz="1400" spc="-120" dirty="0">
                <a:solidFill>
                  <a:srgbClr val="006FC0"/>
                </a:solidFill>
                <a:latin typeface="Lucida Sans"/>
                <a:cs typeface="Lucida Sans"/>
              </a:rPr>
              <a:t> </a:t>
            </a:r>
            <a:r>
              <a:rPr sz="1400" spc="-25" dirty="0">
                <a:solidFill>
                  <a:srgbClr val="006FC0"/>
                </a:solidFill>
                <a:latin typeface="Lucida Sans"/>
                <a:cs typeface="Lucida Sans"/>
              </a:rPr>
              <a:t>ideas</a:t>
            </a:r>
            <a:r>
              <a:rPr sz="1400" spc="-60" dirty="0">
                <a:solidFill>
                  <a:srgbClr val="006FC0"/>
                </a:solidFill>
                <a:latin typeface="Lucida Sans"/>
                <a:cs typeface="Lucida Sans"/>
              </a:rPr>
              <a:t> </a:t>
            </a:r>
            <a:r>
              <a:rPr sz="1400" spc="-40" dirty="0">
                <a:solidFill>
                  <a:srgbClr val="006FC0"/>
                </a:solidFill>
                <a:latin typeface="Lucida Sans"/>
                <a:cs typeface="Lucida Sans"/>
              </a:rPr>
              <a:t>into </a:t>
            </a:r>
            <a:r>
              <a:rPr sz="1400" spc="-35" dirty="0">
                <a:solidFill>
                  <a:srgbClr val="006FC0"/>
                </a:solidFill>
                <a:latin typeface="Lucida Sans"/>
                <a:cs typeface="Lucida Sans"/>
              </a:rPr>
              <a:t>full</a:t>
            </a:r>
            <a:r>
              <a:rPr sz="1400" spc="-114" dirty="0">
                <a:solidFill>
                  <a:srgbClr val="006FC0"/>
                </a:solidFill>
                <a:latin typeface="Lucida Sans"/>
                <a:cs typeface="Lucida Sans"/>
              </a:rPr>
              <a:t> </a:t>
            </a:r>
            <a:r>
              <a:rPr sz="1400" spc="-10" dirty="0">
                <a:solidFill>
                  <a:srgbClr val="006FC0"/>
                </a:solidFill>
                <a:latin typeface="Lucida Sans"/>
                <a:cs typeface="Lucida Sans"/>
              </a:rPr>
              <a:t>project proposals</a:t>
            </a:r>
            <a:endParaRPr sz="1400">
              <a:latin typeface="Lucida Sans"/>
              <a:cs typeface="Lucida Sans"/>
            </a:endParaRPr>
          </a:p>
        </p:txBody>
      </p:sp>
      <p:sp>
        <p:nvSpPr>
          <p:cNvPr id="11" name="object 11"/>
          <p:cNvSpPr txBox="1"/>
          <p:nvPr/>
        </p:nvSpPr>
        <p:spPr>
          <a:xfrm>
            <a:off x="6846569" y="5622607"/>
            <a:ext cx="951230" cy="390525"/>
          </a:xfrm>
          <a:prstGeom prst="rect">
            <a:avLst/>
          </a:prstGeom>
        </p:spPr>
        <p:txBody>
          <a:bodyPr vert="horz" wrap="square" lIns="0" tIns="19685" rIns="0" bIns="0" rtlCol="0">
            <a:spAutoFit/>
          </a:bodyPr>
          <a:lstStyle/>
          <a:p>
            <a:pPr marL="102870" marR="5080" indent="-90805">
              <a:lnSpc>
                <a:spcPts val="1430"/>
              </a:lnSpc>
              <a:spcBef>
                <a:spcPts val="155"/>
              </a:spcBef>
            </a:pPr>
            <a:r>
              <a:rPr sz="1200" spc="-100" dirty="0">
                <a:solidFill>
                  <a:srgbClr val="FFFFFF"/>
                </a:solidFill>
                <a:latin typeface="Arial Black"/>
                <a:cs typeface="Arial Black"/>
              </a:rPr>
              <a:t>New</a:t>
            </a:r>
            <a:r>
              <a:rPr sz="1200" spc="-55" dirty="0">
                <a:solidFill>
                  <a:srgbClr val="FFFFFF"/>
                </a:solidFill>
                <a:latin typeface="Arial Black"/>
                <a:cs typeface="Arial Black"/>
              </a:rPr>
              <a:t> </a:t>
            </a:r>
            <a:r>
              <a:rPr sz="1200" spc="-65" dirty="0">
                <a:solidFill>
                  <a:srgbClr val="FFFFFF"/>
                </a:solidFill>
                <a:latin typeface="Arial Black"/>
                <a:cs typeface="Arial Black"/>
              </a:rPr>
              <a:t>project </a:t>
            </a:r>
            <a:r>
              <a:rPr sz="1200" spc="-10" dirty="0">
                <a:solidFill>
                  <a:srgbClr val="FFFFFF"/>
                </a:solidFill>
                <a:latin typeface="Arial Black"/>
                <a:cs typeface="Arial Black"/>
              </a:rPr>
              <a:t>proposals</a:t>
            </a:r>
            <a:endParaRPr sz="1200">
              <a:latin typeface="Arial Black"/>
              <a:cs typeface="Arial Black"/>
            </a:endParaRPr>
          </a:p>
        </p:txBody>
      </p:sp>
      <p:sp>
        <p:nvSpPr>
          <p:cNvPr id="12" name="object 12"/>
          <p:cNvSpPr txBox="1"/>
          <p:nvPr/>
        </p:nvSpPr>
        <p:spPr>
          <a:xfrm>
            <a:off x="9644380" y="1723961"/>
            <a:ext cx="817244" cy="243204"/>
          </a:xfrm>
          <a:prstGeom prst="rect">
            <a:avLst/>
          </a:prstGeom>
        </p:spPr>
        <p:txBody>
          <a:bodyPr vert="horz" wrap="square" lIns="0" tIns="15875" rIns="0" bIns="0" rtlCol="0">
            <a:spAutoFit/>
          </a:bodyPr>
          <a:lstStyle/>
          <a:p>
            <a:pPr marL="12700">
              <a:lnSpc>
                <a:spcPct val="100000"/>
              </a:lnSpc>
              <a:spcBef>
                <a:spcPts val="125"/>
              </a:spcBef>
            </a:pPr>
            <a:r>
              <a:rPr sz="1400" dirty="0">
                <a:solidFill>
                  <a:srgbClr val="FFFFFF"/>
                </a:solidFill>
                <a:latin typeface="Lucida Sans"/>
                <a:cs typeface="Lucida Sans"/>
              </a:rPr>
              <a:t>New</a:t>
            </a:r>
            <a:r>
              <a:rPr sz="1400" spc="-95" dirty="0">
                <a:solidFill>
                  <a:srgbClr val="FFFFFF"/>
                </a:solidFill>
                <a:latin typeface="Lucida Sans"/>
                <a:cs typeface="Lucida Sans"/>
              </a:rPr>
              <a:t> </a:t>
            </a:r>
            <a:r>
              <a:rPr sz="1200" spc="-10" dirty="0">
                <a:solidFill>
                  <a:srgbClr val="FFFFFF"/>
                </a:solidFill>
                <a:latin typeface="Lucida Sans"/>
                <a:cs typeface="Lucida Sans"/>
              </a:rPr>
              <a:t>ideas</a:t>
            </a:r>
            <a:endParaRPr sz="1200">
              <a:latin typeface="Lucida Sans"/>
              <a:cs typeface="Lucida Sans"/>
            </a:endParaRPr>
          </a:p>
        </p:txBody>
      </p:sp>
      <p:sp>
        <p:nvSpPr>
          <p:cNvPr id="13" name="object 13"/>
          <p:cNvSpPr txBox="1"/>
          <p:nvPr/>
        </p:nvSpPr>
        <p:spPr>
          <a:xfrm>
            <a:off x="1971420" y="2079561"/>
            <a:ext cx="2400300" cy="674370"/>
          </a:xfrm>
          <a:prstGeom prst="rect">
            <a:avLst/>
          </a:prstGeom>
        </p:spPr>
        <p:txBody>
          <a:bodyPr vert="horz" wrap="square" lIns="0" tIns="12700" rIns="0" bIns="0" rtlCol="0">
            <a:spAutoFit/>
          </a:bodyPr>
          <a:lstStyle/>
          <a:p>
            <a:pPr marL="12700" marR="5080">
              <a:lnSpc>
                <a:spcPct val="118200"/>
              </a:lnSpc>
              <a:spcBef>
                <a:spcPts val="100"/>
              </a:spcBef>
            </a:pPr>
            <a:r>
              <a:rPr sz="1800" i="1" spc="-10" dirty="0">
                <a:latin typeface="Calibri"/>
                <a:cs typeface="Calibri"/>
              </a:rPr>
              <a:t>Recommend,</a:t>
            </a:r>
            <a:r>
              <a:rPr sz="1800" i="1" spc="-50" dirty="0">
                <a:latin typeface="Calibri"/>
                <a:cs typeface="Calibri"/>
              </a:rPr>
              <a:t> </a:t>
            </a:r>
            <a:r>
              <a:rPr sz="1800" i="1" spc="-20" dirty="0">
                <a:solidFill>
                  <a:srgbClr val="C00000"/>
                </a:solidFill>
                <a:latin typeface="Calibri"/>
                <a:cs typeface="Calibri"/>
              </a:rPr>
              <a:t>mentor,</a:t>
            </a:r>
            <a:r>
              <a:rPr sz="1800" i="1" spc="-25" dirty="0">
                <a:solidFill>
                  <a:srgbClr val="C00000"/>
                </a:solidFill>
                <a:latin typeface="Calibri"/>
                <a:cs typeface="Calibri"/>
              </a:rPr>
              <a:t> and </a:t>
            </a:r>
            <a:r>
              <a:rPr sz="1800" i="1" dirty="0">
                <a:solidFill>
                  <a:srgbClr val="C00000"/>
                </a:solidFill>
                <a:latin typeface="Calibri"/>
                <a:cs typeface="Calibri"/>
              </a:rPr>
              <a:t>engage</a:t>
            </a:r>
            <a:r>
              <a:rPr sz="1800" i="1" spc="-25" dirty="0">
                <a:solidFill>
                  <a:srgbClr val="C00000"/>
                </a:solidFill>
                <a:latin typeface="Calibri"/>
                <a:cs typeface="Calibri"/>
              </a:rPr>
              <a:t> </a:t>
            </a:r>
            <a:r>
              <a:rPr sz="1800" i="1" dirty="0">
                <a:latin typeface="Calibri"/>
                <a:cs typeface="Calibri"/>
              </a:rPr>
              <a:t>in</a:t>
            </a:r>
            <a:r>
              <a:rPr sz="1800" i="1" spc="-65" dirty="0">
                <a:latin typeface="Calibri"/>
                <a:cs typeface="Calibri"/>
              </a:rPr>
              <a:t> </a:t>
            </a:r>
            <a:r>
              <a:rPr sz="1800" i="1" dirty="0">
                <a:latin typeface="Calibri"/>
                <a:cs typeface="Calibri"/>
              </a:rPr>
              <a:t>center</a:t>
            </a:r>
            <a:r>
              <a:rPr sz="1800" i="1" spc="10" dirty="0">
                <a:latin typeface="Calibri"/>
                <a:cs typeface="Calibri"/>
              </a:rPr>
              <a:t> </a:t>
            </a:r>
            <a:r>
              <a:rPr sz="1800" i="1" spc="-10" dirty="0">
                <a:latin typeface="Calibri"/>
                <a:cs typeface="Calibri"/>
              </a:rPr>
              <a:t>projects</a:t>
            </a:r>
            <a:endParaRPr sz="1800">
              <a:latin typeface="Calibri"/>
              <a:cs typeface="Calibri"/>
            </a:endParaRPr>
          </a:p>
        </p:txBody>
      </p:sp>
      <p:sp>
        <p:nvSpPr>
          <p:cNvPr id="14" name="object 14"/>
          <p:cNvSpPr txBox="1"/>
          <p:nvPr/>
        </p:nvSpPr>
        <p:spPr>
          <a:xfrm>
            <a:off x="1971420" y="3016186"/>
            <a:ext cx="2817495" cy="300355"/>
          </a:xfrm>
          <a:prstGeom prst="rect">
            <a:avLst/>
          </a:prstGeom>
        </p:spPr>
        <p:txBody>
          <a:bodyPr vert="horz" wrap="square" lIns="0" tIns="12700" rIns="0" bIns="0" rtlCol="0">
            <a:spAutoFit/>
          </a:bodyPr>
          <a:lstStyle/>
          <a:p>
            <a:pPr marL="12700">
              <a:lnSpc>
                <a:spcPct val="100000"/>
              </a:lnSpc>
              <a:spcBef>
                <a:spcPts val="100"/>
              </a:spcBef>
            </a:pPr>
            <a:r>
              <a:rPr sz="1800" i="1" dirty="0">
                <a:latin typeface="Calibri"/>
                <a:cs typeface="Calibri"/>
              </a:rPr>
              <a:t>Bring</a:t>
            </a:r>
            <a:r>
              <a:rPr sz="1800" i="1" spc="-15" dirty="0">
                <a:latin typeface="Calibri"/>
                <a:cs typeface="Calibri"/>
              </a:rPr>
              <a:t> </a:t>
            </a:r>
            <a:r>
              <a:rPr sz="1800" i="1" dirty="0">
                <a:solidFill>
                  <a:srgbClr val="C00000"/>
                </a:solidFill>
                <a:latin typeface="Calibri"/>
                <a:cs typeface="Calibri"/>
              </a:rPr>
              <a:t>upstream</a:t>
            </a:r>
            <a:r>
              <a:rPr sz="1800" i="1" spc="-50" dirty="0">
                <a:solidFill>
                  <a:srgbClr val="C00000"/>
                </a:solidFill>
                <a:latin typeface="Calibri"/>
                <a:cs typeface="Calibri"/>
              </a:rPr>
              <a:t> </a:t>
            </a:r>
            <a:r>
              <a:rPr sz="1800" i="1" dirty="0">
                <a:solidFill>
                  <a:srgbClr val="C00000"/>
                </a:solidFill>
                <a:latin typeface="Calibri"/>
                <a:cs typeface="Calibri"/>
              </a:rPr>
              <a:t>basic</a:t>
            </a:r>
            <a:r>
              <a:rPr sz="1800" i="1" spc="-50" dirty="0">
                <a:solidFill>
                  <a:srgbClr val="C00000"/>
                </a:solidFill>
                <a:latin typeface="Calibri"/>
                <a:cs typeface="Calibri"/>
              </a:rPr>
              <a:t> </a:t>
            </a:r>
            <a:r>
              <a:rPr sz="1800" i="1" spc="-10" dirty="0">
                <a:solidFill>
                  <a:srgbClr val="C00000"/>
                </a:solidFill>
                <a:latin typeface="Calibri"/>
                <a:cs typeface="Calibri"/>
              </a:rPr>
              <a:t>research</a:t>
            </a:r>
            <a:endParaRPr sz="1800">
              <a:latin typeface="Calibri"/>
              <a:cs typeface="Calibri"/>
            </a:endParaRPr>
          </a:p>
        </p:txBody>
      </p:sp>
      <p:sp>
        <p:nvSpPr>
          <p:cNvPr id="15" name="object 15"/>
          <p:cNvSpPr txBox="1"/>
          <p:nvPr/>
        </p:nvSpPr>
        <p:spPr>
          <a:xfrm>
            <a:off x="1971420" y="3349942"/>
            <a:ext cx="1002030" cy="300355"/>
          </a:xfrm>
          <a:prstGeom prst="rect">
            <a:avLst/>
          </a:prstGeom>
        </p:spPr>
        <p:txBody>
          <a:bodyPr vert="horz" wrap="square" lIns="0" tIns="12700" rIns="0" bIns="0" rtlCol="0">
            <a:spAutoFit/>
          </a:bodyPr>
          <a:lstStyle/>
          <a:p>
            <a:pPr marL="12700">
              <a:lnSpc>
                <a:spcPct val="100000"/>
              </a:lnSpc>
              <a:spcBef>
                <a:spcPts val="100"/>
              </a:spcBef>
            </a:pPr>
            <a:r>
              <a:rPr sz="1800" i="1" spc="-10" dirty="0">
                <a:solidFill>
                  <a:srgbClr val="C00000"/>
                </a:solidFill>
                <a:latin typeface="Calibri"/>
                <a:cs typeface="Calibri"/>
              </a:rPr>
              <a:t>challenges</a:t>
            </a:r>
            <a:endParaRPr sz="1800">
              <a:latin typeface="Calibri"/>
              <a:cs typeface="Calibri"/>
            </a:endParaRPr>
          </a:p>
        </p:txBody>
      </p:sp>
      <p:sp>
        <p:nvSpPr>
          <p:cNvPr id="16" name="object 16"/>
          <p:cNvSpPr txBox="1"/>
          <p:nvPr/>
        </p:nvSpPr>
        <p:spPr>
          <a:xfrm>
            <a:off x="1971420" y="3844226"/>
            <a:ext cx="2239010" cy="693420"/>
          </a:xfrm>
          <a:prstGeom prst="rect">
            <a:avLst/>
          </a:prstGeom>
        </p:spPr>
        <p:txBody>
          <a:bodyPr vert="horz" wrap="square" lIns="0" tIns="12065" rIns="0" bIns="0" rtlCol="0">
            <a:spAutoFit/>
          </a:bodyPr>
          <a:lstStyle/>
          <a:p>
            <a:pPr marL="12700" marR="5080">
              <a:lnSpc>
                <a:spcPct val="121700"/>
              </a:lnSpc>
              <a:spcBef>
                <a:spcPts val="95"/>
              </a:spcBef>
            </a:pPr>
            <a:r>
              <a:rPr sz="1800" i="1" spc="85" dirty="0">
                <a:latin typeface="Calibri"/>
                <a:cs typeface="Calibri"/>
              </a:rPr>
              <a:t>Recommend</a:t>
            </a:r>
            <a:r>
              <a:rPr sz="1800" i="1" spc="70" dirty="0">
                <a:latin typeface="Calibri"/>
                <a:cs typeface="Calibri"/>
              </a:rPr>
              <a:t> </a:t>
            </a:r>
            <a:r>
              <a:rPr sz="1800" i="1" spc="35" dirty="0">
                <a:latin typeface="Calibri"/>
                <a:cs typeface="Calibri"/>
              </a:rPr>
              <a:t>potential </a:t>
            </a:r>
            <a:r>
              <a:rPr sz="1800" i="1" spc="55" dirty="0">
                <a:solidFill>
                  <a:srgbClr val="C00000"/>
                </a:solidFill>
                <a:latin typeface="Calibri"/>
                <a:cs typeface="Calibri"/>
              </a:rPr>
              <a:t>research</a:t>
            </a:r>
            <a:r>
              <a:rPr sz="1800" i="1" spc="75" dirty="0">
                <a:solidFill>
                  <a:srgbClr val="C00000"/>
                </a:solidFill>
                <a:latin typeface="Calibri"/>
                <a:cs typeface="Calibri"/>
              </a:rPr>
              <a:t> </a:t>
            </a:r>
            <a:r>
              <a:rPr sz="1800" i="1" spc="55" dirty="0">
                <a:solidFill>
                  <a:srgbClr val="C00000"/>
                </a:solidFill>
                <a:latin typeface="Calibri"/>
                <a:cs typeface="Calibri"/>
              </a:rPr>
              <a:t>areas</a:t>
            </a:r>
            <a:endParaRPr sz="1800">
              <a:latin typeface="Calibri"/>
              <a:cs typeface="Calibri"/>
            </a:endParaRPr>
          </a:p>
        </p:txBody>
      </p:sp>
      <p:sp>
        <p:nvSpPr>
          <p:cNvPr id="17" name="object 17"/>
          <p:cNvSpPr txBox="1"/>
          <p:nvPr/>
        </p:nvSpPr>
        <p:spPr>
          <a:xfrm>
            <a:off x="1971420" y="4790503"/>
            <a:ext cx="2645410" cy="300355"/>
          </a:xfrm>
          <a:prstGeom prst="rect">
            <a:avLst/>
          </a:prstGeom>
        </p:spPr>
        <p:txBody>
          <a:bodyPr vert="horz" wrap="square" lIns="0" tIns="12700" rIns="0" bIns="0" rtlCol="0">
            <a:spAutoFit/>
          </a:bodyPr>
          <a:lstStyle/>
          <a:p>
            <a:pPr marL="12700">
              <a:lnSpc>
                <a:spcPct val="100000"/>
              </a:lnSpc>
              <a:spcBef>
                <a:spcPts val="100"/>
              </a:spcBef>
            </a:pPr>
            <a:r>
              <a:rPr sz="1800" i="1" dirty="0">
                <a:latin typeface="Calibri"/>
                <a:cs typeface="Calibri"/>
              </a:rPr>
              <a:t>Help grow</a:t>
            </a:r>
            <a:r>
              <a:rPr sz="1800" i="1" spc="-60" dirty="0">
                <a:latin typeface="Calibri"/>
                <a:cs typeface="Calibri"/>
              </a:rPr>
              <a:t> </a:t>
            </a:r>
            <a:r>
              <a:rPr sz="1800" i="1" dirty="0">
                <a:latin typeface="Calibri"/>
                <a:cs typeface="Calibri"/>
              </a:rPr>
              <a:t>the</a:t>
            </a:r>
            <a:r>
              <a:rPr sz="1800" i="1" spc="-50" dirty="0">
                <a:latin typeface="Calibri"/>
                <a:cs typeface="Calibri"/>
              </a:rPr>
              <a:t> </a:t>
            </a:r>
            <a:r>
              <a:rPr sz="1800" i="1" dirty="0">
                <a:solidFill>
                  <a:srgbClr val="C00000"/>
                </a:solidFill>
                <a:latin typeface="Calibri"/>
                <a:cs typeface="Calibri"/>
              </a:rPr>
              <a:t>member</a:t>
            </a:r>
            <a:r>
              <a:rPr sz="1800" i="1" spc="10" dirty="0">
                <a:solidFill>
                  <a:srgbClr val="C00000"/>
                </a:solidFill>
                <a:latin typeface="Calibri"/>
                <a:cs typeface="Calibri"/>
              </a:rPr>
              <a:t> </a:t>
            </a:r>
            <a:r>
              <a:rPr sz="1800" i="1" spc="-20" dirty="0">
                <a:solidFill>
                  <a:srgbClr val="C00000"/>
                </a:solidFill>
                <a:latin typeface="Calibri"/>
                <a:cs typeface="Calibri"/>
              </a:rPr>
              <a:t>base</a:t>
            </a:r>
            <a:endParaRPr sz="1800">
              <a:latin typeface="Calibri"/>
              <a:cs typeface="Calibri"/>
            </a:endParaRPr>
          </a:p>
        </p:txBody>
      </p:sp>
      <p:grpSp>
        <p:nvGrpSpPr>
          <p:cNvPr id="18" name="object 18"/>
          <p:cNvGrpSpPr/>
          <p:nvPr/>
        </p:nvGrpSpPr>
        <p:grpSpPr>
          <a:xfrm>
            <a:off x="1781238" y="2066988"/>
            <a:ext cx="4596130" cy="3209925"/>
            <a:chOff x="1781238" y="2066988"/>
            <a:chExt cx="4596130" cy="3209925"/>
          </a:xfrm>
        </p:grpSpPr>
        <p:sp>
          <p:nvSpPr>
            <p:cNvPr id="19" name="object 19"/>
            <p:cNvSpPr/>
            <p:nvPr/>
          </p:nvSpPr>
          <p:spPr>
            <a:xfrm>
              <a:off x="4531360" y="2404491"/>
              <a:ext cx="1839595" cy="688975"/>
            </a:xfrm>
            <a:custGeom>
              <a:avLst/>
              <a:gdLst/>
              <a:ahLst/>
              <a:cxnLst/>
              <a:rect l="l" t="t" r="r" b="b"/>
              <a:pathLst>
                <a:path w="1839595" h="688975">
                  <a:moveTo>
                    <a:pt x="48767" y="0"/>
                  </a:moveTo>
                  <a:lnTo>
                    <a:pt x="0" y="208025"/>
                  </a:lnTo>
                  <a:lnTo>
                    <a:pt x="1607185" y="584708"/>
                  </a:lnTo>
                  <a:lnTo>
                    <a:pt x="1582927" y="688721"/>
                  </a:lnTo>
                  <a:lnTo>
                    <a:pt x="1839594" y="529463"/>
                  </a:lnTo>
                  <a:lnTo>
                    <a:pt x="1680337" y="272669"/>
                  </a:lnTo>
                  <a:lnTo>
                    <a:pt x="1655952" y="376682"/>
                  </a:lnTo>
                  <a:lnTo>
                    <a:pt x="48767" y="0"/>
                  </a:lnTo>
                  <a:close/>
                </a:path>
              </a:pathLst>
            </a:custGeom>
            <a:solidFill>
              <a:srgbClr val="005599"/>
            </a:solidFill>
          </p:spPr>
          <p:txBody>
            <a:bodyPr wrap="square" lIns="0" tIns="0" rIns="0" bIns="0" rtlCol="0"/>
            <a:lstStyle/>
            <a:p>
              <a:endParaRPr/>
            </a:p>
          </p:txBody>
        </p:sp>
        <p:sp>
          <p:nvSpPr>
            <p:cNvPr id="20" name="object 20"/>
            <p:cNvSpPr/>
            <p:nvPr/>
          </p:nvSpPr>
          <p:spPr>
            <a:xfrm>
              <a:off x="4531360" y="2404491"/>
              <a:ext cx="1839595" cy="688975"/>
            </a:xfrm>
            <a:custGeom>
              <a:avLst/>
              <a:gdLst/>
              <a:ahLst/>
              <a:cxnLst/>
              <a:rect l="l" t="t" r="r" b="b"/>
              <a:pathLst>
                <a:path w="1839595" h="688975">
                  <a:moveTo>
                    <a:pt x="1582927" y="688721"/>
                  </a:moveTo>
                  <a:lnTo>
                    <a:pt x="1607185" y="584708"/>
                  </a:lnTo>
                  <a:lnTo>
                    <a:pt x="0" y="208025"/>
                  </a:lnTo>
                  <a:lnTo>
                    <a:pt x="48767" y="0"/>
                  </a:lnTo>
                  <a:lnTo>
                    <a:pt x="1655952" y="376682"/>
                  </a:lnTo>
                  <a:lnTo>
                    <a:pt x="1680337" y="272669"/>
                  </a:lnTo>
                  <a:lnTo>
                    <a:pt x="1839594" y="529463"/>
                  </a:lnTo>
                  <a:lnTo>
                    <a:pt x="1582927" y="688721"/>
                  </a:lnTo>
                  <a:close/>
                </a:path>
              </a:pathLst>
            </a:custGeom>
            <a:ln w="12700">
              <a:solidFill>
                <a:srgbClr val="001F3D"/>
              </a:solidFill>
            </a:ln>
          </p:spPr>
          <p:txBody>
            <a:bodyPr wrap="square" lIns="0" tIns="0" rIns="0" bIns="0" rtlCol="0"/>
            <a:lstStyle/>
            <a:p>
              <a:endParaRPr/>
            </a:p>
          </p:txBody>
        </p:sp>
        <p:sp>
          <p:nvSpPr>
            <p:cNvPr id="21" name="object 21"/>
            <p:cNvSpPr/>
            <p:nvPr/>
          </p:nvSpPr>
          <p:spPr>
            <a:xfrm>
              <a:off x="1795526" y="2081276"/>
              <a:ext cx="3095625" cy="3181350"/>
            </a:xfrm>
            <a:custGeom>
              <a:avLst/>
              <a:gdLst/>
              <a:ahLst/>
              <a:cxnLst/>
              <a:rect l="l" t="t" r="r" b="b"/>
              <a:pathLst>
                <a:path w="3095625" h="3181350">
                  <a:moveTo>
                    <a:pt x="0" y="515874"/>
                  </a:moveTo>
                  <a:lnTo>
                    <a:pt x="2107" y="468907"/>
                  </a:lnTo>
                  <a:lnTo>
                    <a:pt x="8308" y="423124"/>
                  </a:lnTo>
                  <a:lnTo>
                    <a:pt x="18422" y="378706"/>
                  </a:lnTo>
                  <a:lnTo>
                    <a:pt x="32265" y="335837"/>
                  </a:lnTo>
                  <a:lnTo>
                    <a:pt x="49656" y="294696"/>
                  </a:lnTo>
                  <a:lnTo>
                    <a:pt x="70414" y="255467"/>
                  </a:lnTo>
                  <a:lnTo>
                    <a:pt x="94356" y="218331"/>
                  </a:lnTo>
                  <a:lnTo>
                    <a:pt x="121301" y="183470"/>
                  </a:lnTo>
                  <a:lnTo>
                    <a:pt x="151066" y="151066"/>
                  </a:lnTo>
                  <a:lnTo>
                    <a:pt x="183470" y="121301"/>
                  </a:lnTo>
                  <a:lnTo>
                    <a:pt x="218331" y="94356"/>
                  </a:lnTo>
                  <a:lnTo>
                    <a:pt x="255467" y="70414"/>
                  </a:lnTo>
                  <a:lnTo>
                    <a:pt x="294696" y="49656"/>
                  </a:lnTo>
                  <a:lnTo>
                    <a:pt x="335837" y="32265"/>
                  </a:lnTo>
                  <a:lnTo>
                    <a:pt x="378706" y="18422"/>
                  </a:lnTo>
                  <a:lnTo>
                    <a:pt x="423124" y="8308"/>
                  </a:lnTo>
                  <a:lnTo>
                    <a:pt x="468907" y="2107"/>
                  </a:lnTo>
                  <a:lnTo>
                    <a:pt x="515874" y="0"/>
                  </a:lnTo>
                  <a:lnTo>
                    <a:pt x="2579624" y="0"/>
                  </a:lnTo>
                  <a:lnTo>
                    <a:pt x="2626591" y="2107"/>
                  </a:lnTo>
                  <a:lnTo>
                    <a:pt x="2672378" y="8308"/>
                  </a:lnTo>
                  <a:lnTo>
                    <a:pt x="2716800" y="18422"/>
                  </a:lnTo>
                  <a:lnTo>
                    <a:pt x="2759676" y="32265"/>
                  </a:lnTo>
                  <a:lnTo>
                    <a:pt x="2800825" y="49656"/>
                  </a:lnTo>
                  <a:lnTo>
                    <a:pt x="2840063" y="70414"/>
                  </a:lnTo>
                  <a:lnTo>
                    <a:pt x="2877209" y="94356"/>
                  </a:lnTo>
                  <a:lnTo>
                    <a:pt x="2912080" y="121301"/>
                  </a:lnTo>
                  <a:lnTo>
                    <a:pt x="2944495" y="151066"/>
                  </a:lnTo>
                  <a:lnTo>
                    <a:pt x="2974270" y="183470"/>
                  </a:lnTo>
                  <a:lnTo>
                    <a:pt x="3001225" y="218331"/>
                  </a:lnTo>
                  <a:lnTo>
                    <a:pt x="3025177" y="255467"/>
                  </a:lnTo>
                  <a:lnTo>
                    <a:pt x="3045944" y="294696"/>
                  </a:lnTo>
                  <a:lnTo>
                    <a:pt x="3063343" y="335837"/>
                  </a:lnTo>
                  <a:lnTo>
                    <a:pt x="3077193" y="378706"/>
                  </a:lnTo>
                  <a:lnTo>
                    <a:pt x="3087311" y="423124"/>
                  </a:lnTo>
                  <a:lnTo>
                    <a:pt x="3093516" y="468907"/>
                  </a:lnTo>
                  <a:lnTo>
                    <a:pt x="3095625" y="515874"/>
                  </a:lnTo>
                  <a:lnTo>
                    <a:pt x="3095625" y="2665349"/>
                  </a:lnTo>
                  <a:lnTo>
                    <a:pt x="3093516" y="2712316"/>
                  </a:lnTo>
                  <a:lnTo>
                    <a:pt x="3087311" y="2758103"/>
                  </a:lnTo>
                  <a:lnTo>
                    <a:pt x="3077193" y="2802525"/>
                  </a:lnTo>
                  <a:lnTo>
                    <a:pt x="3063343" y="2845401"/>
                  </a:lnTo>
                  <a:lnTo>
                    <a:pt x="3045944" y="2886550"/>
                  </a:lnTo>
                  <a:lnTo>
                    <a:pt x="3025177" y="2925788"/>
                  </a:lnTo>
                  <a:lnTo>
                    <a:pt x="3001225" y="2962934"/>
                  </a:lnTo>
                  <a:lnTo>
                    <a:pt x="2974270" y="2997805"/>
                  </a:lnTo>
                  <a:lnTo>
                    <a:pt x="2944495" y="3030220"/>
                  </a:lnTo>
                  <a:lnTo>
                    <a:pt x="2912080" y="3059995"/>
                  </a:lnTo>
                  <a:lnTo>
                    <a:pt x="2877209" y="3086950"/>
                  </a:lnTo>
                  <a:lnTo>
                    <a:pt x="2840063" y="3110902"/>
                  </a:lnTo>
                  <a:lnTo>
                    <a:pt x="2800825" y="3131669"/>
                  </a:lnTo>
                  <a:lnTo>
                    <a:pt x="2759676" y="3149068"/>
                  </a:lnTo>
                  <a:lnTo>
                    <a:pt x="2716800" y="3162918"/>
                  </a:lnTo>
                  <a:lnTo>
                    <a:pt x="2672378" y="3173036"/>
                  </a:lnTo>
                  <a:lnTo>
                    <a:pt x="2626591" y="3179241"/>
                  </a:lnTo>
                  <a:lnTo>
                    <a:pt x="2579624" y="3181350"/>
                  </a:lnTo>
                  <a:lnTo>
                    <a:pt x="515874" y="3181350"/>
                  </a:lnTo>
                  <a:lnTo>
                    <a:pt x="468907" y="3179241"/>
                  </a:lnTo>
                  <a:lnTo>
                    <a:pt x="423124" y="3173036"/>
                  </a:lnTo>
                  <a:lnTo>
                    <a:pt x="378706" y="3162918"/>
                  </a:lnTo>
                  <a:lnTo>
                    <a:pt x="335837" y="3149068"/>
                  </a:lnTo>
                  <a:lnTo>
                    <a:pt x="294696" y="3131669"/>
                  </a:lnTo>
                  <a:lnTo>
                    <a:pt x="255467" y="3110902"/>
                  </a:lnTo>
                  <a:lnTo>
                    <a:pt x="218331" y="3086950"/>
                  </a:lnTo>
                  <a:lnTo>
                    <a:pt x="183470" y="3059995"/>
                  </a:lnTo>
                  <a:lnTo>
                    <a:pt x="151066" y="3030220"/>
                  </a:lnTo>
                  <a:lnTo>
                    <a:pt x="121301" y="2997805"/>
                  </a:lnTo>
                  <a:lnTo>
                    <a:pt x="94356" y="2962934"/>
                  </a:lnTo>
                  <a:lnTo>
                    <a:pt x="70414" y="2925788"/>
                  </a:lnTo>
                  <a:lnTo>
                    <a:pt x="49656" y="2886550"/>
                  </a:lnTo>
                  <a:lnTo>
                    <a:pt x="32265" y="2845401"/>
                  </a:lnTo>
                  <a:lnTo>
                    <a:pt x="18422" y="2802525"/>
                  </a:lnTo>
                  <a:lnTo>
                    <a:pt x="8308" y="2758103"/>
                  </a:lnTo>
                  <a:lnTo>
                    <a:pt x="2107" y="2712316"/>
                  </a:lnTo>
                  <a:lnTo>
                    <a:pt x="0" y="2665349"/>
                  </a:lnTo>
                  <a:lnTo>
                    <a:pt x="0" y="515874"/>
                  </a:lnTo>
                  <a:close/>
                </a:path>
              </a:pathLst>
            </a:custGeom>
            <a:ln w="28575">
              <a:solidFill>
                <a:srgbClr val="005399"/>
              </a:solidFill>
              <a:prstDash val="sysDash"/>
            </a:ln>
          </p:spPr>
          <p:txBody>
            <a:bodyPr wrap="square" lIns="0" tIns="0" rIns="0" bIns="0" rtlCol="0"/>
            <a:lstStyle/>
            <a:p>
              <a:endParaRPr/>
            </a:p>
          </p:txBody>
        </p:sp>
      </p:grpSp>
    </p:spTree>
    <p:extLst>
      <p:ext uri="{BB962C8B-B14F-4D97-AF65-F5344CB8AC3E}">
        <p14:creationId xmlns:p14="http://schemas.microsoft.com/office/powerpoint/2010/main" val="1058802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24000" y="0"/>
            <a:ext cx="9144000" cy="857250"/>
          </a:xfrm>
          <a:custGeom>
            <a:avLst/>
            <a:gdLst/>
            <a:ahLst/>
            <a:cxnLst/>
            <a:rect l="l" t="t" r="r" b="b"/>
            <a:pathLst>
              <a:path w="9144000" h="857250">
                <a:moveTo>
                  <a:pt x="9144000" y="0"/>
                </a:moveTo>
                <a:lnTo>
                  <a:pt x="0" y="0"/>
                </a:lnTo>
                <a:lnTo>
                  <a:pt x="0" y="857250"/>
                </a:lnTo>
                <a:lnTo>
                  <a:pt x="9144000" y="857250"/>
                </a:lnTo>
                <a:lnTo>
                  <a:pt x="9144000" y="0"/>
                </a:lnTo>
                <a:close/>
              </a:path>
            </a:pathLst>
          </a:custGeom>
          <a:solidFill>
            <a:srgbClr val="94DBEB"/>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16510" rIns="0" bIns="0" rtlCol="0">
            <a:spAutoFit/>
          </a:bodyPr>
          <a:lstStyle/>
          <a:p>
            <a:pPr marL="12700">
              <a:lnSpc>
                <a:spcPct val="100000"/>
              </a:lnSpc>
              <a:spcBef>
                <a:spcPts val="130"/>
              </a:spcBef>
            </a:pPr>
            <a:r>
              <a:rPr spc="-390" dirty="0"/>
              <a:t>IUCRC</a:t>
            </a:r>
            <a:r>
              <a:rPr spc="-210" dirty="0"/>
              <a:t> </a:t>
            </a:r>
            <a:r>
              <a:rPr dirty="0"/>
              <a:t>–</a:t>
            </a:r>
            <a:r>
              <a:rPr spc="-229" dirty="0"/>
              <a:t> </a:t>
            </a:r>
            <a:r>
              <a:rPr spc="-150" dirty="0"/>
              <a:t>Membership</a:t>
            </a:r>
            <a:r>
              <a:rPr spc="-285" dirty="0"/>
              <a:t> </a:t>
            </a:r>
            <a:r>
              <a:rPr spc="-160" dirty="0"/>
              <a:t>Agreement</a:t>
            </a:r>
          </a:p>
        </p:txBody>
      </p:sp>
      <p:sp>
        <p:nvSpPr>
          <p:cNvPr id="4" name="object 4"/>
          <p:cNvSpPr txBox="1"/>
          <p:nvPr/>
        </p:nvSpPr>
        <p:spPr>
          <a:xfrm>
            <a:off x="1723770" y="1020762"/>
            <a:ext cx="6315710" cy="3844290"/>
          </a:xfrm>
          <a:prstGeom prst="rect">
            <a:avLst/>
          </a:prstGeom>
        </p:spPr>
        <p:txBody>
          <a:bodyPr vert="horz" wrap="square" lIns="0" tIns="48260" rIns="0" bIns="0" rtlCol="0">
            <a:spAutoFit/>
          </a:bodyPr>
          <a:lstStyle/>
          <a:p>
            <a:pPr marL="241300" marR="323215" indent="-229235">
              <a:lnSpc>
                <a:spcPts val="2180"/>
              </a:lnSpc>
              <a:spcBef>
                <a:spcPts val="380"/>
              </a:spcBef>
              <a:buFont typeface="Arial"/>
              <a:buChar char="•"/>
              <a:tabLst>
                <a:tab pos="241300" algn="l"/>
              </a:tabLst>
            </a:pPr>
            <a:r>
              <a:rPr sz="2000" spc="-120" dirty="0">
                <a:solidFill>
                  <a:srgbClr val="0505EF"/>
                </a:solidFill>
                <a:latin typeface="Arial Black"/>
                <a:cs typeface="Arial Black"/>
              </a:rPr>
              <a:t>Framework</a:t>
            </a:r>
            <a:r>
              <a:rPr sz="2000" spc="-80" dirty="0">
                <a:solidFill>
                  <a:srgbClr val="0505EF"/>
                </a:solidFill>
                <a:latin typeface="Arial Black"/>
                <a:cs typeface="Arial Black"/>
              </a:rPr>
              <a:t> </a:t>
            </a:r>
            <a:r>
              <a:rPr sz="2000" spc="-90" dirty="0">
                <a:solidFill>
                  <a:srgbClr val="0505EF"/>
                </a:solidFill>
                <a:latin typeface="Arial Black"/>
                <a:cs typeface="Arial Black"/>
              </a:rPr>
              <a:t>defining</a:t>
            </a:r>
            <a:r>
              <a:rPr sz="2000" spc="-120" dirty="0">
                <a:solidFill>
                  <a:srgbClr val="0505EF"/>
                </a:solidFill>
                <a:latin typeface="Arial Black"/>
                <a:cs typeface="Arial Black"/>
              </a:rPr>
              <a:t> </a:t>
            </a:r>
            <a:r>
              <a:rPr sz="2000" spc="-75" dirty="0">
                <a:solidFill>
                  <a:srgbClr val="0505EF"/>
                </a:solidFill>
                <a:latin typeface="Arial Black"/>
                <a:cs typeface="Arial Black"/>
              </a:rPr>
              <a:t>major</a:t>
            </a:r>
            <a:r>
              <a:rPr sz="2000" spc="-125" dirty="0">
                <a:solidFill>
                  <a:srgbClr val="0505EF"/>
                </a:solidFill>
                <a:latin typeface="Arial Black"/>
                <a:cs typeface="Arial Black"/>
              </a:rPr>
              <a:t> </a:t>
            </a:r>
            <a:r>
              <a:rPr sz="2000" spc="-100" dirty="0">
                <a:solidFill>
                  <a:srgbClr val="0505EF"/>
                </a:solidFill>
                <a:latin typeface="Arial Black"/>
                <a:cs typeface="Arial Black"/>
              </a:rPr>
              <a:t>parameters</a:t>
            </a:r>
            <a:r>
              <a:rPr sz="2000" spc="-130" dirty="0">
                <a:solidFill>
                  <a:srgbClr val="0505EF"/>
                </a:solidFill>
                <a:latin typeface="Arial Black"/>
                <a:cs typeface="Arial Black"/>
              </a:rPr>
              <a:t> </a:t>
            </a:r>
            <a:r>
              <a:rPr sz="2000" spc="-45" dirty="0">
                <a:solidFill>
                  <a:srgbClr val="0505EF"/>
                </a:solidFill>
                <a:latin typeface="Arial Black"/>
                <a:cs typeface="Arial Black"/>
              </a:rPr>
              <a:t>of</a:t>
            </a:r>
            <a:r>
              <a:rPr sz="2000" spc="-135" dirty="0">
                <a:solidFill>
                  <a:srgbClr val="0505EF"/>
                </a:solidFill>
                <a:latin typeface="Arial Black"/>
                <a:cs typeface="Arial Black"/>
              </a:rPr>
              <a:t> </a:t>
            </a:r>
            <a:r>
              <a:rPr sz="2000" spc="-25" dirty="0">
                <a:solidFill>
                  <a:srgbClr val="0505EF"/>
                </a:solidFill>
                <a:latin typeface="Arial Black"/>
                <a:cs typeface="Arial Black"/>
              </a:rPr>
              <a:t>the </a:t>
            </a:r>
            <a:r>
              <a:rPr sz="2000" spc="-10" dirty="0">
                <a:solidFill>
                  <a:srgbClr val="0505EF"/>
                </a:solidFill>
                <a:latin typeface="Arial Black"/>
                <a:cs typeface="Arial Black"/>
              </a:rPr>
              <a:t>Partnership</a:t>
            </a:r>
            <a:endParaRPr sz="2000">
              <a:latin typeface="Arial Black"/>
              <a:cs typeface="Arial Black"/>
            </a:endParaRPr>
          </a:p>
          <a:p>
            <a:pPr marL="241300" marR="65405" indent="-229235">
              <a:lnSpc>
                <a:spcPts val="2180"/>
              </a:lnSpc>
              <a:spcBef>
                <a:spcPts val="975"/>
              </a:spcBef>
              <a:buFont typeface="Arial"/>
              <a:buChar char="•"/>
              <a:tabLst>
                <a:tab pos="241300" algn="l"/>
              </a:tabLst>
            </a:pPr>
            <a:r>
              <a:rPr sz="2000" spc="-114" dirty="0">
                <a:solidFill>
                  <a:srgbClr val="0505EF"/>
                </a:solidFill>
                <a:latin typeface="Arial Black"/>
                <a:cs typeface="Arial Black"/>
              </a:rPr>
              <a:t>Parties</a:t>
            </a:r>
            <a:r>
              <a:rPr sz="2000" spc="-135" dirty="0">
                <a:solidFill>
                  <a:srgbClr val="0505EF"/>
                </a:solidFill>
                <a:latin typeface="Arial Black"/>
                <a:cs typeface="Arial Black"/>
              </a:rPr>
              <a:t> </a:t>
            </a:r>
            <a:r>
              <a:rPr sz="2000" spc="-90" dirty="0">
                <a:solidFill>
                  <a:srgbClr val="0505EF"/>
                </a:solidFill>
                <a:latin typeface="Arial Black"/>
                <a:cs typeface="Arial Black"/>
              </a:rPr>
              <a:t>to</a:t>
            </a:r>
            <a:r>
              <a:rPr sz="2000" spc="-75" dirty="0">
                <a:solidFill>
                  <a:srgbClr val="0505EF"/>
                </a:solidFill>
                <a:latin typeface="Arial Black"/>
                <a:cs typeface="Arial Black"/>
              </a:rPr>
              <a:t> </a:t>
            </a:r>
            <a:r>
              <a:rPr sz="2000" spc="-120" dirty="0">
                <a:solidFill>
                  <a:srgbClr val="0505EF"/>
                </a:solidFill>
                <a:latin typeface="Arial Black"/>
                <a:cs typeface="Arial Black"/>
              </a:rPr>
              <a:t>Agreement:</a:t>
            </a:r>
            <a:r>
              <a:rPr sz="2000" spc="-70" dirty="0">
                <a:solidFill>
                  <a:srgbClr val="0505EF"/>
                </a:solidFill>
                <a:latin typeface="Arial Black"/>
                <a:cs typeface="Arial Black"/>
              </a:rPr>
              <a:t> </a:t>
            </a:r>
            <a:r>
              <a:rPr sz="2000" spc="-110" dirty="0">
                <a:solidFill>
                  <a:srgbClr val="0505EF"/>
                </a:solidFill>
                <a:latin typeface="Arial Black"/>
                <a:cs typeface="Arial Black"/>
              </a:rPr>
              <a:t>Center</a:t>
            </a:r>
            <a:r>
              <a:rPr sz="2000" spc="-114" dirty="0">
                <a:solidFill>
                  <a:srgbClr val="0505EF"/>
                </a:solidFill>
                <a:latin typeface="Arial Black"/>
                <a:cs typeface="Arial Black"/>
              </a:rPr>
              <a:t> </a:t>
            </a:r>
            <a:r>
              <a:rPr sz="2000" spc="-110" dirty="0">
                <a:solidFill>
                  <a:srgbClr val="0505EF"/>
                </a:solidFill>
                <a:latin typeface="Arial Black"/>
                <a:cs typeface="Arial Black"/>
              </a:rPr>
              <a:t>(Universities) </a:t>
            </a:r>
            <a:r>
              <a:rPr sz="2000" spc="-25" dirty="0">
                <a:solidFill>
                  <a:srgbClr val="0505EF"/>
                </a:solidFill>
                <a:latin typeface="Arial Black"/>
                <a:cs typeface="Arial Black"/>
              </a:rPr>
              <a:t>and </a:t>
            </a:r>
            <a:r>
              <a:rPr sz="2000" spc="-80" dirty="0">
                <a:solidFill>
                  <a:srgbClr val="0505EF"/>
                </a:solidFill>
                <a:latin typeface="Arial Black"/>
                <a:cs typeface="Arial Black"/>
              </a:rPr>
              <a:t>Industry</a:t>
            </a:r>
            <a:r>
              <a:rPr sz="2000" spc="-114" dirty="0">
                <a:solidFill>
                  <a:srgbClr val="0505EF"/>
                </a:solidFill>
                <a:latin typeface="Arial Black"/>
                <a:cs typeface="Arial Black"/>
              </a:rPr>
              <a:t> </a:t>
            </a:r>
            <a:r>
              <a:rPr sz="2000" spc="-10" dirty="0">
                <a:solidFill>
                  <a:srgbClr val="0505EF"/>
                </a:solidFill>
                <a:latin typeface="Arial Black"/>
                <a:cs typeface="Arial Black"/>
              </a:rPr>
              <a:t>Members</a:t>
            </a:r>
            <a:endParaRPr sz="2000">
              <a:latin typeface="Arial Black"/>
              <a:cs typeface="Arial Black"/>
            </a:endParaRPr>
          </a:p>
          <a:p>
            <a:pPr marL="241300" indent="-228600">
              <a:lnSpc>
                <a:spcPct val="100000"/>
              </a:lnSpc>
              <a:spcBef>
                <a:spcPts val="715"/>
              </a:spcBef>
              <a:buFont typeface="Arial"/>
              <a:buChar char="•"/>
              <a:tabLst>
                <a:tab pos="241300" algn="l"/>
              </a:tabLst>
            </a:pPr>
            <a:r>
              <a:rPr sz="2000" spc="-45" dirty="0">
                <a:latin typeface="Lucida Sans"/>
                <a:cs typeface="Lucida Sans"/>
              </a:rPr>
              <a:t>Annual</a:t>
            </a:r>
            <a:r>
              <a:rPr sz="2000" spc="-150" dirty="0">
                <a:latin typeface="Lucida Sans"/>
                <a:cs typeface="Lucida Sans"/>
              </a:rPr>
              <a:t> </a:t>
            </a:r>
            <a:r>
              <a:rPr sz="2000" spc="-30" dirty="0">
                <a:latin typeface="Lucida Sans"/>
                <a:cs typeface="Lucida Sans"/>
              </a:rPr>
              <a:t>membership</a:t>
            </a:r>
            <a:r>
              <a:rPr sz="2000" spc="-120" dirty="0">
                <a:latin typeface="Lucida Sans"/>
                <a:cs typeface="Lucida Sans"/>
              </a:rPr>
              <a:t> </a:t>
            </a:r>
            <a:r>
              <a:rPr sz="2000" dirty="0">
                <a:latin typeface="Lucida Sans"/>
                <a:cs typeface="Lucida Sans"/>
              </a:rPr>
              <a:t>fee</a:t>
            </a:r>
            <a:r>
              <a:rPr sz="2000" spc="-90" dirty="0">
                <a:latin typeface="Lucida Sans"/>
                <a:cs typeface="Lucida Sans"/>
              </a:rPr>
              <a:t> </a:t>
            </a:r>
            <a:r>
              <a:rPr sz="2000" spc="-10" dirty="0">
                <a:latin typeface="Lucida Sans"/>
                <a:cs typeface="Lucida Sans"/>
              </a:rPr>
              <a:t>structure</a:t>
            </a:r>
            <a:endParaRPr sz="2000">
              <a:latin typeface="Lucida Sans"/>
              <a:cs typeface="Lucida Sans"/>
            </a:endParaRPr>
          </a:p>
          <a:p>
            <a:pPr marL="241300" indent="-228600">
              <a:lnSpc>
                <a:spcPts val="2290"/>
              </a:lnSpc>
              <a:spcBef>
                <a:spcPts val="755"/>
              </a:spcBef>
              <a:buFont typeface="Arial"/>
              <a:buChar char="•"/>
              <a:tabLst>
                <a:tab pos="241300" algn="l"/>
              </a:tabLst>
            </a:pPr>
            <a:r>
              <a:rPr sz="2000" spc="-40" dirty="0">
                <a:latin typeface="Lucida Sans"/>
                <a:cs typeface="Lucida Sans"/>
              </a:rPr>
              <a:t>Industrial</a:t>
            </a:r>
            <a:r>
              <a:rPr sz="2000" spc="-75" dirty="0">
                <a:latin typeface="Lucida Sans"/>
                <a:cs typeface="Lucida Sans"/>
              </a:rPr>
              <a:t> </a:t>
            </a:r>
            <a:r>
              <a:rPr sz="2000" spc="-70" dirty="0">
                <a:latin typeface="Lucida Sans"/>
                <a:cs typeface="Lucida Sans"/>
              </a:rPr>
              <a:t>Advisory</a:t>
            </a:r>
            <a:r>
              <a:rPr sz="2000" spc="-60" dirty="0">
                <a:latin typeface="Lucida Sans"/>
                <a:cs typeface="Lucida Sans"/>
              </a:rPr>
              <a:t> </a:t>
            </a:r>
            <a:r>
              <a:rPr sz="2000" dirty="0">
                <a:latin typeface="Lucida Sans"/>
                <a:cs typeface="Lucida Sans"/>
              </a:rPr>
              <a:t>Board</a:t>
            </a:r>
            <a:r>
              <a:rPr sz="2000" spc="-30" dirty="0">
                <a:latin typeface="Lucida Sans"/>
                <a:cs typeface="Lucida Sans"/>
              </a:rPr>
              <a:t> </a:t>
            </a:r>
            <a:r>
              <a:rPr sz="2000" dirty="0">
                <a:latin typeface="Lucida Sans"/>
                <a:cs typeface="Lucida Sans"/>
              </a:rPr>
              <a:t>–</a:t>
            </a:r>
            <a:r>
              <a:rPr sz="2000" spc="-95" dirty="0">
                <a:latin typeface="Lucida Sans"/>
                <a:cs typeface="Lucida Sans"/>
              </a:rPr>
              <a:t> </a:t>
            </a:r>
            <a:r>
              <a:rPr sz="2000" dirty="0">
                <a:latin typeface="Lucida Sans"/>
                <a:cs typeface="Lucida Sans"/>
              </a:rPr>
              <a:t>one</a:t>
            </a:r>
            <a:r>
              <a:rPr sz="2000" spc="-95" dirty="0">
                <a:latin typeface="Lucida Sans"/>
                <a:cs typeface="Lucida Sans"/>
              </a:rPr>
              <a:t> </a:t>
            </a:r>
            <a:r>
              <a:rPr sz="2000" spc="-10" dirty="0">
                <a:latin typeface="Lucida Sans"/>
                <a:cs typeface="Lucida Sans"/>
              </a:rPr>
              <a:t>representative</a:t>
            </a:r>
            <a:endParaRPr sz="2000">
              <a:latin typeface="Lucida Sans"/>
              <a:cs typeface="Lucida Sans"/>
            </a:endParaRPr>
          </a:p>
          <a:p>
            <a:pPr marL="241300">
              <a:lnSpc>
                <a:spcPts val="2290"/>
              </a:lnSpc>
            </a:pPr>
            <a:r>
              <a:rPr sz="2000" spc="-45" dirty="0">
                <a:latin typeface="Lucida Sans"/>
                <a:cs typeface="Lucida Sans"/>
              </a:rPr>
              <a:t>from</a:t>
            </a:r>
            <a:r>
              <a:rPr sz="2000" spc="-114" dirty="0">
                <a:latin typeface="Lucida Sans"/>
                <a:cs typeface="Lucida Sans"/>
              </a:rPr>
              <a:t> </a:t>
            </a:r>
            <a:r>
              <a:rPr sz="2000" spc="-10" dirty="0">
                <a:latin typeface="Lucida Sans"/>
                <a:cs typeface="Lucida Sans"/>
              </a:rPr>
              <a:t>each</a:t>
            </a:r>
            <a:r>
              <a:rPr sz="2000" spc="-150" dirty="0">
                <a:latin typeface="Lucida Sans"/>
                <a:cs typeface="Lucida Sans"/>
              </a:rPr>
              <a:t> </a:t>
            </a:r>
            <a:r>
              <a:rPr sz="2000" spc="-25" dirty="0">
                <a:latin typeface="Lucida Sans"/>
                <a:cs typeface="Lucida Sans"/>
              </a:rPr>
              <a:t>company</a:t>
            </a:r>
            <a:r>
              <a:rPr sz="2000" spc="-110" dirty="0">
                <a:latin typeface="Lucida Sans"/>
                <a:cs typeface="Lucida Sans"/>
              </a:rPr>
              <a:t> </a:t>
            </a:r>
            <a:r>
              <a:rPr sz="2000" spc="-10" dirty="0">
                <a:latin typeface="Lucida Sans"/>
                <a:cs typeface="Lucida Sans"/>
              </a:rPr>
              <a:t>per</a:t>
            </a:r>
            <a:r>
              <a:rPr sz="2000" spc="-120" dirty="0">
                <a:latin typeface="Lucida Sans"/>
                <a:cs typeface="Lucida Sans"/>
              </a:rPr>
              <a:t> </a:t>
            </a:r>
            <a:r>
              <a:rPr sz="2000" spc="-10" dirty="0">
                <a:latin typeface="Lucida Sans"/>
                <a:cs typeface="Lucida Sans"/>
              </a:rPr>
              <a:t>membership</a:t>
            </a:r>
            <a:endParaRPr sz="2000">
              <a:latin typeface="Lucida Sans"/>
              <a:cs typeface="Lucida Sans"/>
            </a:endParaRPr>
          </a:p>
          <a:p>
            <a:pPr marL="241300" indent="-228600">
              <a:lnSpc>
                <a:spcPct val="100000"/>
              </a:lnSpc>
              <a:spcBef>
                <a:spcPts val="750"/>
              </a:spcBef>
              <a:buFont typeface="Arial"/>
              <a:buChar char="•"/>
              <a:tabLst>
                <a:tab pos="241300" algn="l"/>
              </a:tabLst>
            </a:pPr>
            <a:r>
              <a:rPr sz="2000" spc="-25" dirty="0">
                <a:latin typeface="Lucida Sans"/>
                <a:cs typeface="Lucida Sans"/>
              </a:rPr>
              <a:t>Procedures</a:t>
            </a:r>
            <a:r>
              <a:rPr sz="2000" spc="-80" dirty="0">
                <a:latin typeface="Lucida Sans"/>
                <a:cs typeface="Lucida Sans"/>
              </a:rPr>
              <a:t> </a:t>
            </a:r>
            <a:r>
              <a:rPr sz="2000" spc="-25" dirty="0">
                <a:latin typeface="Lucida Sans"/>
                <a:cs typeface="Lucida Sans"/>
              </a:rPr>
              <a:t>for</a:t>
            </a:r>
            <a:r>
              <a:rPr sz="2000" spc="-90" dirty="0">
                <a:latin typeface="Lucida Sans"/>
                <a:cs typeface="Lucida Sans"/>
              </a:rPr>
              <a:t> </a:t>
            </a:r>
            <a:r>
              <a:rPr sz="2000" spc="-60" dirty="0">
                <a:latin typeface="Lucida Sans"/>
                <a:cs typeface="Lucida Sans"/>
              </a:rPr>
              <a:t>project</a:t>
            </a:r>
            <a:r>
              <a:rPr sz="2000" spc="-130" dirty="0">
                <a:latin typeface="Lucida Sans"/>
                <a:cs typeface="Lucida Sans"/>
              </a:rPr>
              <a:t> </a:t>
            </a:r>
            <a:r>
              <a:rPr sz="2000" spc="-65" dirty="0">
                <a:latin typeface="Lucida Sans"/>
                <a:cs typeface="Lucida Sans"/>
              </a:rPr>
              <a:t>funding</a:t>
            </a:r>
            <a:r>
              <a:rPr sz="2000" spc="-75" dirty="0">
                <a:latin typeface="Lucida Sans"/>
                <a:cs typeface="Lucida Sans"/>
              </a:rPr>
              <a:t> </a:t>
            </a:r>
            <a:r>
              <a:rPr sz="2000" spc="-10" dirty="0">
                <a:latin typeface="Lucida Sans"/>
                <a:cs typeface="Lucida Sans"/>
              </a:rPr>
              <a:t>recommendations</a:t>
            </a:r>
            <a:endParaRPr sz="2000">
              <a:latin typeface="Lucida Sans"/>
              <a:cs typeface="Lucida Sans"/>
            </a:endParaRPr>
          </a:p>
          <a:p>
            <a:pPr marL="241300" marR="5080" indent="-229235">
              <a:lnSpc>
                <a:spcPts val="2180"/>
              </a:lnSpc>
              <a:spcBef>
                <a:spcPts val="1015"/>
              </a:spcBef>
              <a:buFont typeface="Arial"/>
              <a:buChar char="•"/>
              <a:tabLst>
                <a:tab pos="241300" algn="l"/>
              </a:tabLst>
            </a:pPr>
            <a:r>
              <a:rPr sz="2000" spc="60" dirty="0">
                <a:latin typeface="Lucida Sans"/>
                <a:cs typeface="Lucida Sans"/>
              </a:rPr>
              <a:t>IP</a:t>
            </a:r>
            <a:r>
              <a:rPr sz="2000" spc="-100" dirty="0">
                <a:latin typeface="Lucida Sans"/>
                <a:cs typeface="Lucida Sans"/>
              </a:rPr>
              <a:t> </a:t>
            </a:r>
            <a:r>
              <a:rPr sz="2000" spc="-80" dirty="0">
                <a:latin typeface="Lucida Sans"/>
                <a:cs typeface="Lucida Sans"/>
              </a:rPr>
              <a:t>rights:</a:t>
            </a:r>
            <a:r>
              <a:rPr sz="2000" spc="-90" dirty="0">
                <a:latin typeface="Lucida Sans"/>
                <a:cs typeface="Lucida Sans"/>
              </a:rPr>
              <a:t> </a:t>
            </a:r>
            <a:r>
              <a:rPr sz="2000" spc="-45" dirty="0">
                <a:latin typeface="Lucida Sans"/>
                <a:cs typeface="Lucida Sans"/>
              </a:rPr>
              <a:t>royalty-</a:t>
            </a:r>
            <a:r>
              <a:rPr sz="2000" spc="-55" dirty="0">
                <a:latin typeface="Lucida Sans"/>
                <a:cs typeface="Lucida Sans"/>
              </a:rPr>
              <a:t>free,</a:t>
            </a:r>
            <a:r>
              <a:rPr sz="2000" spc="-45" dirty="0">
                <a:latin typeface="Lucida Sans"/>
                <a:cs typeface="Lucida Sans"/>
              </a:rPr>
              <a:t> </a:t>
            </a:r>
            <a:r>
              <a:rPr sz="2000" spc="-30" dirty="0">
                <a:latin typeface="Lucida Sans"/>
                <a:cs typeface="Lucida Sans"/>
              </a:rPr>
              <a:t>non-</a:t>
            </a:r>
            <a:r>
              <a:rPr sz="2000" spc="-75" dirty="0">
                <a:latin typeface="Lucida Sans"/>
                <a:cs typeface="Lucida Sans"/>
              </a:rPr>
              <a:t>exclusive</a:t>
            </a:r>
            <a:r>
              <a:rPr sz="2000" spc="-90" dirty="0">
                <a:latin typeface="Lucida Sans"/>
                <a:cs typeface="Lucida Sans"/>
              </a:rPr>
              <a:t> </a:t>
            </a:r>
            <a:r>
              <a:rPr sz="2000" spc="-70" dirty="0">
                <a:latin typeface="Lucida Sans"/>
                <a:cs typeface="Lucida Sans"/>
              </a:rPr>
              <a:t>rights</a:t>
            </a:r>
            <a:r>
              <a:rPr sz="2000" spc="-65" dirty="0">
                <a:latin typeface="Lucida Sans"/>
                <a:cs typeface="Lucida Sans"/>
              </a:rPr>
              <a:t> </a:t>
            </a:r>
            <a:r>
              <a:rPr sz="2000" spc="-50" dirty="0">
                <a:latin typeface="Lucida Sans"/>
                <a:cs typeface="Lucida Sans"/>
              </a:rPr>
              <a:t>to</a:t>
            </a:r>
            <a:r>
              <a:rPr sz="2000" spc="-95" dirty="0">
                <a:latin typeface="Lucida Sans"/>
                <a:cs typeface="Lucida Sans"/>
              </a:rPr>
              <a:t> </a:t>
            </a:r>
            <a:r>
              <a:rPr sz="2000" spc="-10" dirty="0">
                <a:latin typeface="Lucida Sans"/>
                <a:cs typeface="Lucida Sans"/>
              </a:rPr>
              <a:t>center members</a:t>
            </a:r>
            <a:endParaRPr sz="2000">
              <a:latin typeface="Lucida Sans"/>
              <a:cs typeface="Lucida Sans"/>
            </a:endParaRPr>
          </a:p>
          <a:p>
            <a:pPr marL="241300" indent="-228600">
              <a:lnSpc>
                <a:spcPct val="100000"/>
              </a:lnSpc>
              <a:spcBef>
                <a:spcPts val="715"/>
              </a:spcBef>
              <a:buFont typeface="Arial"/>
              <a:buChar char="•"/>
              <a:tabLst>
                <a:tab pos="241300" algn="l"/>
              </a:tabLst>
            </a:pPr>
            <a:r>
              <a:rPr sz="2000" spc="-40" dirty="0">
                <a:latin typeface="Lucida Sans"/>
                <a:cs typeface="Lucida Sans"/>
              </a:rPr>
              <a:t>Publication</a:t>
            </a:r>
            <a:r>
              <a:rPr sz="2000" spc="-114" dirty="0">
                <a:latin typeface="Lucida Sans"/>
                <a:cs typeface="Lucida Sans"/>
              </a:rPr>
              <a:t> </a:t>
            </a:r>
            <a:r>
              <a:rPr sz="2000" spc="-35" dirty="0">
                <a:latin typeface="Lucida Sans"/>
                <a:cs typeface="Lucida Sans"/>
              </a:rPr>
              <a:t>delay</a:t>
            </a:r>
            <a:r>
              <a:rPr sz="2000" spc="-120" dirty="0">
                <a:latin typeface="Lucida Sans"/>
                <a:cs typeface="Lucida Sans"/>
              </a:rPr>
              <a:t> </a:t>
            </a:r>
            <a:r>
              <a:rPr sz="2000" spc="-60" dirty="0">
                <a:latin typeface="Lucida Sans"/>
                <a:cs typeface="Lucida Sans"/>
              </a:rPr>
              <a:t>policy</a:t>
            </a:r>
            <a:r>
              <a:rPr sz="2000" spc="-65" dirty="0">
                <a:latin typeface="Lucida Sans"/>
                <a:cs typeface="Lucida Sans"/>
              </a:rPr>
              <a:t> </a:t>
            </a:r>
            <a:r>
              <a:rPr sz="2000" dirty="0">
                <a:latin typeface="Lucida Sans"/>
                <a:cs typeface="Lucida Sans"/>
              </a:rPr>
              <a:t>–</a:t>
            </a:r>
            <a:r>
              <a:rPr sz="2000" spc="-85" dirty="0">
                <a:latin typeface="Lucida Sans"/>
                <a:cs typeface="Lucida Sans"/>
              </a:rPr>
              <a:t> </a:t>
            </a:r>
            <a:r>
              <a:rPr sz="2000" spc="-55" dirty="0">
                <a:latin typeface="Lucida Sans"/>
                <a:cs typeface="Lucida Sans"/>
              </a:rPr>
              <a:t>typical </a:t>
            </a:r>
            <a:r>
              <a:rPr sz="2000" spc="-105" dirty="0">
                <a:latin typeface="Lucida Sans"/>
                <a:cs typeface="Lucida Sans"/>
              </a:rPr>
              <a:t>30-</a:t>
            </a:r>
            <a:r>
              <a:rPr sz="2000" spc="-140" dirty="0">
                <a:latin typeface="Lucida Sans"/>
                <a:cs typeface="Lucida Sans"/>
              </a:rPr>
              <a:t>90</a:t>
            </a:r>
            <a:r>
              <a:rPr sz="2000" spc="-105" dirty="0">
                <a:latin typeface="Lucida Sans"/>
                <a:cs typeface="Lucida Sans"/>
              </a:rPr>
              <a:t> </a:t>
            </a:r>
            <a:r>
              <a:rPr sz="2000" spc="-20" dirty="0">
                <a:latin typeface="Lucida Sans"/>
                <a:cs typeface="Lucida Sans"/>
              </a:rPr>
              <a:t>days</a:t>
            </a:r>
            <a:endParaRPr sz="2000">
              <a:latin typeface="Lucida Sans"/>
              <a:cs typeface="Lucida Sans"/>
            </a:endParaRPr>
          </a:p>
        </p:txBody>
      </p:sp>
      <p:grpSp>
        <p:nvGrpSpPr>
          <p:cNvPr id="5" name="object 5"/>
          <p:cNvGrpSpPr/>
          <p:nvPr/>
        </p:nvGrpSpPr>
        <p:grpSpPr>
          <a:xfrm>
            <a:off x="7923276" y="2255901"/>
            <a:ext cx="2527300" cy="2479675"/>
            <a:chOff x="7923276" y="2255901"/>
            <a:chExt cx="2527300" cy="2479675"/>
          </a:xfrm>
        </p:grpSpPr>
        <p:sp>
          <p:nvSpPr>
            <p:cNvPr id="6" name="object 6"/>
            <p:cNvSpPr/>
            <p:nvPr/>
          </p:nvSpPr>
          <p:spPr>
            <a:xfrm>
              <a:off x="7929626" y="2265426"/>
              <a:ext cx="2514600" cy="2463800"/>
            </a:xfrm>
            <a:custGeom>
              <a:avLst/>
              <a:gdLst/>
              <a:ahLst/>
              <a:cxnLst/>
              <a:rect l="l" t="t" r="r" b="b"/>
              <a:pathLst>
                <a:path w="2514600" h="2463800">
                  <a:moveTo>
                    <a:pt x="1447304" y="2451100"/>
                  </a:moveTo>
                  <a:lnTo>
                    <a:pt x="1067266" y="2451100"/>
                  </a:lnTo>
                  <a:lnTo>
                    <a:pt x="1114020" y="2463800"/>
                  </a:lnTo>
                  <a:lnTo>
                    <a:pt x="1400556" y="2463800"/>
                  </a:lnTo>
                  <a:lnTo>
                    <a:pt x="1447304" y="2451100"/>
                  </a:lnTo>
                  <a:close/>
                </a:path>
                <a:path w="2514600" h="2463800">
                  <a:moveTo>
                    <a:pt x="1447304" y="12700"/>
                  </a:moveTo>
                  <a:lnTo>
                    <a:pt x="1067266" y="12700"/>
                  </a:lnTo>
                  <a:lnTo>
                    <a:pt x="930477" y="50800"/>
                  </a:lnTo>
                  <a:lnTo>
                    <a:pt x="757411" y="101600"/>
                  </a:lnTo>
                  <a:lnTo>
                    <a:pt x="716025" y="127000"/>
                  </a:lnTo>
                  <a:lnTo>
                    <a:pt x="675457" y="139700"/>
                  </a:lnTo>
                  <a:lnTo>
                    <a:pt x="635739" y="165100"/>
                  </a:lnTo>
                  <a:lnTo>
                    <a:pt x="596904" y="190500"/>
                  </a:lnTo>
                  <a:lnTo>
                    <a:pt x="558984" y="215900"/>
                  </a:lnTo>
                  <a:lnTo>
                    <a:pt x="522011" y="241300"/>
                  </a:lnTo>
                  <a:lnTo>
                    <a:pt x="486019" y="266700"/>
                  </a:lnTo>
                  <a:lnTo>
                    <a:pt x="451040" y="292100"/>
                  </a:lnTo>
                  <a:lnTo>
                    <a:pt x="417106" y="317500"/>
                  </a:lnTo>
                  <a:lnTo>
                    <a:pt x="384250" y="342900"/>
                  </a:lnTo>
                  <a:lnTo>
                    <a:pt x="352504" y="381000"/>
                  </a:lnTo>
                  <a:lnTo>
                    <a:pt x="321901" y="406400"/>
                  </a:lnTo>
                  <a:lnTo>
                    <a:pt x="292474" y="444500"/>
                  </a:lnTo>
                  <a:lnTo>
                    <a:pt x="264255" y="482600"/>
                  </a:lnTo>
                  <a:lnTo>
                    <a:pt x="237277" y="520700"/>
                  </a:lnTo>
                  <a:lnTo>
                    <a:pt x="211571" y="546100"/>
                  </a:lnTo>
                  <a:lnTo>
                    <a:pt x="187172" y="584200"/>
                  </a:lnTo>
                  <a:lnTo>
                    <a:pt x="164111" y="622300"/>
                  </a:lnTo>
                  <a:lnTo>
                    <a:pt x="142420" y="660400"/>
                  </a:lnTo>
                  <a:lnTo>
                    <a:pt x="122133" y="711200"/>
                  </a:lnTo>
                  <a:lnTo>
                    <a:pt x="103282" y="749300"/>
                  </a:lnTo>
                  <a:lnTo>
                    <a:pt x="85900" y="787400"/>
                  </a:lnTo>
                  <a:lnTo>
                    <a:pt x="70018" y="825500"/>
                  </a:lnTo>
                  <a:lnTo>
                    <a:pt x="55670" y="876300"/>
                  </a:lnTo>
                  <a:lnTo>
                    <a:pt x="42888" y="914400"/>
                  </a:lnTo>
                  <a:lnTo>
                    <a:pt x="31705" y="965200"/>
                  </a:lnTo>
                  <a:lnTo>
                    <a:pt x="22153" y="1003300"/>
                  </a:lnTo>
                  <a:lnTo>
                    <a:pt x="14264" y="1054100"/>
                  </a:lnTo>
                  <a:lnTo>
                    <a:pt x="8072" y="1092200"/>
                  </a:lnTo>
                  <a:lnTo>
                    <a:pt x="3609" y="1143000"/>
                  </a:lnTo>
                  <a:lnTo>
                    <a:pt x="907" y="1193800"/>
                  </a:lnTo>
                  <a:lnTo>
                    <a:pt x="0" y="1231900"/>
                  </a:lnTo>
                  <a:lnTo>
                    <a:pt x="907" y="1282700"/>
                  </a:lnTo>
                  <a:lnTo>
                    <a:pt x="3609" y="1333500"/>
                  </a:lnTo>
                  <a:lnTo>
                    <a:pt x="8072" y="1371600"/>
                  </a:lnTo>
                  <a:lnTo>
                    <a:pt x="14264" y="1422400"/>
                  </a:lnTo>
                  <a:lnTo>
                    <a:pt x="22153" y="1473200"/>
                  </a:lnTo>
                  <a:lnTo>
                    <a:pt x="31705" y="1511300"/>
                  </a:lnTo>
                  <a:lnTo>
                    <a:pt x="42888" y="1562100"/>
                  </a:lnTo>
                  <a:lnTo>
                    <a:pt x="55670" y="1600200"/>
                  </a:lnTo>
                  <a:lnTo>
                    <a:pt x="70018" y="1638300"/>
                  </a:lnTo>
                  <a:lnTo>
                    <a:pt x="85900" y="1689100"/>
                  </a:lnTo>
                  <a:lnTo>
                    <a:pt x="103282" y="1727200"/>
                  </a:lnTo>
                  <a:lnTo>
                    <a:pt x="122133" y="1765300"/>
                  </a:lnTo>
                  <a:lnTo>
                    <a:pt x="142420" y="1803400"/>
                  </a:lnTo>
                  <a:lnTo>
                    <a:pt x="164111" y="1841500"/>
                  </a:lnTo>
                  <a:lnTo>
                    <a:pt x="187172" y="1879600"/>
                  </a:lnTo>
                  <a:lnTo>
                    <a:pt x="211571" y="1917700"/>
                  </a:lnTo>
                  <a:lnTo>
                    <a:pt x="237277" y="1955800"/>
                  </a:lnTo>
                  <a:lnTo>
                    <a:pt x="264255" y="1993900"/>
                  </a:lnTo>
                  <a:lnTo>
                    <a:pt x="292474" y="2032000"/>
                  </a:lnTo>
                  <a:lnTo>
                    <a:pt x="321901" y="2057400"/>
                  </a:lnTo>
                  <a:lnTo>
                    <a:pt x="352504" y="2095500"/>
                  </a:lnTo>
                  <a:lnTo>
                    <a:pt x="384250" y="2120900"/>
                  </a:lnTo>
                  <a:lnTo>
                    <a:pt x="417106" y="2159000"/>
                  </a:lnTo>
                  <a:lnTo>
                    <a:pt x="451040" y="2184400"/>
                  </a:lnTo>
                  <a:lnTo>
                    <a:pt x="486019" y="2209800"/>
                  </a:lnTo>
                  <a:lnTo>
                    <a:pt x="522011" y="2235200"/>
                  </a:lnTo>
                  <a:lnTo>
                    <a:pt x="558984" y="2260600"/>
                  </a:lnTo>
                  <a:lnTo>
                    <a:pt x="596904" y="2286000"/>
                  </a:lnTo>
                  <a:lnTo>
                    <a:pt x="635739" y="2311400"/>
                  </a:lnTo>
                  <a:lnTo>
                    <a:pt x="675457" y="2324100"/>
                  </a:lnTo>
                  <a:lnTo>
                    <a:pt x="716025" y="2349500"/>
                  </a:lnTo>
                  <a:lnTo>
                    <a:pt x="757411" y="2374900"/>
                  </a:lnTo>
                  <a:lnTo>
                    <a:pt x="842504" y="2400300"/>
                  </a:lnTo>
                  <a:lnTo>
                    <a:pt x="1021069" y="2451100"/>
                  </a:lnTo>
                  <a:lnTo>
                    <a:pt x="1493495" y="2451100"/>
                  </a:lnTo>
                  <a:lnTo>
                    <a:pt x="1539097" y="2438400"/>
                  </a:lnTo>
                  <a:lnTo>
                    <a:pt x="1114121" y="2438400"/>
                  </a:lnTo>
                  <a:lnTo>
                    <a:pt x="1021308" y="2413000"/>
                  </a:lnTo>
                  <a:lnTo>
                    <a:pt x="975795" y="2413000"/>
                  </a:lnTo>
                  <a:lnTo>
                    <a:pt x="843241" y="2374900"/>
                  </a:lnTo>
                  <a:lnTo>
                    <a:pt x="800498" y="2349500"/>
                  </a:lnTo>
                  <a:lnTo>
                    <a:pt x="717381" y="2324100"/>
                  </a:lnTo>
                  <a:lnTo>
                    <a:pt x="677074" y="2298700"/>
                  </a:lnTo>
                  <a:lnTo>
                    <a:pt x="637648" y="2273300"/>
                  </a:lnTo>
                  <a:lnTo>
                    <a:pt x="599136" y="2247900"/>
                  </a:lnTo>
                  <a:lnTo>
                    <a:pt x="561572" y="2222500"/>
                  </a:lnTo>
                  <a:lnTo>
                    <a:pt x="524991" y="2197100"/>
                  </a:lnTo>
                  <a:lnTo>
                    <a:pt x="489427" y="2171700"/>
                  </a:lnTo>
                  <a:lnTo>
                    <a:pt x="454913" y="2146300"/>
                  </a:lnTo>
                  <a:lnTo>
                    <a:pt x="421485" y="2120900"/>
                  </a:lnTo>
                  <a:lnTo>
                    <a:pt x="389175" y="2082800"/>
                  </a:lnTo>
                  <a:lnTo>
                    <a:pt x="358019" y="2057400"/>
                  </a:lnTo>
                  <a:lnTo>
                    <a:pt x="328050" y="2019300"/>
                  </a:lnTo>
                  <a:lnTo>
                    <a:pt x="299302" y="1993900"/>
                  </a:lnTo>
                  <a:lnTo>
                    <a:pt x="271810" y="1955800"/>
                  </a:lnTo>
                  <a:lnTo>
                    <a:pt x="245607" y="1917700"/>
                  </a:lnTo>
                  <a:lnTo>
                    <a:pt x="220728" y="1879600"/>
                  </a:lnTo>
                  <a:lnTo>
                    <a:pt x="197207" y="1841500"/>
                  </a:lnTo>
                  <a:lnTo>
                    <a:pt x="175078" y="1803400"/>
                  </a:lnTo>
                  <a:lnTo>
                    <a:pt x="154375" y="1765300"/>
                  </a:lnTo>
                  <a:lnTo>
                    <a:pt x="135132" y="1727200"/>
                  </a:lnTo>
                  <a:lnTo>
                    <a:pt x="117383" y="1689100"/>
                  </a:lnTo>
                  <a:lnTo>
                    <a:pt x="101163" y="1638300"/>
                  </a:lnTo>
                  <a:lnTo>
                    <a:pt x="86506" y="1600200"/>
                  </a:lnTo>
                  <a:lnTo>
                    <a:pt x="73445" y="1562100"/>
                  </a:lnTo>
                  <a:lnTo>
                    <a:pt x="62015" y="1511300"/>
                  </a:lnTo>
                  <a:lnTo>
                    <a:pt x="52249" y="1473200"/>
                  </a:lnTo>
                  <a:lnTo>
                    <a:pt x="44183" y="1422400"/>
                  </a:lnTo>
                  <a:lnTo>
                    <a:pt x="37850" y="1371600"/>
                  </a:lnTo>
                  <a:lnTo>
                    <a:pt x="33284" y="1333500"/>
                  </a:lnTo>
                  <a:lnTo>
                    <a:pt x="30520" y="1282700"/>
                  </a:lnTo>
                  <a:lnTo>
                    <a:pt x="29591" y="1231900"/>
                  </a:lnTo>
                  <a:lnTo>
                    <a:pt x="30520" y="1193800"/>
                  </a:lnTo>
                  <a:lnTo>
                    <a:pt x="33284" y="1143000"/>
                  </a:lnTo>
                  <a:lnTo>
                    <a:pt x="37850" y="1092200"/>
                  </a:lnTo>
                  <a:lnTo>
                    <a:pt x="44183" y="1054100"/>
                  </a:lnTo>
                  <a:lnTo>
                    <a:pt x="52249" y="1003300"/>
                  </a:lnTo>
                  <a:lnTo>
                    <a:pt x="62015" y="965200"/>
                  </a:lnTo>
                  <a:lnTo>
                    <a:pt x="73445" y="914400"/>
                  </a:lnTo>
                  <a:lnTo>
                    <a:pt x="86506" y="876300"/>
                  </a:lnTo>
                  <a:lnTo>
                    <a:pt x="101163" y="825500"/>
                  </a:lnTo>
                  <a:lnTo>
                    <a:pt x="117383" y="787400"/>
                  </a:lnTo>
                  <a:lnTo>
                    <a:pt x="135132" y="749300"/>
                  </a:lnTo>
                  <a:lnTo>
                    <a:pt x="154375" y="711200"/>
                  </a:lnTo>
                  <a:lnTo>
                    <a:pt x="175078" y="673100"/>
                  </a:lnTo>
                  <a:lnTo>
                    <a:pt x="197207" y="635000"/>
                  </a:lnTo>
                  <a:lnTo>
                    <a:pt x="220728" y="596900"/>
                  </a:lnTo>
                  <a:lnTo>
                    <a:pt x="245607" y="558800"/>
                  </a:lnTo>
                  <a:lnTo>
                    <a:pt x="271810" y="520700"/>
                  </a:lnTo>
                  <a:lnTo>
                    <a:pt x="299302" y="482600"/>
                  </a:lnTo>
                  <a:lnTo>
                    <a:pt x="328050" y="444500"/>
                  </a:lnTo>
                  <a:lnTo>
                    <a:pt x="358019" y="419100"/>
                  </a:lnTo>
                  <a:lnTo>
                    <a:pt x="389175" y="381000"/>
                  </a:lnTo>
                  <a:lnTo>
                    <a:pt x="421485" y="355600"/>
                  </a:lnTo>
                  <a:lnTo>
                    <a:pt x="454913" y="330200"/>
                  </a:lnTo>
                  <a:lnTo>
                    <a:pt x="489427" y="292100"/>
                  </a:lnTo>
                  <a:lnTo>
                    <a:pt x="524991" y="266700"/>
                  </a:lnTo>
                  <a:lnTo>
                    <a:pt x="561572" y="241300"/>
                  </a:lnTo>
                  <a:lnTo>
                    <a:pt x="599136" y="215900"/>
                  </a:lnTo>
                  <a:lnTo>
                    <a:pt x="637648" y="203200"/>
                  </a:lnTo>
                  <a:lnTo>
                    <a:pt x="677074" y="177800"/>
                  </a:lnTo>
                  <a:lnTo>
                    <a:pt x="717381" y="152400"/>
                  </a:lnTo>
                  <a:lnTo>
                    <a:pt x="758533" y="139700"/>
                  </a:lnTo>
                  <a:lnTo>
                    <a:pt x="800498" y="114300"/>
                  </a:lnTo>
                  <a:lnTo>
                    <a:pt x="975795" y="63500"/>
                  </a:lnTo>
                  <a:lnTo>
                    <a:pt x="1021308" y="50800"/>
                  </a:lnTo>
                  <a:lnTo>
                    <a:pt x="1067428" y="50800"/>
                  </a:lnTo>
                  <a:lnTo>
                    <a:pt x="1114121" y="38100"/>
                  </a:lnTo>
                  <a:lnTo>
                    <a:pt x="1539097" y="38100"/>
                  </a:lnTo>
                  <a:lnTo>
                    <a:pt x="1447304" y="12700"/>
                  </a:lnTo>
                  <a:close/>
                </a:path>
                <a:path w="2514600" h="2463800">
                  <a:moveTo>
                    <a:pt x="1539097" y="38100"/>
                  </a:moveTo>
                  <a:lnTo>
                    <a:pt x="1400452" y="38100"/>
                  </a:lnTo>
                  <a:lnTo>
                    <a:pt x="1447138" y="50800"/>
                  </a:lnTo>
                  <a:lnTo>
                    <a:pt x="1493251" y="50800"/>
                  </a:lnTo>
                  <a:lnTo>
                    <a:pt x="1538757" y="63500"/>
                  </a:lnTo>
                  <a:lnTo>
                    <a:pt x="1714030" y="114300"/>
                  </a:lnTo>
                  <a:lnTo>
                    <a:pt x="1755990" y="139700"/>
                  </a:lnTo>
                  <a:lnTo>
                    <a:pt x="1797138" y="152400"/>
                  </a:lnTo>
                  <a:lnTo>
                    <a:pt x="1837440" y="177800"/>
                  </a:lnTo>
                  <a:lnTo>
                    <a:pt x="1876862" y="203200"/>
                  </a:lnTo>
                  <a:lnTo>
                    <a:pt x="1915370" y="215900"/>
                  </a:lnTo>
                  <a:lnTo>
                    <a:pt x="1952930" y="241300"/>
                  </a:lnTo>
                  <a:lnTo>
                    <a:pt x="1989508" y="266700"/>
                  </a:lnTo>
                  <a:lnTo>
                    <a:pt x="2025069" y="292100"/>
                  </a:lnTo>
                  <a:lnTo>
                    <a:pt x="2059580" y="330200"/>
                  </a:lnTo>
                  <a:lnTo>
                    <a:pt x="2093006" y="355600"/>
                  </a:lnTo>
                  <a:lnTo>
                    <a:pt x="2125313" y="381000"/>
                  </a:lnTo>
                  <a:lnTo>
                    <a:pt x="2156467" y="419100"/>
                  </a:lnTo>
                  <a:lnTo>
                    <a:pt x="2186434" y="444500"/>
                  </a:lnTo>
                  <a:lnTo>
                    <a:pt x="2215180" y="482600"/>
                  </a:lnTo>
                  <a:lnTo>
                    <a:pt x="2242671" y="520700"/>
                  </a:lnTo>
                  <a:lnTo>
                    <a:pt x="2268872" y="558800"/>
                  </a:lnTo>
                  <a:lnTo>
                    <a:pt x="2293750" y="596900"/>
                  </a:lnTo>
                  <a:lnTo>
                    <a:pt x="2317270" y="635000"/>
                  </a:lnTo>
                  <a:lnTo>
                    <a:pt x="2339398" y="673100"/>
                  </a:lnTo>
                  <a:lnTo>
                    <a:pt x="2360100" y="711200"/>
                  </a:lnTo>
                  <a:lnTo>
                    <a:pt x="2379342" y="749300"/>
                  </a:lnTo>
                  <a:lnTo>
                    <a:pt x="2397090" y="787400"/>
                  </a:lnTo>
                  <a:lnTo>
                    <a:pt x="2413310" y="825500"/>
                  </a:lnTo>
                  <a:lnTo>
                    <a:pt x="2427967" y="876300"/>
                  </a:lnTo>
                  <a:lnTo>
                    <a:pt x="2441028" y="914400"/>
                  </a:lnTo>
                  <a:lnTo>
                    <a:pt x="2452458" y="965200"/>
                  </a:lnTo>
                  <a:lnTo>
                    <a:pt x="2462223" y="1003300"/>
                  </a:lnTo>
                  <a:lnTo>
                    <a:pt x="2470289" y="1054100"/>
                  </a:lnTo>
                  <a:lnTo>
                    <a:pt x="2476622" y="1092200"/>
                  </a:lnTo>
                  <a:lnTo>
                    <a:pt x="2481188" y="1143000"/>
                  </a:lnTo>
                  <a:lnTo>
                    <a:pt x="2483952" y="1193800"/>
                  </a:lnTo>
                  <a:lnTo>
                    <a:pt x="2484881" y="1231900"/>
                  </a:lnTo>
                  <a:lnTo>
                    <a:pt x="2483952" y="1282700"/>
                  </a:lnTo>
                  <a:lnTo>
                    <a:pt x="2481188" y="1333500"/>
                  </a:lnTo>
                  <a:lnTo>
                    <a:pt x="2476622" y="1371600"/>
                  </a:lnTo>
                  <a:lnTo>
                    <a:pt x="2470289" y="1422400"/>
                  </a:lnTo>
                  <a:lnTo>
                    <a:pt x="2462223" y="1473200"/>
                  </a:lnTo>
                  <a:lnTo>
                    <a:pt x="2452458" y="1511300"/>
                  </a:lnTo>
                  <a:lnTo>
                    <a:pt x="2441028" y="1562100"/>
                  </a:lnTo>
                  <a:lnTo>
                    <a:pt x="2427967" y="1600200"/>
                  </a:lnTo>
                  <a:lnTo>
                    <a:pt x="2413310" y="1638300"/>
                  </a:lnTo>
                  <a:lnTo>
                    <a:pt x="2397090" y="1689100"/>
                  </a:lnTo>
                  <a:lnTo>
                    <a:pt x="2379342" y="1727200"/>
                  </a:lnTo>
                  <a:lnTo>
                    <a:pt x="2360100" y="1765300"/>
                  </a:lnTo>
                  <a:lnTo>
                    <a:pt x="2339398" y="1803400"/>
                  </a:lnTo>
                  <a:lnTo>
                    <a:pt x="2317270" y="1841500"/>
                  </a:lnTo>
                  <a:lnTo>
                    <a:pt x="2293750" y="1879600"/>
                  </a:lnTo>
                  <a:lnTo>
                    <a:pt x="2268872" y="1917700"/>
                  </a:lnTo>
                  <a:lnTo>
                    <a:pt x="2242671" y="1955800"/>
                  </a:lnTo>
                  <a:lnTo>
                    <a:pt x="2215180" y="1993900"/>
                  </a:lnTo>
                  <a:lnTo>
                    <a:pt x="2186434" y="2019300"/>
                  </a:lnTo>
                  <a:lnTo>
                    <a:pt x="2156467" y="2057400"/>
                  </a:lnTo>
                  <a:lnTo>
                    <a:pt x="2125313" y="2082800"/>
                  </a:lnTo>
                  <a:lnTo>
                    <a:pt x="2093006" y="2120900"/>
                  </a:lnTo>
                  <a:lnTo>
                    <a:pt x="2059580" y="2146300"/>
                  </a:lnTo>
                  <a:lnTo>
                    <a:pt x="2025069" y="2171700"/>
                  </a:lnTo>
                  <a:lnTo>
                    <a:pt x="1989508" y="2197100"/>
                  </a:lnTo>
                  <a:lnTo>
                    <a:pt x="1952930" y="2222500"/>
                  </a:lnTo>
                  <a:lnTo>
                    <a:pt x="1915370" y="2247900"/>
                  </a:lnTo>
                  <a:lnTo>
                    <a:pt x="1876862" y="2273300"/>
                  </a:lnTo>
                  <a:lnTo>
                    <a:pt x="1837440" y="2298700"/>
                  </a:lnTo>
                  <a:lnTo>
                    <a:pt x="1797138" y="2324100"/>
                  </a:lnTo>
                  <a:lnTo>
                    <a:pt x="1714030" y="2349500"/>
                  </a:lnTo>
                  <a:lnTo>
                    <a:pt x="1671293" y="2374900"/>
                  </a:lnTo>
                  <a:lnTo>
                    <a:pt x="1538757" y="2413000"/>
                  </a:lnTo>
                  <a:lnTo>
                    <a:pt x="1493251" y="2413000"/>
                  </a:lnTo>
                  <a:lnTo>
                    <a:pt x="1400452" y="2438400"/>
                  </a:lnTo>
                  <a:lnTo>
                    <a:pt x="1539097" y="2438400"/>
                  </a:lnTo>
                  <a:lnTo>
                    <a:pt x="1714965" y="2387600"/>
                  </a:lnTo>
                  <a:lnTo>
                    <a:pt x="1757134" y="2374900"/>
                  </a:lnTo>
                  <a:lnTo>
                    <a:pt x="1798518" y="2349500"/>
                  </a:lnTo>
                  <a:lnTo>
                    <a:pt x="1839086" y="2324100"/>
                  </a:lnTo>
                  <a:lnTo>
                    <a:pt x="1878803" y="2311400"/>
                  </a:lnTo>
                  <a:lnTo>
                    <a:pt x="1917639" y="2286000"/>
                  </a:lnTo>
                  <a:lnTo>
                    <a:pt x="1955559" y="2260600"/>
                  </a:lnTo>
                  <a:lnTo>
                    <a:pt x="1992532" y="2235200"/>
                  </a:lnTo>
                  <a:lnTo>
                    <a:pt x="2028526" y="2209800"/>
                  </a:lnTo>
                  <a:lnTo>
                    <a:pt x="2063507" y="2184400"/>
                  </a:lnTo>
                  <a:lnTo>
                    <a:pt x="2097442" y="2159000"/>
                  </a:lnTo>
                  <a:lnTo>
                    <a:pt x="2130301" y="2120900"/>
                  </a:lnTo>
                  <a:lnTo>
                    <a:pt x="2162049" y="2095500"/>
                  </a:lnTo>
                  <a:lnTo>
                    <a:pt x="2192654" y="2057400"/>
                  </a:lnTo>
                  <a:lnTo>
                    <a:pt x="2222083" y="2032000"/>
                  </a:lnTo>
                  <a:lnTo>
                    <a:pt x="2250305" y="1993900"/>
                  </a:lnTo>
                  <a:lnTo>
                    <a:pt x="2277286" y="1955800"/>
                  </a:lnTo>
                  <a:lnTo>
                    <a:pt x="2302994" y="1917700"/>
                  </a:lnTo>
                  <a:lnTo>
                    <a:pt x="2327397" y="1879600"/>
                  </a:lnTo>
                  <a:lnTo>
                    <a:pt x="2350461" y="1841500"/>
                  </a:lnTo>
                  <a:lnTo>
                    <a:pt x="2372154" y="1803400"/>
                  </a:lnTo>
                  <a:lnTo>
                    <a:pt x="2392444" y="1765300"/>
                  </a:lnTo>
                  <a:lnTo>
                    <a:pt x="2411298" y="1727200"/>
                  </a:lnTo>
                  <a:lnTo>
                    <a:pt x="2428684" y="1689100"/>
                  </a:lnTo>
                  <a:lnTo>
                    <a:pt x="2444568" y="1638300"/>
                  </a:lnTo>
                  <a:lnTo>
                    <a:pt x="2458918" y="1600200"/>
                  </a:lnTo>
                  <a:lnTo>
                    <a:pt x="2471703" y="1562100"/>
                  </a:lnTo>
                  <a:lnTo>
                    <a:pt x="2482888" y="1511300"/>
                  </a:lnTo>
                  <a:lnTo>
                    <a:pt x="2492442" y="1473200"/>
                  </a:lnTo>
                  <a:lnTo>
                    <a:pt x="2500332" y="1422400"/>
                  </a:lnTo>
                  <a:lnTo>
                    <a:pt x="2506525" y="1371600"/>
                  </a:lnTo>
                  <a:lnTo>
                    <a:pt x="2510989" y="1333500"/>
                  </a:lnTo>
                  <a:lnTo>
                    <a:pt x="2513691" y="1282700"/>
                  </a:lnTo>
                  <a:lnTo>
                    <a:pt x="2514600" y="1231900"/>
                  </a:lnTo>
                  <a:lnTo>
                    <a:pt x="2513691" y="1193800"/>
                  </a:lnTo>
                  <a:lnTo>
                    <a:pt x="2510989" y="1143000"/>
                  </a:lnTo>
                  <a:lnTo>
                    <a:pt x="2506525" y="1092200"/>
                  </a:lnTo>
                  <a:lnTo>
                    <a:pt x="2500332" y="1054100"/>
                  </a:lnTo>
                  <a:lnTo>
                    <a:pt x="2492442" y="1003300"/>
                  </a:lnTo>
                  <a:lnTo>
                    <a:pt x="2482888" y="965200"/>
                  </a:lnTo>
                  <a:lnTo>
                    <a:pt x="2471703" y="914400"/>
                  </a:lnTo>
                  <a:lnTo>
                    <a:pt x="2458918" y="876300"/>
                  </a:lnTo>
                  <a:lnTo>
                    <a:pt x="2444568" y="825500"/>
                  </a:lnTo>
                  <a:lnTo>
                    <a:pt x="2428684" y="787400"/>
                  </a:lnTo>
                  <a:lnTo>
                    <a:pt x="2411298" y="749300"/>
                  </a:lnTo>
                  <a:lnTo>
                    <a:pt x="2392444" y="711200"/>
                  </a:lnTo>
                  <a:lnTo>
                    <a:pt x="2372154" y="660400"/>
                  </a:lnTo>
                  <a:lnTo>
                    <a:pt x="2350461" y="622300"/>
                  </a:lnTo>
                  <a:lnTo>
                    <a:pt x="2327397" y="584200"/>
                  </a:lnTo>
                  <a:lnTo>
                    <a:pt x="2302994" y="546100"/>
                  </a:lnTo>
                  <a:lnTo>
                    <a:pt x="2277286" y="520700"/>
                  </a:lnTo>
                  <a:lnTo>
                    <a:pt x="2250305" y="482600"/>
                  </a:lnTo>
                  <a:lnTo>
                    <a:pt x="2222083" y="444500"/>
                  </a:lnTo>
                  <a:lnTo>
                    <a:pt x="2192654" y="406400"/>
                  </a:lnTo>
                  <a:lnTo>
                    <a:pt x="2162049" y="381000"/>
                  </a:lnTo>
                  <a:lnTo>
                    <a:pt x="2130301" y="342900"/>
                  </a:lnTo>
                  <a:lnTo>
                    <a:pt x="2097442" y="317500"/>
                  </a:lnTo>
                  <a:lnTo>
                    <a:pt x="2063507" y="292100"/>
                  </a:lnTo>
                  <a:lnTo>
                    <a:pt x="2028526" y="266700"/>
                  </a:lnTo>
                  <a:lnTo>
                    <a:pt x="1992532" y="241300"/>
                  </a:lnTo>
                  <a:lnTo>
                    <a:pt x="1955559" y="215900"/>
                  </a:lnTo>
                  <a:lnTo>
                    <a:pt x="1917639" y="190500"/>
                  </a:lnTo>
                  <a:lnTo>
                    <a:pt x="1878803" y="165100"/>
                  </a:lnTo>
                  <a:lnTo>
                    <a:pt x="1839086" y="139700"/>
                  </a:lnTo>
                  <a:lnTo>
                    <a:pt x="1798518" y="127000"/>
                  </a:lnTo>
                  <a:lnTo>
                    <a:pt x="1757134" y="101600"/>
                  </a:lnTo>
                  <a:lnTo>
                    <a:pt x="1584078" y="50800"/>
                  </a:lnTo>
                  <a:lnTo>
                    <a:pt x="1539097" y="38100"/>
                  </a:lnTo>
                  <a:close/>
                </a:path>
                <a:path w="2514600" h="2463800">
                  <a:moveTo>
                    <a:pt x="1305521" y="0"/>
                  </a:moveTo>
                  <a:lnTo>
                    <a:pt x="1209069" y="0"/>
                  </a:lnTo>
                  <a:lnTo>
                    <a:pt x="1161299" y="12700"/>
                  </a:lnTo>
                  <a:lnTo>
                    <a:pt x="1353284" y="12700"/>
                  </a:lnTo>
                  <a:lnTo>
                    <a:pt x="1305521" y="0"/>
                  </a:lnTo>
                  <a:close/>
                </a:path>
              </a:pathLst>
            </a:custGeom>
            <a:solidFill>
              <a:srgbClr val="005599"/>
            </a:solidFill>
          </p:spPr>
          <p:txBody>
            <a:bodyPr wrap="square" lIns="0" tIns="0" rIns="0" bIns="0" rtlCol="0"/>
            <a:lstStyle/>
            <a:p>
              <a:endParaRPr/>
            </a:p>
          </p:txBody>
        </p:sp>
        <p:sp>
          <p:nvSpPr>
            <p:cNvPr id="7" name="object 7"/>
            <p:cNvSpPr/>
            <p:nvPr/>
          </p:nvSpPr>
          <p:spPr>
            <a:xfrm>
              <a:off x="7929626" y="2262251"/>
              <a:ext cx="2514600" cy="2466975"/>
            </a:xfrm>
            <a:custGeom>
              <a:avLst/>
              <a:gdLst/>
              <a:ahLst/>
              <a:cxnLst/>
              <a:rect l="l" t="t" r="r" b="b"/>
              <a:pathLst>
                <a:path w="2514600" h="2466975">
                  <a:moveTo>
                    <a:pt x="0" y="1233424"/>
                  </a:moveTo>
                  <a:lnTo>
                    <a:pt x="907" y="1186111"/>
                  </a:lnTo>
                  <a:lnTo>
                    <a:pt x="3609" y="1139248"/>
                  </a:lnTo>
                  <a:lnTo>
                    <a:pt x="8072" y="1092869"/>
                  </a:lnTo>
                  <a:lnTo>
                    <a:pt x="14264" y="1047004"/>
                  </a:lnTo>
                  <a:lnTo>
                    <a:pt x="22153" y="1001685"/>
                  </a:lnTo>
                  <a:lnTo>
                    <a:pt x="31705" y="956945"/>
                  </a:lnTo>
                  <a:lnTo>
                    <a:pt x="42888" y="912815"/>
                  </a:lnTo>
                  <a:lnTo>
                    <a:pt x="55670" y="869327"/>
                  </a:lnTo>
                  <a:lnTo>
                    <a:pt x="70018" y="826513"/>
                  </a:lnTo>
                  <a:lnTo>
                    <a:pt x="85900" y="784406"/>
                  </a:lnTo>
                  <a:lnTo>
                    <a:pt x="103282" y="743037"/>
                  </a:lnTo>
                  <a:lnTo>
                    <a:pt x="122133" y="702437"/>
                  </a:lnTo>
                  <a:lnTo>
                    <a:pt x="142420" y="662640"/>
                  </a:lnTo>
                  <a:lnTo>
                    <a:pt x="164111" y="623676"/>
                  </a:lnTo>
                  <a:lnTo>
                    <a:pt x="187172" y="585578"/>
                  </a:lnTo>
                  <a:lnTo>
                    <a:pt x="211571" y="548378"/>
                  </a:lnTo>
                  <a:lnTo>
                    <a:pt x="237277" y="512107"/>
                  </a:lnTo>
                  <a:lnTo>
                    <a:pt x="264255" y="476799"/>
                  </a:lnTo>
                  <a:lnTo>
                    <a:pt x="292474" y="442483"/>
                  </a:lnTo>
                  <a:lnTo>
                    <a:pt x="321901" y="409193"/>
                  </a:lnTo>
                  <a:lnTo>
                    <a:pt x="352504" y="376961"/>
                  </a:lnTo>
                  <a:lnTo>
                    <a:pt x="384250" y="345818"/>
                  </a:lnTo>
                  <a:lnTo>
                    <a:pt x="417106" y="315796"/>
                  </a:lnTo>
                  <a:lnTo>
                    <a:pt x="451040" y="286927"/>
                  </a:lnTo>
                  <a:lnTo>
                    <a:pt x="486019" y="259243"/>
                  </a:lnTo>
                  <a:lnTo>
                    <a:pt x="522011" y="232777"/>
                  </a:lnTo>
                  <a:lnTo>
                    <a:pt x="558984" y="207559"/>
                  </a:lnTo>
                  <a:lnTo>
                    <a:pt x="596904" y="183622"/>
                  </a:lnTo>
                  <a:lnTo>
                    <a:pt x="635739" y="160999"/>
                  </a:lnTo>
                  <a:lnTo>
                    <a:pt x="675457" y="139720"/>
                  </a:lnTo>
                  <a:lnTo>
                    <a:pt x="716025" y="119817"/>
                  </a:lnTo>
                  <a:lnTo>
                    <a:pt x="757411" y="101324"/>
                  </a:lnTo>
                  <a:lnTo>
                    <a:pt x="799581" y="84271"/>
                  </a:lnTo>
                  <a:lnTo>
                    <a:pt x="842504" y="68690"/>
                  </a:lnTo>
                  <a:lnTo>
                    <a:pt x="886147" y="54614"/>
                  </a:lnTo>
                  <a:lnTo>
                    <a:pt x="930477" y="42075"/>
                  </a:lnTo>
                  <a:lnTo>
                    <a:pt x="975462" y="31104"/>
                  </a:lnTo>
                  <a:lnTo>
                    <a:pt x="1021069" y="21733"/>
                  </a:lnTo>
                  <a:lnTo>
                    <a:pt x="1067266" y="13994"/>
                  </a:lnTo>
                  <a:lnTo>
                    <a:pt x="1114020" y="7919"/>
                  </a:lnTo>
                  <a:lnTo>
                    <a:pt x="1161299" y="3541"/>
                  </a:lnTo>
                  <a:lnTo>
                    <a:pt x="1209069" y="890"/>
                  </a:lnTo>
                  <a:lnTo>
                    <a:pt x="1257300" y="0"/>
                  </a:lnTo>
                  <a:lnTo>
                    <a:pt x="1305521" y="890"/>
                  </a:lnTo>
                  <a:lnTo>
                    <a:pt x="1353284" y="3541"/>
                  </a:lnTo>
                  <a:lnTo>
                    <a:pt x="1400556" y="7919"/>
                  </a:lnTo>
                  <a:lnTo>
                    <a:pt x="1447304" y="13994"/>
                  </a:lnTo>
                  <a:lnTo>
                    <a:pt x="1493495" y="21733"/>
                  </a:lnTo>
                  <a:lnTo>
                    <a:pt x="1539097" y="31104"/>
                  </a:lnTo>
                  <a:lnTo>
                    <a:pt x="1584078" y="42075"/>
                  </a:lnTo>
                  <a:lnTo>
                    <a:pt x="1628405" y="54614"/>
                  </a:lnTo>
                  <a:lnTo>
                    <a:pt x="1672045" y="68690"/>
                  </a:lnTo>
                  <a:lnTo>
                    <a:pt x="1714965" y="84271"/>
                  </a:lnTo>
                  <a:lnTo>
                    <a:pt x="1757134" y="101324"/>
                  </a:lnTo>
                  <a:lnTo>
                    <a:pt x="1798518" y="119817"/>
                  </a:lnTo>
                  <a:lnTo>
                    <a:pt x="1839086" y="139720"/>
                  </a:lnTo>
                  <a:lnTo>
                    <a:pt x="1878803" y="160999"/>
                  </a:lnTo>
                  <a:lnTo>
                    <a:pt x="1917639" y="183622"/>
                  </a:lnTo>
                  <a:lnTo>
                    <a:pt x="1955559" y="207559"/>
                  </a:lnTo>
                  <a:lnTo>
                    <a:pt x="1992532" y="232777"/>
                  </a:lnTo>
                  <a:lnTo>
                    <a:pt x="2028526" y="259243"/>
                  </a:lnTo>
                  <a:lnTo>
                    <a:pt x="2063507" y="286927"/>
                  </a:lnTo>
                  <a:lnTo>
                    <a:pt x="2097442" y="315796"/>
                  </a:lnTo>
                  <a:lnTo>
                    <a:pt x="2130301" y="345818"/>
                  </a:lnTo>
                  <a:lnTo>
                    <a:pt x="2162049" y="376961"/>
                  </a:lnTo>
                  <a:lnTo>
                    <a:pt x="2192654" y="409193"/>
                  </a:lnTo>
                  <a:lnTo>
                    <a:pt x="2222083" y="442483"/>
                  </a:lnTo>
                  <a:lnTo>
                    <a:pt x="2250305" y="476799"/>
                  </a:lnTo>
                  <a:lnTo>
                    <a:pt x="2277286" y="512107"/>
                  </a:lnTo>
                  <a:lnTo>
                    <a:pt x="2302994" y="548378"/>
                  </a:lnTo>
                  <a:lnTo>
                    <a:pt x="2327397" y="585578"/>
                  </a:lnTo>
                  <a:lnTo>
                    <a:pt x="2350461" y="623676"/>
                  </a:lnTo>
                  <a:lnTo>
                    <a:pt x="2372154" y="662640"/>
                  </a:lnTo>
                  <a:lnTo>
                    <a:pt x="2392444" y="702437"/>
                  </a:lnTo>
                  <a:lnTo>
                    <a:pt x="2411298" y="743037"/>
                  </a:lnTo>
                  <a:lnTo>
                    <a:pt x="2428684" y="784406"/>
                  </a:lnTo>
                  <a:lnTo>
                    <a:pt x="2444568" y="826513"/>
                  </a:lnTo>
                  <a:lnTo>
                    <a:pt x="2458918" y="869327"/>
                  </a:lnTo>
                  <a:lnTo>
                    <a:pt x="2471703" y="912815"/>
                  </a:lnTo>
                  <a:lnTo>
                    <a:pt x="2482888" y="956945"/>
                  </a:lnTo>
                  <a:lnTo>
                    <a:pt x="2492442" y="1001685"/>
                  </a:lnTo>
                  <a:lnTo>
                    <a:pt x="2500332" y="1047004"/>
                  </a:lnTo>
                  <a:lnTo>
                    <a:pt x="2506525" y="1092869"/>
                  </a:lnTo>
                  <a:lnTo>
                    <a:pt x="2510989" y="1139248"/>
                  </a:lnTo>
                  <a:lnTo>
                    <a:pt x="2513691" y="1186111"/>
                  </a:lnTo>
                  <a:lnTo>
                    <a:pt x="2514600" y="1233424"/>
                  </a:lnTo>
                  <a:lnTo>
                    <a:pt x="2513691" y="1280737"/>
                  </a:lnTo>
                  <a:lnTo>
                    <a:pt x="2510989" y="1327599"/>
                  </a:lnTo>
                  <a:lnTo>
                    <a:pt x="2506525" y="1373980"/>
                  </a:lnTo>
                  <a:lnTo>
                    <a:pt x="2500332" y="1419846"/>
                  </a:lnTo>
                  <a:lnTo>
                    <a:pt x="2492442" y="1465167"/>
                  </a:lnTo>
                  <a:lnTo>
                    <a:pt x="2482888" y="1509909"/>
                  </a:lnTo>
                  <a:lnTo>
                    <a:pt x="2471703" y="1554041"/>
                  </a:lnTo>
                  <a:lnTo>
                    <a:pt x="2458918" y="1597532"/>
                  </a:lnTo>
                  <a:lnTo>
                    <a:pt x="2444568" y="1640348"/>
                  </a:lnTo>
                  <a:lnTo>
                    <a:pt x="2428684" y="1682458"/>
                  </a:lnTo>
                  <a:lnTo>
                    <a:pt x="2411298" y="1723831"/>
                  </a:lnTo>
                  <a:lnTo>
                    <a:pt x="2392444" y="1764434"/>
                  </a:lnTo>
                  <a:lnTo>
                    <a:pt x="2372154" y="1804235"/>
                  </a:lnTo>
                  <a:lnTo>
                    <a:pt x="2350461" y="1843203"/>
                  </a:lnTo>
                  <a:lnTo>
                    <a:pt x="2327397" y="1881304"/>
                  </a:lnTo>
                  <a:lnTo>
                    <a:pt x="2302994" y="1918509"/>
                  </a:lnTo>
                  <a:lnTo>
                    <a:pt x="2277286" y="1954783"/>
                  </a:lnTo>
                  <a:lnTo>
                    <a:pt x="2250305" y="1990097"/>
                  </a:lnTo>
                  <a:lnTo>
                    <a:pt x="2222083" y="2024416"/>
                  </a:lnTo>
                  <a:lnTo>
                    <a:pt x="2192654" y="2057711"/>
                  </a:lnTo>
                  <a:lnTo>
                    <a:pt x="2162049" y="2089948"/>
                  </a:lnTo>
                  <a:lnTo>
                    <a:pt x="2130301" y="2121095"/>
                  </a:lnTo>
                  <a:lnTo>
                    <a:pt x="2097442" y="2151122"/>
                  </a:lnTo>
                  <a:lnTo>
                    <a:pt x="2063507" y="2179995"/>
                  </a:lnTo>
                  <a:lnTo>
                    <a:pt x="2028526" y="2207683"/>
                  </a:lnTo>
                  <a:lnTo>
                    <a:pt x="1992532" y="2234153"/>
                  </a:lnTo>
                  <a:lnTo>
                    <a:pt x="1955559" y="2259375"/>
                  </a:lnTo>
                  <a:lnTo>
                    <a:pt x="1917639" y="2283316"/>
                  </a:lnTo>
                  <a:lnTo>
                    <a:pt x="1878803" y="2305944"/>
                  </a:lnTo>
                  <a:lnTo>
                    <a:pt x="1839086" y="2327226"/>
                  </a:lnTo>
                  <a:lnTo>
                    <a:pt x="1798518" y="2347132"/>
                  </a:lnTo>
                  <a:lnTo>
                    <a:pt x="1757134" y="2365629"/>
                  </a:lnTo>
                  <a:lnTo>
                    <a:pt x="1714965" y="2382686"/>
                  </a:lnTo>
                  <a:lnTo>
                    <a:pt x="1672045" y="2398269"/>
                  </a:lnTo>
                  <a:lnTo>
                    <a:pt x="1628405" y="2412348"/>
                  </a:lnTo>
                  <a:lnTo>
                    <a:pt x="1584078" y="2424890"/>
                  </a:lnTo>
                  <a:lnTo>
                    <a:pt x="1539097" y="2435864"/>
                  </a:lnTo>
                  <a:lnTo>
                    <a:pt x="1493495" y="2445237"/>
                  </a:lnTo>
                  <a:lnTo>
                    <a:pt x="1447304" y="2452977"/>
                  </a:lnTo>
                  <a:lnTo>
                    <a:pt x="1400556" y="2459053"/>
                  </a:lnTo>
                  <a:lnTo>
                    <a:pt x="1353284" y="2463433"/>
                  </a:lnTo>
                  <a:lnTo>
                    <a:pt x="1305521" y="2466084"/>
                  </a:lnTo>
                  <a:lnTo>
                    <a:pt x="1257300" y="2466975"/>
                  </a:lnTo>
                  <a:lnTo>
                    <a:pt x="1209069" y="2466084"/>
                  </a:lnTo>
                  <a:lnTo>
                    <a:pt x="1161299" y="2463433"/>
                  </a:lnTo>
                  <a:lnTo>
                    <a:pt x="1114020" y="2459053"/>
                  </a:lnTo>
                  <a:lnTo>
                    <a:pt x="1067266" y="2452977"/>
                  </a:lnTo>
                  <a:lnTo>
                    <a:pt x="1021069" y="2445237"/>
                  </a:lnTo>
                  <a:lnTo>
                    <a:pt x="975462" y="2435864"/>
                  </a:lnTo>
                  <a:lnTo>
                    <a:pt x="930477" y="2424890"/>
                  </a:lnTo>
                  <a:lnTo>
                    <a:pt x="886147" y="2412348"/>
                  </a:lnTo>
                  <a:lnTo>
                    <a:pt x="842504" y="2398269"/>
                  </a:lnTo>
                  <a:lnTo>
                    <a:pt x="799581" y="2382686"/>
                  </a:lnTo>
                  <a:lnTo>
                    <a:pt x="757411" y="2365629"/>
                  </a:lnTo>
                  <a:lnTo>
                    <a:pt x="716025" y="2347132"/>
                  </a:lnTo>
                  <a:lnTo>
                    <a:pt x="675457" y="2327226"/>
                  </a:lnTo>
                  <a:lnTo>
                    <a:pt x="635739" y="2305944"/>
                  </a:lnTo>
                  <a:lnTo>
                    <a:pt x="596904" y="2283316"/>
                  </a:lnTo>
                  <a:lnTo>
                    <a:pt x="558984" y="2259375"/>
                  </a:lnTo>
                  <a:lnTo>
                    <a:pt x="522011" y="2234153"/>
                  </a:lnTo>
                  <a:lnTo>
                    <a:pt x="486019" y="2207683"/>
                  </a:lnTo>
                  <a:lnTo>
                    <a:pt x="451040" y="2179995"/>
                  </a:lnTo>
                  <a:lnTo>
                    <a:pt x="417106" y="2151122"/>
                  </a:lnTo>
                  <a:lnTo>
                    <a:pt x="384250" y="2121095"/>
                  </a:lnTo>
                  <a:lnTo>
                    <a:pt x="352504" y="2089948"/>
                  </a:lnTo>
                  <a:lnTo>
                    <a:pt x="321901" y="2057711"/>
                  </a:lnTo>
                  <a:lnTo>
                    <a:pt x="292474" y="2024416"/>
                  </a:lnTo>
                  <a:lnTo>
                    <a:pt x="264255" y="1990097"/>
                  </a:lnTo>
                  <a:lnTo>
                    <a:pt x="237277" y="1954783"/>
                  </a:lnTo>
                  <a:lnTo>
                    <a:pt x="211571" y="1918509"/>
                  </a:lnTo>
                  <a:lnTo>
                    <a:pt x="187172" y="1881304"/>
                  </a:lnTo>
                  <a:lnTo>
                    <a:pt x="164111" y="1843203"/>
                  </a:lnTo>
                  <a:lnTo>
                    <a:pt x="142420" y="1804235"/>
                  </a:lnTo>
                  <a:lnTo>
                    <a:pt x="122133" y="1764434"/>
                  </a:lnTo>
                  <a:lnTo>
                    <a:pt x="103282" y="1723831"/>
                  </a:lnTo>
                  <a:lnTo>
                    <a:pt x="85900" y="1682458"/>
                  </a:lnTo>
                  <a:lnTo>
                    <a:pt x="70018" y="1640348"/>
                  </a:lnTo>
                  <a:lnTo>
                    <a:pt x="55670" y="1597532"/>
                  </a:lnTo>
                  <a:lnTo>
                    <a:pt x="42888" y="1554041"/>
                  </a:lnTo>
                  <a:lnTo>
                    <a:pt x="31705" y="1509909"/>
                  </a:lnTo>
                  <a:lnTo>
                    <a:pt x="22153" y="1465167"/>
                  </a:lnTo>
                  <a:lnTo>
                    <a:pt x="14264" y="1419846"/>
                  </a:lnTo>
                  <a:lnTo>
                    <a:pt x="8072" y="1373980"/>
                  </a:lnTo>
                  <a:lnTo>
                    <a:pt x="3609" y="1327599"/>
                  </a:lnTo>
                  <a:lnTo>
                    <a:pt x="907" y="1280737"/>
                  </a:lnTo>
                  <a:lnTo>
                    <a:pt x="0" y="1233424"/>
                  </a:lnTo>
                  <a:close/>
                </a:path>
                <a:path w="2514600" h="2466975">
                  <a:moveTo>
                    <a:pt x="29591" y="1233424"/>
                  </a:moveTo>
                  <a:lnTo>
                    <a:pt x="30520" y="1280693"/>
                  </a:lnTo>
                  <a:lnTo>
                    <a:pt x="33284" y="1327501"/>
                  </a:lnTo>
                  <a:lnTo>
                    <a:pt x="37850" y="1373813"/>
                  </a:lnTo>
                  <a:lnTo>
                    <a:pt x="44183" y="1419598"/>
                  </a:lnTo>
                  <a:lnTo>
                    <a:pt x="52249" y="1464820"/>
                  </a:lnTo>
                  <a:lnTo>
                    <a:pt x="62015" y="1509447"/>
                  </a:lnTo>
                  <a:lnTo>
                    <a:pt x="73445" y="1553445"/>
                  </a:lnTo>
                  <a:lnTo>
                    <a:pt x="86506" y="1596781"/>
                  </a:lnTo>
                  <a:lnTo>
                    <a:pt x="101163" y="1639421"/>
                  </a:lnTo>
                  <a:lnTo>
                    <a:pt x="117383" y="1681332"/>
                  </a:lnTo>
                  <a:lnTo>
                    <a:pt x="135132" y="1722481"/>
                  </a:lnTo>
                  <a:lnTo>
                    <a:pt x="154375" y="1762833"/>
                  </a:lnTo>
                  <a:lnTo>
                    <a:pt x="175078" y="1802355"/>
                  </a:lnTo>
                  <a:lnTo>
                    <a:pt x="197207" y="1841015"/>
                  </a:lnTo>
                  <a:lnTo>
                    <a:pt x="220728" y="1878778"/>
                  </a:lnTo>
                  <a:lnTo>
                    <a:pt x="245607" y="1915611"/>
                  </a:lnTo>
                  <a:lnTo>
                    <a:pt x="271810" y="1951481"/>
                  </a:lnTo>
                  <a:lnTo>
                    <a:pt x="299302" y="1986354"/>
                  </a:lnTo>
                  <a:lnTo>
                    <a:pt x="328050" y="2020197"/>
                  </a:lnTo>
                  <a:lnTo>
                    <a:pt x="358019" y="2052975"/>
                  </a:lnTo>
                  <a:lnTo>
                    <a:pt x="389175" y="2084657"/>
                  </a:lnTo>
                  <a:lnTo>
                    <a:pt x="421485" y="2115208"/>
                  </a:lnTo>
                  <a:lnTo>
                    <a:pt x="454913" y="2144594"/>
                  </a:lnTo>
                  <a:lnTo>
                    <a:pt x="489427" y="2172784"/>
                  </a:lnTo>
                  <a:lnTo>
                    <a:pt x="524991" y="2199742"/>
                  </a:lnTo>
                  <a:lnTo>
                    <a:pt x="561572" y="2225435"/>
                  </a:lnTo>
                  <a:lnTo>
                    <a:pt x="599136" y="2249831"/>
                  </a:lnTo>
                  <a:lnTo>
                    <a:pt x="637648" y="2272895"/>
                  </a:lnTo>
                  <a:lnTo>
                    <a:pt x="677074" y="2294594"/>
                  </a:lnTo>
                  <a:lnTo>
                    <a:pt x="717381" y="2314895"/>
                  </a:lnTo>
                  <a:lnTo>
                    <a:pt x="758533" y="2333764"/>
                  </a:lnTo>
                  <a:lnTo>
                    <a:pt x="800498" y="2351168"/>
                  </a:lnTo>
                  <a:lnTo>
                    <a:pt x="843241" y="2367073"/>
                  </a:lnTo>
                  <a:lnTo>
                    <a:pt x="886727" y="2381446"/>
                  </a:lnTo>
                  <a:lnTo>
                    <a:pt x="930923" y="2394253"/>
                  </a:lnTo>
                  <a:lnTo>
                    <a:pt x="975795" y="2405462"/>
                  </a:lnTo>
                  <a:lnTo>
                    <a:pt x="1021308" y="2415037"/>
                  </a:lnTo>
                  <a:lnTo>
                    <a:pt x="1067428" y="2422947"/>
                  </a:lnTo>
                  <a:lnTo>
                    <a:pt x="1114121" y="2429157"/>
                  </a:lnTo>
                  <a:lnTo>
                    <a:pt x="1161354" y="2433635"/>
                  </a:lnTo>
                  <a:lnTo>
                    <a:pt x="1209091" y="2436345"/>
                  </a:lnTo>
                  <a:lnTo>
                    <a:pt x="1257300" y="2437257"/>
                  </a:lnTo>
                  <a:lnTo>
                    <a:pt x="1305499" y="2436345"/>
                  </a:lnTo>
                  <a:lnTo>
                    <a:pt x="1353228" y="2433635"/>
                  </a:lnTo>
                  <a:lnTo>
                    <a:pt x="1400452" y="2429157"/>
                  </a:lnTo>
                  <a:lnTo>
                    <a:pt x="1447138" y="2422947"/>
                  </a:lnTo>
                  <a:lnTo>
                    <a:pt x="1493251" y="2415037"/>
                  </a:lnTo>
                  <a:lnTo>
                    <a:pt x="1538757" y="2405462"/>
                  </a:lnTo>
                  <a:lnTo>
                    <a:pt x="1583622" y="2394253"/>
                  </a:lnTo>
                  <a:lnTo>
                    <a:pt x="1627812" y="2381446"/>
                  </a:lnTo>
                  <a:lnTo>
                    <a:pt x="1671293" y="2367073"/>
                  </a:lnTo>
                  <a:lnTo>
                    <a:pt x="1714030" y="2351168"/>
                  </a:lnTo>
                  <a:lnTo>
                    <a:pt x="1755990" y="2333764"/>
                  </a:lnTo>
                  <a:lnTo>
                    <a:pt x="1797138" y="2314895"/>
                  </a:lnTo>
                  <a:lnTo>
                    <a:pt x="1837440" y="2294594"/>
                  </a:lnTo>
                  <a:lnTo>
                    <a:pt x="1876862" y="2272895"/>
                  </a:lnTo>
                  <a:lnTo>
                    <a:pt x="1915370" y="2249831"/>
                  </a:lnTo>
                  <a:lnTo>
                    <a:pt x="1952930" y="2225435"/>
                  </a:lnTo>
                  <a:lnTo>
                    <a:pt x="1989508" y="2199742"/>
                  </a:lnTo>
                  <a:lnTo>
                    <a:pt x="2025069" y="2172784"/>
                  </a:lnTo>
                  <a:lnTo>
                    <a:pt x="2059580" y="2144594"/>
                  </a:lnTo>
                  <a:lnTo>
                    <a:pt x="2093006" y="2115208"/>
                  </a:lnTo>
                  <a:lnTo>
                    <a:pt x="2125313" y="2084657"/>
                  </a:lnTo>
                  <a:lnTo>
                    <a:pt x="2156467" y="2052975"/>
                  </a:lnTo>
                  <a:lnTo>
                    <a:pt x="2186434" y="2020197"/>
                  </a:lnTo>
                  <a:lnTo>
                    <a:pt x="2215180" y="1986354"/>
                  </a:lnTo>
                  <a:lnTo>
                    <a:pt x="2242671" y="1951481"/>
                  </a:lnTo>
                  <a:lnTo>
                    <a:pt x="2268872" y="1915611"/>
                  </a:lnTo>
                  <a:lnTo>
                    <a:pt x="2293750" y="1878778"/>
                  </a:lnTo>
                  <a:lnTo>
                    <a:pt x="2317270" y="1841015"/>
                  </a:lnTo>
                  <a:lnTo>
                    <a:pt x="2339398" y="1802355"/>
                  </a:lnTo>
                  <a:lnTo>
                    <a:pt x="2360100" y="1762833"/>
                  </a:lnTo>
                  <a:lnTo>
                    <a:pt x="2379342" y="1722481"/>
                  </a:lnTo>
                  <a:lnTo>
                    <a:pt x="2397090" y="1681332"/>
                  </a:lnTo>
                  <a:lnTo>
                    <a:pt x="2413310" y="1639421"/>
                  </a:lnTo>
                  <a:lnTo>
                    <a:pt x="2427967" y="1596781"/>
                  </a:lnTo>
                  <a:lnTo>
                    <a:pt x="2441028" y="1553445"/>
                  </a:lnTo>
                  <a:lnTo>
                    <a:pt x="2452458" y="1509447"/>
                  </a:lnTo>
                  <a:lnTo>
                    <a:pt x="2462223" y="1464820"/>
                  </a:lnTo>
                  <a:lnTo>
                    <a:pt x="2470289" y="1419598"/>
                  </a:lnTo>
                  <a:lnTo>
                    <a:pt x="2476622" y="1373813"/>
                  </a:lnTo>
                  <a:lnTo>
                    <a:pt x="2481188" y="1327501"/>
                  </a:lnTo>
                  <a:lnTo>
                    <a:pt x="2483952" y="1280693"/>
                  </a:lnTo>
                  <a:lnTo>
                    <a:pt x="2484881" y="1233424"/>
                  </a:lnTo>
                  <a:lnTo>
                    <a:pt x="2483952" y="1186154"/>
                  </a:lnTo>
                  <a:lnTo>
                    <a:pt x="2481188" y="1139346"/>
                  </a:lnTo>
                  <a:lnTo>
                    <a:pt x="2476622" y="1093034"/>
                  </a:lnTo>
                  <a:lnTo>
                    <a:pt x="2470289" y="1047249"/>
                  </a:lnTo>
                  <a:lnTo>
                    <a:pt x="2462223" y="1002027"/>
                  </a:lnTo>
                  <a:lnTo>
                    <a:pt x="2452458" y="957400"/>
                  </a:lnTo>
                  <a:lnTo>
                    <a:pt x="2441028" y="913402"/>
                  </a:lnTo>
                  <a:lnTo>
                    <a:pt x="2427967" y="870066"/>
                  </a:lnTo>
                  <a:lnTo>
                    <a:pt x="2413310" y="827426"/>
                  </a:lnTo>
                  <a:lnTo>
                    <a:pt x="2397090" y="785515"/>
                  </a:lnTo>
                  <a:lnTo>
                    <a:pt x="2379342" y="744366"/>
                  </a:lnTo>
                  <a:lnTo>
                    <a:pt x="2360100" y="704014"/>
                  </a:lnTo>
                  <a:lnTo>
                    <a:pt x="2339398" y="664492"/>
                  </a:lnTo>
                  <a:lnTo>
                    <a:pt x="2317270" y="625832"/>
                  </a:lnTo>
                  <a:lnTo>
                    <a:pt x="2293750" y="588069"/>
                  </a:lnTo>
                  <a:lnTo>
                    <a:pt x="2268872" y="551236"/>
                  </a:lnTo>
                  <a:lnTo>
                    <a:pt x="2242671" y="515366"/>
                  </a:lnTo>
                  <a:lnTo>
                    <a:pt x="2215180" y="480493"/>
                  </a:lnTo>
                  <a:lnTo>
                    <a:pt x="2186434" y="446650"/>
                  </a:lnTo>
                  <a:lnTo>
                    <a:pt x="2156467" y="413872"/>
                  </a:lnTo>
                  <a:lnTo>
                    <a:pt x="2125313" y="382190"/>
                  </a:lnTo>
                  <a:lnTo>
                    <a:pt x="2093006" y="351639"/>
                  </a:lnTo>
                  <a:lnTo>
                    <a:pt x="2059580" y="322253"/>
                  </a:lnTo>
                  <a:lnTo>
                    <a:pt x="2025069" y="294063"/>
                  </a:lnTo>
                  <a:lnTo>
                    <a:pt x="1989508" y="267105"/>
                  </a:lnTo>
                  <a:lnTo>
                    <a:pt x="1952930" y="241412"/>
                  </a:lnTo>
                  <a:lnTo>
                    <a:pt x="1915370" y="217016"/>
                  </a:lnTo>
                  <a:lnTo>
                    <a:pt x="1876862" y="193952"/>
                  </a:lnTo>
                  <a:lnTo>
                    <a:pt x="1837440" y="172253"/>
                  </a:lnTo>
                  <a:lnTo>
                    <a:pt x="1797138" y="151952"/>
                  </a:lnTo>
                  <a:lnTo>
                    <a:pt x="1755990" y="133083"/>
                  </a:lnTo>
                  <a:lnTo>
                    <a:pt x="1714030" y="115679"/>
                  </a:lnTo>
                  <a:lnTo>
                    <a:pt x="1671293" y="99774"/>
                  </a:lnTo>
                  <a:lnTo>
                    <a:pt x="1627812" y="85401"/>
                  </a:lnTo>
                  <a:lnTo>
                    <a:pt x="1583622" y="72594"/>
                  </a:lnTo>
                  <a:lnTo>
                    <a:pt x="1538757" y="61385"/>
                  </a:lnTo>
                  <a:lnTo>
                    <a:pt x="1493251" y="51810"/>
                  </a:lnTo>
                  <a:lnTo>
                    <a:pt x="1447138" y="43900"/>
                  </a:lnTo>
                  <a:lnTo>
                    <a:pt x="1400452" y="37690"/>
                  </a:lnTo>
                  <a:lnTo>
                    <a:pt x="1353228" y="33212"/>
                  </a:lnTo>
                  <a:lnTo>
                    <a:pt x="1305499" y="30502"/>
                  </a:lnTo>
                  <a:lnTo>
                    <a:pt x="1257300" y="29590"/>
                  </a:lnTo>
                  <a:lnTo>
                    <a:pt x="1209091" y="30502"/>
                  </a:lnTo>
                  <a:lnTo>
                    <a:pt x="1161354" y="33212"/>
                  </a:lnTo>
                  <a:lnTo>
                    <a:pt x="1114121" y="37690"/>
                  </a:lnTo>
                  <a:lnTo>
                    <a:pt x="1067428" y="43900"/>
                  </a:lnTo>
                  <a:lnTo>
                    <a:pt x="1021308" y="51810"/>
                  </a:lnTo>
                  <a:lnTo>
                    <a:pt x="975795" y="61385"/>
                  </a:lnTo>
                  <a:lnTo>
                    <a:pt x="930923" y="72594"/>
                  </a:lnTo>
                  <a:lnTo>
                    <a:pt x="886727" y="85401"/>
                  </a:lnTo>
                  <a:lnTo>
                    <a:pt x="843241" y="99774"/>
                  </a:lnTo>
                  <a:lnTo>
                    <a:pt x="800498" y="115679"/>
                  </a:lnTo>
                  <a:lnTo>
                    <a:pt x="758533" y="133083"/>
                  </a:lnTo>
                  <a:lnTo>
                    <a:pt x="717381" y="151952"/>
                  </a:lnTo>
                  <a:lnTo>
                    <a:pt x="677074" y="172253"/>
                  </a:lnTo>
                  <a:lnTo>
                    <a:pt x="637648" y="193952"/>
                  </a:lnTo>
                  <a:lnTo>
                    <a:pt x="599136" y="217016"/>
                  </a:lnTo>
                  <a:lnTo>
                    <a:pt x="561572" y="241412"/>
                  </a:lnTo>
                  <a:lnTo>
                    <a:pt x="524991" y="267105"/>
                  </a:lnTo>
                  <a:lnTo>
                    <a:pt x="489427" y="294063"/>
                  </a:lnTo>
                  <a:lnTo>
                    <a:pt x="454913" y="322253"/>
                  </a:lnTo>
                  <a:lnTo>
                    <a:pt x="421485" y="351639"/>
                  </a:lnTo>
                  <a:lnTo>
                    <a:pt x="389175" y="382190"/>
                  </a:lnTo>
                  <a:lnTo>
                    <a:pt x="358019" y="413872"/>
                  </a:lnTo>
                  <a:lnTo>
                    <a:pt x="328050" y="446650"/>
                  </a:lnTo>
                  <a:lnTo>
                    <a:pt x="299302" y="480493"/>
                  </a:lnTo>
                  <a:lnTo>
                    <a:pt x="271810" y="515366"/>
                  </a:lnTo>
                  <a:lnTo>
                    <a:pt x="245607" y="551236"/>
                  </a:lnTo>
                  <a:lnTo>
                    <a:pt x="220728" y="588069"/>
                  </a:lnTo>
                  <a:lnTo>
                    <a:pt x="197207" y="625832"/>
                  </a:lnTo>
                  <a:lnTo>
                    <a:pt x="175078" y="664492"/>
                  </a:lnTo>
                  <a:lnTo>
                    <a:pt x="154375" y="704014"/>
                  </a:lnTo>
                  <a:lnTo>
                    <a:pt x="135132" y="744366"/>
                  </a:lnTo>
                  <a:lnTo>
                    <a:pt x="117383" y="785515"/>
                  </a:lnTo>
                  <a:lnTo>
                    <a:pt x="101163" y="827426"/>
                  </a:lnTo>
                  <a:lnTo>
                    <a:pt x="86506" y="870066"/>
                  </a:lnTo>
                  <a:lnTo>
                    <a:pt x="73445" y="913402"/>
                  </a:lnTo>
                  <a:lnTo>
                    <a:pt x="62015" y="957400"/>
                  </a:lnTo>
                  <a:lnTo>
                    <a:pt x="52249" y="1002027"/>
                  </a:lnTo>
                  <a:lnTo>
                    <a:pt x="44183" y="1047249"/>
                  </a:lnTo>
                  <a:lnTo>
                    <a:pt x="37850" y="1093034"/>
                  </a:lnTo>
                  <a:lnTo>
                    <a:pt x="33284" y="1139346"/>
                  </a:lnTo>
                  <a:lnTo>
                    <a:pt x="30520" y="1186154"/>
                  </a:lnTo>
                  <a:lnTo>
                    <a:pt x="29591" y="1233424"/>
                  </a:lnTo>
                  <a:close/>
                </a:path>
              </a:pathLst>
            </a:custGeom>
            <a:ln w="12700">
              <a:solidFill>
                <a:srgbClr val="003C6E"/>
              </a:solidFill>
            </a:ln>
          </p:spPr>
          <p:txBody>
            <a:bodyPr wrap="square" lIns="0" tIns="0" rIns="0" bIns="0" rtlCol="0"/>
            <a:lstStyle/>
            <a:p>
              <a:endParaRPr/>
            </a:p>
          </p:txBody>
        </p:sp>
      </p:grpSp>
      <p:sp>
        <p:nvSpPr>
          <p:cNvPr id="8" name="object 8"/>
          <p:cNvSpPr txBox="1"/>
          <p:nvPr/>
        </p:nvSpPr>
        <p:spPr>
          <a:xfrm>
            <a:off x="8460105" y="2392044"/>
            <a:ext cx="1462405" cy="2166620"/>
          </a:xfrm>
          <a:prstGeom prst="rect">
            <a:avLst/>
          </a:prstGeom>
        </p:spPr>
        <p:txBody>
          <a:bodyPr vert="horz" wrap="square" lIns="0" tIns="16510" rIns="0" bIns="0" rtlCol="0">
            <a:spAutoFit/>
          </a:bodyPr>
          <a:lstStyle/>
          <a:p>
            <a:pPr marL="12700" marR="5080" indent="-6985" algn="ctr">
              <a:lnSpc>
                <a:spcPct val="100000"/>
              </a:lnSpc>
              <a:spcBef>
                <a:spcPts val="130"/>
              </a:spcBef>
            </a:pPr>
            <a:r>
              <a:rPr sz="2000" spc="-10" dirty="0">
                <a:solidFill>
                  <a:srgbClr val="FF0000"/>
                </a:solidFill>
                <a:latin typeface="Lucida Sans"/>
                <a:cs typeface="Lucida Sans"/>
              </a:rPr>
              <a:t>Widely </a:t>
            </a:r>
            <a:r>
              <a:rPr sz="2000" spc="-40" dirty="0">
                <a:solidFill>
                  <a:srgbClr val="FF0000"/>
                </a:solidFill>
                <a:latin typeface="Lucida Sans"/>
                <a:cs typeface="Lucida Sans"/>
              </a:rPr>
              <a:t>accepted</a:t>
            </a:r>
            <a:r>
              <a:rPr sz="2000" spc="-90" dirty="0">
                <a:solidFill>
                  <a:srgbClr val="FF0000"/>
                </a:solidFill>
                <a:latin typeface="Lucida Sans"/>
                <a:cs typeface="Lucida Sans"/>
              </a:rPr>
              <a:t> </a:t>
            </a:r>
            <a:r>
              <a:rPr sz="2000" spc="-25" dirty="0">
                <a:solidFill>
                  <a:srgbClr val="FF0000"/>
                </a:solidFill>
                <a:latin typeface="Lucida Sans"/>
                <a:cs typeface="Lucida Sans"/>
              </a:rPr>
              <a:t>by </a:t>
            </a:r>
            <a:r>
              <a:rPr sz="2000" spc="-160" dirty="0">
                <a:solidFill>
                  <a:srgbClr val="FF0000"/>
                </a:solidFill>
                <a:latin typeface="Lucida Sans"/>
                <a:cs typeface="Lucida Sans"/>
              </a:rPr>
              <a:t>1,000’s</a:t>
            </a:r>
            <a:r>
              <a:rPr sz="2000" spc="-100" dirty="0">
                <a:solidFill>
                  <a:srgbClr val="FF0000"/>
                </a:solidFill>
                <a:latin typeface="Lucida Sans"/>
                <a:cs typeface="Lucida Sans"/>
              </a:rPr>
              <a:t> </a:t>
            </a:r>
            <a:r>
              <a:rPr sz="2000" spc="-25" dirty="0">
                <a:solidFill>
                  <a:srgbClr val="FF0000"/>
                </a:solidFill>
                <a:latin typeface="Lucida Sans"/>
                <a:cs typeface="Lucida Sans"/>
              </a:rPr>
              <a:t>of </a:t>
            </a:r>
            <a:r>
              <a:rPr sz="2000" spc="-55" dirty="0">
                <a:solidFill>
                  <a:srgbClr val="FF0000"/>
                </a:solidFill>
                <a:latin typeface="Lucida Sans"/>
                <a:cs typeface="Lucida Sans"/>
              </a:rPr>
              <a:t>firms</a:t>
            </a:r>
            <a:r>
              <a:rPr sz="2000" spc="-80" dirty="0">
                <a:solidFill>
                  <a:srgbClr val="FF0000"/>
                </a:solidFill>
                <a:latin typeface="Lucida Sans"/>
                <a:cs typeface="Lucida Sans"/>
              </a:rPr>
              <a:t> </a:t>
            </a:r>
            <a:r>
              <a:rPr sz="2000" spc="-45" dirty="0">
                <a:solidFill>
                  <a:srgbClr val="FF0000"/>
                </a:solidFill>
                <a:latin typeface="Lucida Sans"/>
                <a:cs typeface="Lucida Sans"/>
              </a:rPr>
              <a:t>across </a:t>
            </a:r>
            <a:r>
              <a:rPr sz="2000" dirty="0">
                <a:solidFill>
                  <a:srgbClr val="FF0000"/>
                </a:solidFill>
                <a:latin typeface="Lucida Sans"/>
                <a:cs typeface="Lucida Sans"/>
              </a:rPr>
              <a:t>the</a:t>
            </a:r>
            <a:r>
              <a:rPr sz="2000" spc="-150" dirty="0">
                <a:solidFill>
                  <a:srgbClr val="FF0000"/>
                </a:solidFill>
                <a:latin typeface="Lucida Sans"/>
                <a:cs typeface="Lucida Sans"/>
              </a:rPr>
              <a:t> </a:t>
            </a:r>
            <a:r>
              <a:rPr sz="2000" spc="-10" dirty="0">
                <a:solidFill>
                  <a:srgbClr val="FF0000"/>
                </a:solidFill>
                <a:latin typeface="Lucida Sans"/>
                <a:cs typeface="Lucida Sans"/>
              </a:rPr>
              <a:t>entire IUCRC</a:t>
            </a:r>
            <a:endParaRPr sz="2000">
              <a:latin typeface="Lucida Sans"/>
              <a:cs typeface="Lucida Sans"/>
            </a:endParaRPr>
          </a:p>
          <a:p>
            <a:pPr algn="ctr">
              <a:lnSpc>
                <a:spcPct val="100000"/>
              </a:lnSpc>
              <a:spcBef>
                <a:spcPts val="20"/>
              </a:spcBef>
            </a:pPr>
            <a:r>
              <a:rPr sz="2000" spc="-10" dirty="0">
                <a:solidFill>
                  <a:srgbClr val="FF0000"/>
                </a:solidFill>
                <a:latin typeface="Lucida Sans"/>
                <a:cs typeface="Lucida Sans"/>
              </a:rPr>
              <a:t>Program</a:t>
            </a:r>
            <a:endParaRPr sz="2000">
              <a:latin typeface="Lucida Sans"/>
              <a:cs typeface="Lucida Sans"/>
            </a:endParaRPr>
          </a:p>
        </p:txBody>
      </p:sp>
      <p:sp>
        <p:nvSpPr>
          <p:cNvPr id="9" name="object 9"/>
          <p:cNvSpPr/>
          <p:nvPr/>
        </p:nvSpPr>
        <p:spPr>
          <a:xfrm>
            <a:off x="1838325" y="4895850"/>
            <a:ext cx="6324600" cy="371475"/>
          </a:xfrm>
          <a:custGeom>
            <a:avLst/>
            <a:gdLst/>
            <a:ahLst/>
            <a:cxnLst/>
            <a:rect l="l" t="t" r="r" b="b"/>
            <a:pathLst>
              <a:path w="6324600" h="371475">
                <a:moveTo>
                  <a:pt x="6324600" y="0"/>
                </a:moveTo>
                <a:lnTo>
                  <a:pt x="0" y="0"/>
                </a:lnTo>
                <a:lnTo>
                  <a:pt x="0" y="371475"/>
                </a:lnTo>
                <a:lnTo>
                  <a:pt x="6324600" y="371475"/>
                </a:lnTo>
                <a:lnTo>
                  <a:pt x="6324600" y="0"/>
                </a:lnTo>
                <a:close/>
              </a:path>
            </a:pathLst>
          </a:custGeom>
          <a:solidFill>
            <a:srgbClr val="FFFF99"/>
          </a:solidFill>
        </p:spPr>
        <p:txBody>
          <a:bodyPr wrap="square" lIns="0" tIns="0" rIns="0" bIns="0" rtlCol="0"/>
          <a:lstStyle/>
          <a:p>
            <a:endParaRPr/>
          </a:p>
        </p:txBody>
      </p:sp>
      <p:sp>
        <p:nvSpPr>
          <p:cNvPr id="10" name="object 10"/>
          <p:cNvSpPr txBox="1"/>
          <p:nvPr/>
        </p:nvSpPr>
        <p:spPr>
          <a:xfrm>
            <a:off x="1931161" y="4915534"/>
            <a:ext cx="5986780" cy="327025"/>
          </a:xfrm>
          <a:prstGeom prst="rect">
            <a:avLst/>
          </a:prstGeom>
          <a:solidFill>
            <a:srgbClr val="FFFF00"/>
          </a:solidFill>
        </p:spPr>
        <p:txBody>
          <a:bodyPr vert="horz" wrap="square" lIns="0" tIns="26034" rIns="0" bIns="0" rtlCol="0">
            <a:spAutoFit/>
          </a:bodyPr>
          <a:lstStyle/>
          <a:p>
            <a:pPr marL="1270">
              <a:lnSpc>
                <a:spcPct val="100000"/>
              </a:lnSpc>
              <a:spcBef>
                <a:spcPts val="204"/>
              </a:spcBef>
            </a:pPr>
            <a:r>
              <a:rPr sz="1800" spc="-95" dirty="0">
                <a:latin typeface="Lucida Sans"/>
                <a:cs typeface="Lucida Sans"/>
              </a:rPr>
              <a:t>All</a:t>
            </a:r>
            <a:r>
              <a:rPr sz="1800" spc="-125" dirty="0">
                <a:latin typeface="Lucida Sans"/>
                <a:cs typeface="Lucida Sans"/>
              </a:rPr>
              <a:t> </a:t>
            </a:r>
            <a:r>
              <a:rPr sz="1800" dirty="0">
                <a:latin typeface="Lucida Sans"/>
                <a:cs typeface="Lucida Sans"/>
              </a:rPr>
              <a:t>Members</a:t>
            </a:r>
            <a:r>
              <a:rPr sz="1800" spc="-90" dirty="0">
                <a:latin typeface="Lucida Sans"/>
                <a:cs typeface="Lucida Sans"/>
              </a:rPr>
              <a:t> </a:t>
            </a:r>
            <a:r>
              <a:rPr sz="1800" spc="-95" dirty="0">
                <a:latin typeface="Lucida Sans"/>
                <a:cs typeface="Lucida Sans"/>
              </a:rPr>
              <a:t>sign</a:t>
            </a:r>
            <a:r>
              <a:rPr sz="1800" spc="-105" dirty="0">
                <a:latin typeface="Lucida Sans"/>
                <a:cs typeface="Lucida Sans"/>
              </a:rPr>
              <a:t> </a:t>
            </a:r>
            <a:r>
              <a:rPr sz="1800" spc="-10" dirty="0">
                <a:latin typeface="Lucida Sans"/>
                <a:cs typeface="Lucida Sans"/>
              </a:rPr>
              <a:t>the</a:t>
            </a:r>
            <a:r>
              <a:rPr sz="1800" spc="-90" dirty="0">
                <a:latin typeface="Lucida Sans"/>
                <a:cs typeface="Lucida Sans"/>
              </a:rPr>
              <a:t> </a:t>
            </a:r>
            <a:r>
              <a:rPr sz="1800" spc="-10" dirty="0">
                <a:latin typeface="Lucida Sans"/>
                <a:cs typeface="Lucida Sans"/>
              </a:rPr>
              <a:t>same</a:t>
            </a:r>
            <a:r>
              <a:rPr sz="1800" spc="-85" dirty="0">
                <a:latin typeface="Lucida Sans"/>
                <a:cs typeface="Lucida Sans"/>
              </a:rPr>
              <a:t> </a:t>
            </a:r>
            <a:r>
              <a:rPr sz="1800" dirty="0">
                <a:latin typeface="Lucida Sans"/>
                <a:cs typeface="Lucida Sans"/>
              </a:rPr>
              <a:t>NSF</a:t>
            </a:r>
            <a:r>
              <a:rPr sz="1800" spc="-80" dirty="0">
                <a:latin typeface="Lucida Sans"/>
                <a:cs typeface="Lucida Sans"/>
              </a:rPr>
              <a:t> </a:t>
            </a:r>
            <a:r>
              <a:rPr sz="1800" spc="-30" dirty="0">
                <a:latin typeface="Lucida Sans"/>
                <a:cs typeface="Lucida Sans"/>
              </a:rPr>
              <a:t>membership</a:t>
            </a:r>
            <a:r>
              <a:rPr sz="1800" spc="-105" dirty="0">
                <a:latin typeface="Lucida Sans"/>
                <a:cs typeface="Lucida Sans"/>
              </a:rPr>
              <a:t> </a:t>
            </a:r>
            <a:r>
              <a:rPr sz="1800" spc="-10" dirty="0">
                <a:latin typeface="Lucida Sans"/>
                <a:cs typeface="Lucida Sans"/>
              </a:rPr>
              <a:t>agreement</a:t>
            </a:r>
            <a:endParaRPr sz="1800">
              <a:latin typeface="Lucida Sans"/>
              <a:cs typeface="Lucida Sans"/>
            </a:endParaRPr>
          </a:p>
        </p:txBody>
      </p:sp>
      <p:sp>
        <p:nvSpPr>
          <p:cNvPr id="11" name="object 11"/>
          <p:cNvSpPr txBox="1"/>
          <p:nvPr/>
        </p:nvSpPr>
        <p:spPr>
          <a:xfrm>
            <a:off x="1931161" y="5242559"/>
            <a:ext cx="7595234" cy="304800"/>
          </a:xfrm>
          <a:prstGeom prst="rect">
            <a:avLst/>
          </a:prstGeom>
          <a:solidFill>
            <a:srgbClr val="FFFF00"/>
          </a:solidFill>
        </p:spPr>
        <p:txBody>
          <a:bodyPr vert="horz" wrap="square" lIns="0" tIns="26670" rIns="0" bIns="0" rtlCol="0">
            <a:spAutoFit/>
          </a:bodyPr>
          <a:lstStyle/>
          <a:p>
            <a:pPr marL="1270">
              <a:lnSpc>
                <a:spcPct val="100000"/>
              </a:lnSpc>
              <a:spcBef>
                <a:spcPts val="210"/>
              </a:spcBef>
            </a:pPr>
            <a:r>
              <a:rPr sz="1800" spc="-80" dirty="0">
                <a:solidFill>
                  <a:srgbClr val="0431FF"/>
                </a:solidFill>
                <a:latin typeface="Lucida Sans"/>
                <a:cs typeface="Lucida Sans"/>
              </a:rPr>
              <a:t>https://iucrc.nsf.gov/industry/joining-</a:t>
            </a:r>
            <a:r>
              <a:rPr sz="1800" spc="-20" dirty="0">
                <a:solidFill>
                  <a:srgbClr val="0431FF"/>
                </a:solidFill>
                <a:latin typeface="Lucida Sans"/>
                <a:cs typeface="Lucida Sans"/>
              </a:rPr>
              <a:t>a-</a:t>
            </a:r>
            <a:r>
              <a:rPr sz="1800" spc="-40" dirty="0">
                <a:solidFill>
                  <a:srgbClr val="0431FF"/>
                </a:solidFill>
                <a:latin typeface="Lucida Sans"/>
                <a:cs typeface="Lucida Sans"/>
              </a:rPr>
              <a:t>center/membership-</a:t>
            </a:r>
            <a:r>
              <a:rPr sz="1800" spc="-10" dirty="0">
                <a:solidFill>
                  <a:srgbClr val="0431FF"/>
                </a:solidFill>
                <a:latin typeface="Lucida Sans"/>
                <a:cs typeface="Lucida Sans"/>
              </a:rPr>
              <a:t>agreement/</a:t>
            </a:r>
            <a:endParaRPr sz="1800">
              <a:latin typeface="Lucida Sans"/>
              <a:cs typeface="Lucida Sans"/>
            </a:endParaRPr>
          </a:p>
        </p:txBody>
      </p:sp>
      <p:sp>
        <p:nvSpPr>
          <p:cNvPr id="12" name="object 12"/>
          <p:cNvSpPr txBox="1"/>
          <p:nvPr/>
        </p:nvSpPr>
        <p:spPr>
          <a:xfrm>
            <a:off x="1931161" y="5790082"/>
            <a:ext cx="4251325" cy="304800"/>
          </a:xfrm>
          <a:prstGeom prst="rect">
            <a:avLst/>
          </a:prstGeom>
          <a:solidFill>
            <a:srgbClr val="FFFF00"/>
          </a:solidFill>
        </p:spPr>
        <p:txBody>
          <a:bodyPr vert="horz" wrap="square" lIns="0" tIns="27305" rIns="0" bIns="0" rtlCol="0">
            <a:spAutoFit/>
          </a:bodyPr>
          <a:lstStyle/>
          <a:p>
            <a:pPr marL="1270">
              <a:lnSpc>
                <a:spcPct val="100000"/>
              </a:lnSpc>
              <a:spcBef>
                <a:spcPts val="215"/>
              </a:spcBef>
            </a:pPr>
            <a:r>
              <a:rPr sz="1800" spc="-30" dirty="0">
                <a:latin typeface="Lucida Sans"/>
                <a:cs typeface="Lucida Sans"/>
              </a:rPr>
              <a:t>Federal</a:t>
            </a:r>
            <a:r>
              <a:rPr sz="1800" spc="-120" dirty="0">
                <a:latin typeface="Lucida Sans"/>
                <a:cs typeface="Lucida Sans"/>
              </a:rPr>
              <a:t> </a:t>
            </a:r>
            <a:r>
              <a:rPr sz="1800" spc="-65" dirty="0">
                <a:latin typeface="Lucida Sans"/>
                <a:cs typeface="Lucida Sans"/>
              </a:rPr>
              <a:t>organizations</a:t>
            </a:r>
            <a:r>
              <a:rPr sz="1800" spc="-75" dirty="0">
                <a:latin typeface="Lucida Sans"/>
                <a:cs typeface="Lucida Sans"/>
              </a:rPr>
              <a:t> </a:t>
            </a:r>
            <a:r>
              <a:rPr sz="1800" spc="-10" dirty="0">
                <a:latin typeface="Lucida Sans"/>
                <a:cs typeface="Lucida Sans"/>
              </a:rPr>
              <a:t>may</a:t>
            </a:r>
            <a:r>
              <a:rPr sz="1800" spc="-120" dirty="0">
                <a:latin typeface="Lucida Sans"/>
                <a:cs typeface="Lucida Sans"/>
              </a:rPr>
              <a:t> </a:t>
            </a:r>
            <a:r>
              <a:rPr sz="1800" spc="-20" dirty="0">
                <a:latin typeface="Lucida Sans"/>
                <a:cs typeface="Lucida Sans"/>
              </a:rPr>
              <a:t>set</a:t>
            </a:r>
            <a:r>
              <a:rPr sz="1800" spc="-75" dirty="0">
                <a:latin typeface="Lucida Sans"/>
                <a:cs typeface="Lucida Sans"/>
              </a:rPr>
              <a:t> </a:t>
            </a:r>
            <a:r>
              <a:rPr sz="1800" spc="-55" dirty="0">
                <a:latin typeface="Lucida Sans"/>
                <a:cs typeface="Lucida Sans"/>
              </a:rPr>
              <a:t>up</a:t>
            </a:r>
            <a:r>
              <a:rPr sz="1800" spc="-95" dirty="0">
                <a:latin typeface="Lucida Sans"/>
                <a:cs typeface="Lucida Sans"/>
              </a:rPr>
              <a:t> </a:t>
            </a:r>
            <a:r>
              <a:rPr sz="1800" spc="-10" dirty="0">
                <a:latin typeface="Lucida Sans"/>
                <a:cs typeface="Lucida Sans"/>
              </a:rPr>
              <a:t>an</a:t>
            </a:r>
            <a:r>
              <a:rPr sz="1800" spc="-95" dirty="0">
                <a:latin typeface="Lucida Sans"/>
                <a:cs typeface="Lucida Sans"/>
              </a:rPr>
              <a:t> </a:t>
            </a:r>
            <a:r>
              <a:rPr sz="1800" spc="-25" dirty="0">
                <a:latin typeface="Lucida Sans"/>
                <a:cs typeface="Lucida Sans"/>
              </a:rPr>
              <a:t>IAA</a:t>
            </a:r>
            <a:endParaRPr sz="1800">
              <a:latin typeface="Lucida Sans"/>
              <a:cs typeface="Lucida Sans"/>
            </a:endParaRPr>
          </a:p>
        </p:txBody>
      </p:sp>
      <p:sp>
        <p:nvSpPr>
          <p:cNvPr id="13" name="object 13"/>
          <p:cNvSpPr txBox="1"/>
          <p:nvPr/>
        </p:nvSpPr>
        <p:spPr>
          <a:xfrm>
            <a:off x="1931161" y="6094882"/>
            <a:ext cx="5734685" cy="302260"/>
          </a:xfrm>
          <a:prstGeom prst="rect">
            <a:avLst/>
          </a:prstGeom>
          <a:solidFill>
            <a:srgbClr val="FFFF00"/>
          </a:solidFill>
        </p:spPr>
        <p:txBody>
          <a:bodyPr vert="horz" wrap="square" lIns="0" tIns="24130" rIns="0" bIns="0" rtlCol="0">
            <a:spAutoFit/>
          </a:bodyPr>
          <a:lstStyle/>
          <a:p>
            <a:pPr marL="1270">
              <a:lnSpc>
                <a:spcPct val="100000"/>
              </a:lnSpc>
              <a:spcBef>
                <a:spcPts val="190"/>
              </a:spcBef>
            </a:pPr>
            <a:r>
              <a:rPr sz="1800" spc="-65" dirty="0">
                <a:solidFill>
                  <a:srgbClr val="0431FF"/>
                </a:solidFill>
                <a:latin typeface="Lucida Sans"/>
                <a:cs typeface="Lucida Sans"/>
              </a:rPr>
              <a:t>https://iucrc.nsf.gov/government/#membership-</a:t>
            </a:r>
            <a:r>
              <a:rPr sz="1800" spc="-10" dirty="0">
                <a:solidFill>
                  <a:srgbClr val="0431FF"/>
                </a:solidFill>
                <a:latin typeface="Lucida Sans"/>
                <a:cs typeface="Lucida Sans"/>
              </a:rPr>
              <a:t>steps</a:t>
            </a:r>
            <a:endParaRPr sz="1800">
              <a:latin typeface="Lucida Sans"/>
              <a:cs typeface="Lucida Sans"/>
            </a:endParaRPr>
          </a:p>
        </p:txBody>
      </p:sp>
    </p:spTree>
    <p:extLst>
      <p:ext uri="{BB962C8B-B14F-4D97-AF65-F5344CB8AC3E}">
        <p14:creationId xmlns:p14="http://schemas.microsoft.com/office/powerpoint/2010/main" val="3839977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550904" y="6434454"/>
            <a:ext cx="112395" cy="208279"/>
          </a:xfrm>
          <a:prstGeom prst="rect">
            <a:avLst/>
          </a:prstGeom>
        </p:spPr>
        <p:txBody>
          <a:bodyPr vert="horz" wrap="square" lIns="0" tIns="12700" rIns="0" bIns="0" rtlCol="0">
            <a:spAutoFit/>
          </a:bodyPr>
          <a:lstStyle/>
          <a:p>
            <a:pPr marL="12700">
              <a:lnSpc>
                <a:spcPct val="100000"/>
              </a:lnSpc>
              <a:spcBef>
                <a:spcPts val="100"/>
              </a:spcBef>
            </a:pPr>
            <a:r>
              <a:rPr sz="1200" spc="-50" dirty="0">
                <a:solidFill>
                  <a:srgbClr val="FFFFFF"/>
                </a:solidFill>
                <a:latin typeface="Arial"/>
                <a:cs typeface="Arial"/>
              </a:rPr>
              <a:t>7</a:t>
            </a:r>
            <a:endParaRPr sz="1200">
              <a:latin typeface="Arial"/>
              <a:cs typeface="Arial"/>
            </a:endParaRPr>
          </a:p>
        </p:txBody>
      </p:sp>
      <p:grpSp>
        <p:nvGrpSpPr>
          <p:cNvPr id="3" name="object 3"/>
          <p:cNvGrpSpPr/>
          <p:nvPr/>
        </p:nvGrpSpPr>
        <p:grpSpPr>
          <a:xfrm>
            <a:off x="2396058" y="1918366"/>
            <a:ext cx="4300220" cy="3282315"/>
            <a:chOff x="2396058" y="1918366"/>
            <a:chExt cx="4300220" cy="3282315"/>
          </a:xfrm>
        </p:grpSpPr>
        <p:pic>
          <p:nvPicPr>
            <p:cNvPr id="4" name="object 4"/>
            <p:cNvPicPr/>
            <p:nvPr/>
          </p:nvPicPr>
          <p:blipFill>
            <a:blip r:embed="rId2" cstate="print"/>
            <a:stretch>
              <a:fillRect/>
            </a:stretch>
          </p:blipFill>
          <p:spPr>
            <a:xfrm>
              <a:off x="2396058" y="1918366"/>
              <a:ext cx="4300016" cy="2784878"/>
            </a:xfrm>
            <a:prstGeom prst="rect">
              <a:avLst/>
            </a:prstGeom>
          </p:spPr>
        </p:pic>
        <p:sp>
          <p:nvSpPr>
            <p:cNvPr id="5" name="object 5"/>
            <p:cNvSpPr/>
            <p:nvPr/>
          </p:nvSpPr>
          <p:spPr>
            <a:xfrm>
              <a:off x="4524375" y="3000374"/>
              <a:ext cx="2152650" cy="2200275"/>
            </a:xfrm>
            <a:custGeom>
              <a:avLst/>
              <a:gdLst/>
              <a:ahLst/>
              <a:cxnLst/>
              <a:rect l="l" t="t" r="r" b="b"/>
              <a:pathLst>
                <a:path w="2152650" h="2200275">
                  <a:moveTo>
                    <a:pt x="1657350" y="1695450"/>
                  </a:moveTo>
                  <a:lnTo>
                    <a:pt x="1276350" y="1695450"/>
                  </a:lnTo>
                  <a:lnTo>
                    <a:pt x="1276350" y="1447800"/>
                  </a:lnTo>
                  <a:lnTo>
                    <a:pt x="0" y="1447800"/>
                  </a:lnTo>
                  <a:lnTo>
                    <a:pt x="0" y="1695450"/>
                  </a:lnTo>
                  <a:lnTo>
                    <a:pt x="0" y="1800225"/>
                  </a:lnTo>
                  <a:lnTo>
                    <a:pt x="0" y="2200275"/>
                  </a:lnTo>
                  <a:lnTo>
                    <a:pt x="1657350" y="2200275"/>
                  </a:lnTo>
                  <a:lnTo>
                    <a:pt x="1657350" y="1695450"/>
                  </a:lnTo>
                  <a:close/>
                </a:path>
                <a:path w="2152650" h="2200275">
                  <a:moveTo>
                    <a:pt x="2152650" y="0"/>
                  </a:moveTo>
                  <a:lnTo>
                    <a:pt x="1466850" y="0"/>
                  </a:lnTo>
                  <a:lnTo>
                    <a:pt x="1466850" y="1343025"/>
                  </a:lnTo>
                  <a:lnTo>
                    <a:pt x="1562100" y="1343025"/>
                  </a:lnTo>
                  <a:lnTo>
                    <a:pt x="1562100" y="1524000"/>
                  </a:lnTo>
                  <a:lnTo>
                    <a:pt x="2066925" y="1524000"/>
                  </a:lnTo>
                  <a:lnTo>
                    <a:pt x="2066925" y="1343025"/>
                  </a:lnTo>
                  <a:lnTo>
                    <a:pt x="2152650" y="1343025"/>
                  </a:lnTo>
                  <a:lnTo>
                    <a:pt x="2152650" y="0"/>
                  </a:lnTo>
                  <a:close/>
                </a:path>
              </a:pathLst>
            </a:custGeom>
            <a:solidFill>
              <a:srgbClr val="FFFFFF"/>
            </a:solidFill>
          </p:spPr>
          <p:txBody>
            <a:bodyPr wrap="square" lIns="0" tIns="0" rIns="0" bIns="0" rtlCol="0"/>
            <a:lstStyle/>
            <a:p>
              <a:endParaRPr/>
            </a:p>
          </p:txBody>
        </p:sp>
      </p:grpSp>
      <p:sp>
        <p:nvSpPr>
          <p:cNvPr id="6" name="object 6"/>
          <p:cNvSpPr txBox="1"/>
          <p:nvPr/>
        </p:nvSpPr>
        <p:spPr>
          <a:xfrm>
            <a:off x="668972" y="1943798"/>
            <a:ext cx="1167765" cy="1707514"/>
          </a:xfrm>
          <a:prstGeom prst="rect">
            <a:avLst/>
          </a:prstGeom>
        </p:spPr>
        <p:txBody>
          <a:bodyPr vert="horz" wrap="square" lIns="0" tIns="12700" rIns="0" bIns="0" rtlCol="0">
            <a:spAutoFit/>
          </a:bodyPr>
          <a:lstStyle/>
          <a:p>
            <a:pPr marL="12700">
              <a:lnSpc>
                <a:spcPct val="100000"/>
              </a:lnSpc>
              <a:spcBef>
                <a:spcPts val="100"/>
              </a:spcBef>
            </a:pPr>
            <a:r>
              <a:rPr sz="1500" spc="-175" dirty="0">
                <a:solidFill>
                  <a:srgbClr val="438AC7"/>
                </a:solidFill>
                <a:latin typeface="Arial Black"/>
                <a:cs typeface="Arial Black"/>
              </a:rPr>
              <a:t>24</a:t>
            </a:r>
            <a:r>
              <a:rPr sz="1500" spc="-85" dirty="0">
                <a:solidFill>
                  <a:srgbClr val="438AC7"/>
                </a:solidFill>
                <a:latin typeface="Arial Black"/>
                <a:cs typeface="Arial Black"/>
              </a:rPr>
              <a:t> </a:t>
            </a:r>
            <a:r>
              <a:rPr sz="1500" spc="-10" dirty="0">
                <a:solidFill>
                  <a:srgbClr val="FF0000"/>
                </a:solidFill>
                <a:latin typeface="Arial Black"/>
                <a:cs typeface="Arial Black"/>
              </a:rPr>
              <a:t>Centers</a:t>
            </a:r>
            <a:endParaRPr sz="1500">
              <a:latin typeface="Arial Black"/>
              <a:cs typeface="Arial Black"/>
            </a:endParaRPr>
          </a:p>
          <a:p>
            <a:pPr marL="12700">
              <a:lnSpc>
                <a:spcPct val="100000"/>
              </a:lnSpc>
              <a:spcBef>
                <a:spcPts val="2085"/>
              </a:spcBef>
            </a:pPr>
            <a:r>
              <a:rPr sz="1500" spc="-175" dirty="0">
                <a:solidFill>
                  <a:srgbClr val="438AC7"/>
                </a:solidFill>
                <a:latin typeface="Arial Black"/>
                <a:cs typeface="Arial Black"/>
              </a:rPr>
              <a:t>66</a:t>
            </a:r>
            <a:r>
              <a:rPr sz="1500" spc="-95" dirty="0">
                <a:solidFill>
                  <a:srgbClr val="438AC7"/>
                </a:solidFill>
                <a:latin typeface="Arial Black"/>
                <a:cs typeface="Arial Black"/>
              </a:rPr>
              <a:t> </a:t>
            </a:r>
            <a:r>
              <a:rPr sz="1500" spc="-20" dirty="0">
                <a:solidFill>
                  <a:srgbClr val="FF0000"/>
                </a:solidFill>
                <a:latin typeface="Arial Black"/>
                <a:cs typeface="Arial Black"/>
              </a:rPr>
              <a:t>U.S.</a:t>
            </a:r>
            <a:endParaRPr sz="1500">
              <a:latin typeface="Arial Black"/>
              <a:cs typeface="Arial Black"/>
            </a:endParaRPr>
          </a:p>
          <a:p>
            <a:pPr marL="12700">
              <a:lnSpc>
                <a:spcPct val="100000"/>
              </a:lnSpc>
              <a:spcBef>
                <a:spcPts val="5"/>
              </a:spcBef>
            </a:pPr>
            <a:r>
              <a:rPr sz="1500" spc="-70" dirty="0">
                <a:solidFill>
                  <a:srgbClr val="FF0000"/>
                </a:solidFill>
                <a:latin typeface="Arial Black"/>
                <a:cs typeface="Arial Black"/>
              </a:rPr>
              <a:t>Universities</a:t>
            </a:r>
            <a:endParaRPr sz="1500">
              <a:latin typeface="Arial Black"/>
              <a:cs typeface="Arial Black"/>
            </a:endParaRPr>
          </a:p>
          <a:p>
            <a:pPr marL="12700">
              <a:lnSpc>
                <a:spcPct val="100000"/>
              </a:lnSpc>
              <a:spcBef>
                <a:spcPts val="560"/>
              </a:spcBef>
            </a:pPr>
            <a:r>
              <a:rPr sz="1500" spc="-175" dirty="0">
                <a:solidFill>
                  <a:srgbClr val="438AC7"/>
                </a:solidFill>
                <a:latin typeface="Arial Black"/>
                <a:cs typeface="Arial Black"/>
              </a:rPr>
              <a:t>05</a:t>
            </a:r>
            <a:r>
              <a:rPr sz="1500" spc="-85" dirty="0">
                <a:solidFill>
                  <a:srgbClr val="438AC7"/>
                </a:solidFill>
                <a:latin typeface="Arial Black"/>
                <a:cs typeface="Arial Black"/>
              </a:rPr>
              <a:t> </a:t>
            </a:r>
            <a:r>
              <a:rPr sz="1500" spc="-30" dirty="0">
                <a:solidFill>
                  <a:srgbClr val="FF0000"/>
                </a:solidFill>
                <a:latin typeface="Arial Black"/>
                <a:cs typeface="Arial Black"/>
              </a:rPr>
              <a:t>EPSCoR</a:t>
            </a:r>
            <a:endParaRPr sz="1500">
              <a:latin typeface="Arial Black"/>
              <a:cs typeface="Arial Black"/>
            </a:endParaRPr>
          </a:p>
          <a:p>
            <a:pPr marL="12700">
              <a:lnSpc>
                <a:spcPts val="1695"/>
              </a:lnSpc>
              <a:spcBef>
                <a:spcPts val="5"/>
              </a:spcBef>
            </a:pPr>
            <a:r>
              <a:rPr sz="1500" spc="-10" dirty="0">
                <a:solidFill>
                  <a:srgbClr val="FF0000"/>
                </a:solidFill>
                <a:latin typeface="Arial Black"/>
                <a:cs typeface="Arial Black"/>
              </a:rPr>
              <a:t>Sites</a:t>
            </a:r>
            <a:endParaRPr sz="1500">
              <a:latin typeface="Arial Black"/>
              <a:cs typeface="Arial Black"/>
            </a:endParaRPr>
          </a:p>
          <a:p>
            <a:pPr marL="12700">
              <a:lnSpc>
                <a:spcPts val="1695"/>
              </a:lnSpc>
            </a:pPr>
            <a:r>
              <a:rPr sz="1500" spc="-175" dirty="0">
                <a:solidFill>
                  <a:srgbClr val="438AC7"/>
                </a:solidFill>
                <a:latin typeface="Arial Black"/>
                <a:cs typeface="Arial Black"/>
              </a:rPr>
              <a:t>09</a:t>
            </a:r>
            <a:r>
              <a:rPr sz="1500" spc="-90" dirty="0">
                <a:solidFill>
                  <a:srgbClr val="438AC7"/>
                </a:solidFill>
                <a:latin typeface="Arial Black"/>
                <a:cs typeface="Arial Black"/>
              </a:rPr>
              <a:t> </a:t>
            </a:r>
            <a:r>
              <a:rPr sz="1500" spc="-20" dirty="0">
                <a:solidFill>
                  <a:srgbClr val="FF0000"/>
                </a:solidFill>
                <a:latin typeface="Arial Black"/>
                <a:cs typeface="Arial Black"/>
              </a:rPr>
              <a:t>MSIs</a:t>
            </a:r>
            <a:endParaRPr sz="1500">
              <a:latin typeface="Arial Black"/>
              <a:cs typeface="Arial Black"/>
            </a:endParaRPr>
          </a:p>
        </p:txBody>
      </p:sp>
      <p:sp>
        <p:nvSpPr>
          <p:cNvPr id="7" name="object 7"/>
          <p:cNvSpPr txBox="1"/>
          <p:nvPr/>
        </p:nvSpPr>
        <p:spPr>
          <a:xfrm>
            <a:off x="5247640" y="4721479"/>
            <a:ext cx="216535" cy="231140"/>
          </a:xfrm>
          <a:prstGeom prst="rect">
            <a:avLst/>
          </a:prstGeom>
        </p:spPr>
        <p:txBody>
          <a:bodyPr vert="horz" wrap="square" lIns="0" tIns="12700" rIns="0" bIns="0" rtlCol="0">
            <a:spAutoFit/>
          </a:bodyPr>
          <a:lstStyle/>
          <a:p>
            <a:pPr marL="12700">
              <a:lnSpc>
                <a:spcPct val="100000"/>
              </a:lnSpc>
              <a:spcBef>
                <a:spcPts val="100"/>
              </a:spcBef>
            </a:pPr>
            <a:r>
              <a:rPr sz="1350" spc="-130" dirty="0">
                <a:solidFill>
                  <a:srgbClr val="438AC7"/>
                </a:solidFill>
                <a:latin typeface="Arial Black"/>
                <a:cs typeface="Arial Black"/>
              </a:rPr>
              <a:t>83</a:t>
            </a:r>
            <a:endParaRPr sz="1350">
              <a:latin typeface="Arial Black"/>
              <a:cs typeface="Arial Black"/>
            </a:endParaRPr>
          </a:p>
        </p:txBody>
      </p:sp>
      <p:sp>
        <p:nvSpPr>
          <p:cNvPr id="8" name="object 8"/>
          <p:cNvSpPr txBox="1"/>
          <p:nvPr/>
        </p:nvSpPr>
        <p:spPr>
          <a:xfrm>
            <a:off x="4639309" y="4932305"/>
            <a:ext cx="94615" cy="233679"/>
          </a:xfrm>
          <a:prstGeom prst="rect">
            <a:avLst/>
          </a:prstGeom>
        </p:spPr>
        <p:txBody>
          <a:bodyPr vert="horz" wrap="square" lIns="0" tIns="11430" rIns="0" bIns="0" rtlCol="0">
            <a:spAutoFit/>
          </a:bodyPr>
          <a:lstStyle/>
          <a:p>
            <a:pPr>
              <a:lnSpc>
                <a:spcPct val="100000"/>
              </a:lnSpc>
              <a:spcBef>
                <a:spcPts val="90"/>
              </a:spcBef>
            </a:pPr>
            <a:r>
              <a:rPr sz="1350" spc="-204" dirty="0">
                <a:solidFill>
                  <a:srgbClr val="FF0000"/>
                </a:solidFill>
                <a:latin typeface="Arial Black"/>
                <a:cs typeface="Arial Black"/>
              </a:rPr>
              <a:t>F</a:t>
            </a:r>
            <a:endParaRPr sz="1350">
              <a:latin typeface="Arial Black"/>
              <a:cs typeface="Arial Black"/>
            </a:endParaRPr>
          </a:p>
        </p:txBody>
      </p:sp>
      <p:sp>
        <p:nvSpPr>
          <p:cNvPr id="9" name="object 9"/>
          <p:cNvSpPr txBox="1"/>
          <p:nvPr/>
        </p:nvSpPr>
        <p:spPr>
          <a:xfrm>
            <a:off x="4721764" y="4931409"/>
            <a:ext cx="1366520" cy="231140"/>
          </a:xfrm>
          <a:prstGeom prst="rect">
            <a:avLst/>
          </a:prstGeom>
        </p:spPr>
        <p:txBody>
          <a:bodyPr vert="horz" wrap="square" lIns="0" tIns="12700" rIns="0" bIns="0" rtlCol="0">
            <a:spAutoFit/>
          </a:bodyPr>
          <a:lstStyle/>
          <a:p>
            <a:pPr marL="12700">
              <a:lnSpc>
                <a:spcPct val="100000"/>
              </a:lnSpc>
              <a:spcBef>
                <a:spcPts val="100"/>
              </a:spcBef>
            </a:pPr>
            <a:r>
              <a:rPr sz="1350" spc="-85" dirty="0">
                <a:solidFill>
                  <a:srgbClr val="FF0000"/>
                </a:solidFill>
                <a:latin typeface="Arial Black"/>
                <a:cs typeface="Arial Black"/>
              </a:rPr>
              <a:t>ederal</a:t>
            </a:r>
            <a:r>
              <a:rPr sz="1350" spc="-60" dirty="0">
                <a:solidFill>
                  <a:srgbClr val="FF0000"/>
                </a:solidFill>
                <a:latin typeface="Arial Black"/>
                <a:cs typeface="Arial Black"/>
              </a:rPr>
              <a:t> </a:t>
            </a:r>
            <a:r>
              <a:rPr sz="1350" spc="-100" dirty="0">
                <a:solidFill>
                  <a:srgbClr val="FF0000"/>
                </a:solidFill>
                <a:latin typeface="Arial Black"/>
                <a:cs typeface="Arial Black"/>
              </a:rPr>
              <a:t>Agencies</a:t>
            </a:r>
            <a:endParaRPr sz="1350">
              <a:latin typeface="Arial Black"/>
              <a:cs typeface="Arial Black"/>
            </a:endParaRPr>
          </a:p>
        </p:txBody>
      </p:sp>
      <p:sp>
        <p:nvSpPr>
          <p:cNvPr id="10" name="object 10"/>
          <p:cNvSpPr/>
          <p:nvPr/>
        </p:nvSpPr>
        <p:spPr>
          <a:xfrm>
            <a:off x="3286125" y="4695825"/>
            <a:ext cx="1447800" cy="476250"/>
          </a:xfrm>
          <a:custGeom>
            <a:avLst/>
            <a:gdLst/>
            <a:ahLst/>
            <a:cxnLst/>
            <a:rect l="l" t="t" r="r" b="b"/>
            <a:pathLst>
              <a:path w="1447800" h="476250">
                <a:moveTo>
                  <a:pt x="1447800" y="0"/>
                </a:moveTo>
                <a:lnTo>
                  <a:pt x="0" y="0"/>
                </a:lnTo>
                <a:lnTo>
                  <a:pt x="0" y="476250"/>
                </a:lnTo>
                <a:lnTo>
                  <a:pt x="1447800" y="476250"/>
                </a:lnTo>
                <a:lnTo>
                  <a:pt x="1447800" y="0"/>
                </a:lnTo>
                <a:close/>
              </a:path>
            </a:pathLst>
          </a:custGeom>
          <a:solidFill>
            <a:srgbClr val="FFFFFF"/>
          </a:solidFill>
        </p:spPr>
        <p:txBody>
          <a:bodyPr wrap="square" lIns="0" tIns="0" rIns="0" bIns="0" rtlCol="0"/>
          <a:lstStyle/>
          <a:p>
            <a:endParaRPr/>
          </a:p>
        </p:txBody>
      </p:sp>
      <p:sp>
        <p:nvSpPr>
          <p:cNvPr id="11" name="object 11"/>
          <p:cNvSpPr txBox="1"/>
          <p:nvPr/>
        </p:nvSpPr>
        <p:spPr>
          <a:xfrm>
            <a:off x="3500501" y="4710048"/>
            <a:ext cx="1014730" cy="441325"/>
          </a:xfrm>
          <a:prstGeom prst="rect">
            <a:avLst/>
          </a:prstGeom>
        </p:spPr>
        <p:txBody>
          <a:bodyPr vert="horz" wrap="square" lIns="0" tIns="12700" rIns="0" bIns="0" rtlCol="0">
            <a:spAutoFit/>
          </a:bodyPr>
          <a:lstStyle/>
          <a:p>
            <a:pPr algn="ctr">
              <a:lnSpc>
                <a:spcPct val="100000"/>
              </a:lnSpc>
              <a:spcBef>
                <a:spcPts val="100"/>
              </a:spcBef>
            </a:pPr>
            <a:r>
              <a:rPr sz="1350" spc="-25" dirty="0">
                <a:solidFill>
                  <a:srgbClr val="438AC7"/>
                </a:solidFill>
                <a:latin typeface="Arial Black"/>
                <a:cs typeface="Arial Black"/>
              </a:rPr>
              <a:t>83</a:t>
            </a:r>
            <a:endParaRPr sz="1350">
              <a:latin typeface="Arial Black"/>
              <a:cs typeface="Arial Black"/>
            </a:endParaRPr>
          </a:p>
          <a:p>
            <a:pPr algn="ctr">
              <a:lnSpc>
                <a:spcPct val="100000"/>
              </a:lnSpc>
              <a:spcBef>
                <a:spcPts val="30"/>
              </a:spcBef>
            </a:pPr>
            <a:r>
              <a:rPr sz="1350" spc="-95" dirty="0">
                <a:solidFill>
                  <a:srgbClr val="FF0000"/>
                </a:solidFill>
                <a:latin typeface="Arial Black"/>
                <a:cs typeface="Arial Black"/>
              </a:rPr>
              <a:t>Small</a:t>
            </a:r>
            <a:r>
              <a:rPr sz="1350" spc="-80" dirty="0">
                <a:solidFill>
                  <a:srgbClr val="FF0000"/>
                </a:solidFill>
                <a:latin typeface="Arial Black"/>
                <a:cs typeface="Arial Black"/>
              </a:rPr>
              <a:t> </a:t>
            </a:r>
            <a:r>
              <a:rPr sz="1350" spc="-50" dirty="0">
                <a:solidFill>
                  <a:srgbClr val="FF0000"/>
                </a:solidFill>
                <a:latin typeface="Arial Black"/>
                <a:cs typeface="Arial Black"/>
              </a:rPr>
              <a:t>Firms</a:t>
            </a:r>
            <a:endParaRPr sz="1350">
              <a:latin typeface="Arial Black"/>
              <a:cs typeface="Arial Black"/>
            </a:endParaRPr>
          </a:p>
        </p:txBody>
      </p:sp>
      <p:sp>
        <p:nvSpPr>
          <p:cNvPr id="12" name="object 12"/>
          <p:cNvSpPr txBox="1"/>
          <p:nvPr/>
        </p:nvSpPr>
        <p:spPr>
          <a:xfrm>
            <a:off x="2119629" y="4721479"/>
            <a:ext cx="1026794" cy="441325"/>
          </a:xfrm>
          <a:prstGeom prst="rect">
            <a:avLst/>
          </a:prstGeom>
        </p:spPr>
        <p:txBody>
          <a:bodyPr vert="horz" wrap="square" lIns="0" tIns="12700" rIns="0" bIns="0" rtlCol="0">
            <a:spAutoFit/>
          </a:bodyPr>
          <a:lstStyle/>
          <a:p>
            <a:pPr algn="ctr">
              <a:lnSpc>
                <a:spcPct val="100000"/>
              </a:lnSpc>
              <a:spcBef>
                <a:spcPts val="100"/>
              </a:spcBef>
            </a:pPr>
            <a:r>
              <a:rPr sz="1350" spc="-25" dirty="0">
                <a:solidFill>
                  <a:srgbClr val="438AC7"/>
                </a:solidFill>
                <a:latin typeface="Arial Black"/>
                <a:cs typeface="Arial Black"/>
              </a:rPr>
              <a:t>156</a:t>
            </a:r>
            <a:endParaRPr sz="1350">
              <a:latin typeface="Arial Black"/>
              <a:cs typeface="Arial Black"/>
            </a:endParaRPr>
          </a:p>
          <a:p>
            <a:pPr algn="ctr">
              <a:lnSpc>
                <a:spcPct val="100000"/>
              </a:lnSpc>
              <a:spcBef>
                <a:spcPts val="30"/>
              </a:spcBef>
            </a:pPr>
            <a:r>
              <a:rPr sz="1350" spc="-110" dirty="0">
                <a:solidFill>
                  <a:srgbClr val="FF0000"/>
                </a:solidFill>
                <a:latin typeface="Arial Black"/>
                <a:cs typeface="Arial Black"/>
              </a:rPr>
              <a:t>Large</a:t>
            </a:r>
            <a:r>
              <a:rPr sz="1350" spc="-85" dirty="0">
                <a:solidFill>
                  <a:srgbClr val="FF0000"/>
                </a:solidFill>
                <a:latin typeface="Arial Black"/>
                <a:cs typeface="Arial Black"/>
              </a:rPr>
              <a:t> </a:t>
            </a:r>
            <a:r>
              <a:rPr sz="1350" spc="-30" dirty="0">
                <a:solidFill>
                  <a:srgbClr val="FF0000"/>
                </a:solidFill>
                <a:latin typeface="Arial Black"/>
                <a:cs typeface="Arial Black"/>
              </a:rPr>
              <a:t>Firms</a:t>
            </a:r>
            <a:endParaRPr sz="1350">
              <a:latin typeface="Arial Black"/>
              <a:cs typeface="Arial Black"/>
            </a:endParaRPr>
          </a:p>
        </p:txBody>
      </p:sp>
      <p:sp>
        <p:nvSpPr>
          <p:cNvPr id="13" name="object 13"/>
          <p:cNvSpPr txBox="1"/>
          <p:nvPr/>
        </p:nvSpPr>
        <p:spPr>
          <a:xfrm>
            <a:off x="2479929" y="5337111"/>
            <a:ext cx="3560445" cy="483870"/>
          </a:xfrm>
          <a:prstGeom prst="rect">
            <a:avLst/>
          </a:prstGeom>
        </p:spPr>
        <p:txBody>
          <a:bodyPr vert="horz" wrap="square" lIns="0" tIns="12700" rIns="0" bIns="0" rtlCol="0">
            <a:spAutoFit/>
          </a:bodyPr>
          <a:lstStyle/>
          <a:p>
            <a:pPr marL="497840">
              <a:lnSpc>
                <a:spcPct val="100000"/>
              </a:lnSpc>
              <a:spcBef>
                <a:spcPts val="100"/>
              </a:spcBef>
              <a:tabLst>
                <a:tab pos="2288540" algn="l"/>
              </a:tabLst>
            </a:pPr>
            <a:r>
              <a:rPr sz="1500" spc="-25" dirty="0">
                <a:solidFill>
                  <a:srgbClr val="438AC7"/>
                </a:solidFill>
                <a:latin typeface="Arial Black"/>
                <a:cs typeface="Arial Black"/>
              </a:rPr>
              <a:t>343</a:t>
            </a:r>
            <a:r>
              <a:rPr sz="1500" dirty="0">
                <a:solidFill>
                  <a:srgbClr val="438AC7"/>
                </a:solidFill>
                <a:latin typeface="Arial Black"/>
                <a:cs typeface="Arial Black"/>
              </a:rPr>
              <a:t>	</a:t>
            </a:r>
            <a:r>
              <a:rPr sz="1500" spc="-25" dirty="0">
                <a:solidFill>
                  <a:srgbClr val="438AC7"/>
                </a:solidFill>
                <a:latin typeface="Arial Black"/>
                <a:cs typeface="Arial Black"/>
              </a:rPr>
              <a:t>225</a:t>
            </a:r>
            <a:endParaRPr sz="1500">
              <a:latin typeface="Arial Black"/>
              <a:cs typeface="Arial Black"/>
            </a:endParaRPr>
          </a:p>
          <a:p>
            <a:pPr marL="12700">
              <a:lnSpc>
                <a:spcPct val="100000"/>
              </a:lnSpc>
              <a:spcBef>
                <a:spcPts val="5"/>
              </a:spcBef>
            </a:pPr>
            <a:r>
              <a:rPr sz="1500" spc="-75" dirty="0">
                <a:solidFill>
                  <a:srgbClr val="FF0000"/>
                </a:solidFill>
                <a:latin typeface="Arial Black"/>
                <a:cs typeface="Arial Black"/>
              </a:rPr>
              <a:t>Memberships</a:t>
            </a:r>
            <a:r>
              <a:rPr sz="1500" spc="-25" dirty="0">
                <a:solidFill>
                  <a:srgbClr val="FF0000"/>
                </a:solidFill>
                <a:latin typeface="Arial Black"/>
                <a:cs typeface="Arial Black"/>
              </a:rPr>
              <a:t> </a:t>
            </a:r>
            <a:r>
              <a:rPr sz="1500" spc="-60" dirty="0">
                <a:solidFill>
                  <a:srgbClr val="FF0000"/>
                </a:solidFill>
                <a:latin typeface="Arial Black"/>
                <a:cs typeface="Arial Black"/>
              </a:rPr>
              <a:t>Member</a:t>
            </a:r>
            <a:r>
              <a:rPr sz="1500" spc="-90" dirty="0">
                <a:solidFill>
                  <a:srgbClr val="FF0000"/>
                </a:solidFill>
                <a:latin typeface="Arial Black"/>
                <a:cs typeface="Arial Black"/>
              </a:rPr>
              <a:t> </a:t>
            </a:r>
            <a:r>
              <a:rPr sz="1500" spc="-55" dirty="0">
                <a:solidFill>
                  <a:srgbClr val="FF0000"/>
                </a:solidFill>
                <a:latin typeface="Arial Black"/>
                <a:cs typeface="Arial Black"/>
              </a:rPr>
              <a:t>Organizations</a:t>
            </a:r>
            <a:endParaRPr sz="1500">
              <a:latin typeface="Arial Black"/>
              <a:cs typeface="Arial Black"/>
            </a:endParaRPr>
          </a:p>
        </p:txBody>
      </p:sp>
      <p:sp>
        <p:nvSpPr>
          <p:cNvPr id="14" name="object 14"/>
          <p:cNvSpPr txBox="1">
            <a:spLocks noGrp="1"/>
          </p:cNvSpPr>
          <p:nvPr>
            <p:ph type="title"/>
          </p:nvPr>
        </p:nvSpPr>
        <p:spPr>
          <a:xfrm>
            <a:off x="1524000" y="0"/>
            <a:ext cx="9144000" cy="838200"/>
          </a:xfrm>
          <a:prstGeom prst="rect">
            <a:avLst/>
          </a:prstGeom>
          <a:solidFill>
            <a:srgbClr val="94DBEB"/>
          </a:solidFill>
        </p:spPr>
        <p:txBody>
          <a:bodyPr vert="horz" wrap="square" lIns="0" tIns="160655" rIns="0" bIns="0" rtlCol="0">
            <a:spAutoFit/>
          </a:bodyPr>
          <a:lstStyle/>
          <a:p>
            <a:pPr marR="220345" algn="ctr">
              <a:lnSpc>
                <a:spcPct val="100000"/>
              </a:lnSpc>
              <a:spcBef>
                <a:spcPts val="1265"/>
              </a:spcBef>
            </a:pPr>
            <a:r>
              <a:rPr sz="2600" spc="-195" dirty="0"/>
              <a:t>Sites,</a:t>
            </a:r>
            <a:r>
              <a:rPr sz="2600" spc="-85" dirty="0"/>
              <a:t> </a:t>
            </a:r>
            <a:r>
              <a:rPr sz="2600" spc="-155" dirty="0"/>
              <a:t>Centers,</a:t>
            </a:r>
            <a:r>
              <a:rPr sz="2600" spc="-160" dirty="0"/>
              <a:t> </a:t>
            </a:r>
            <a:r>
              <a:rPr sz="2600" spc="-114" dirty="0"/>
              <a:t>Members,</a:t>
            </a:r>
            <a:r>
              <a:rPr sz="2600" spc="-160" dirty="0"/>
              <a:t> </a:t>
            </a:r>
            <a:r>
              <a:rPr sz="2600" spc="-10" dirty="0"/>
              <a:t>Products</a:t>
            </a:r>
            <a:endParaRPr sz="2600"/>
          </a:p>
        </p:txBody>
      </p:sp>
      <p:graphicFrame>
        <p:nvGraphicFramePr>
          <p:cNvPr id="15" name="object 15"/>
          <p:cNvGraphicFramePr>
            <a:graphicFrameLocks noGrp="1"/>
          </p:cNvGraphicFramePr>
          <p:nvPr/>
        </p:nvGraphicFramePr>
        <p:xfrm>
          <a:off x="7586218" y="1031113"/>
          <a:ext cx="3420745" cy="3629024"/>
        </p:xfrm>
        <a:graphic>
          <a:graphicData uri="http://schemas.openxmlformats.org/drawingml/2006/table">
            <a:tbl>
              <a:tblPr firstRow="1" bandRow="1">
                <a:tableStyleId>{2D5ABB26-0587-4C30-8999-92F81FD0307C}</a:tableStyleId>
              </a:tblPr>
              <a:tblGrid>
                <a:gridCol w="1182370">
                  <a:extLst>
                    <a:ext uri="{9D8B030D-6E8A-4147-A177-3AD203B41FA5}">
                      <a16:colId xmlns:a16="http://schemas.microsoft.com/office/drawing/2014/main" val="20000"/>
                    </a:ext>
                  </a:extLst>
                </a:gridCol>
                <a:gridCol w="982344">
                  <a:extLst>
                    <a:ext uri="{9D8B030D-6E8A-4147-A177-3AD203B41FA5}">
                      <a16:colId xmlns:a16="http://schemas.microsoft.com/office/drawing/2014/main" val="20001"/>
                    </a:ext>
                  </a:extLst>
                </a:gridCol>
                <a:gridCol w="1165225">
                  <a:extLst>
                    <a:ext uri="{9D8B030D-6E8A-4147-A177-3AD203B41FA5}">
                      <a16:colId xmlns:a16="http://schemas.microsoft.com/office/drawing/2014/main" val="20002"/>
                    </a:ext>
                  </a:extLst>
                </a:gridCol>
              </a:tblGrid>
              <a:tr h="518159">
                <a:tc gridSpan="2">
                  <a:txBody>
                    <a:bodyPr/>
                    <a:lstStyle/>
                    <a:p>
                      <a:pPr marL="97155">
                        <a:lnSpc>
                          <a:spcPct val="100000"/>
                        </a:lnSpc>
                        <a:spcBef>
                          <a:spcPts val="295"/>
                        </a:spcBef>
                      </a:pPr>
                      <a:r>
                        <a:rPr sz="1800" spc="-10" dirty="0">
                          <a:solidFill>
                            <a:srgbClr val="FFFFFF"/>
                          </a:solidFill>
                          <a:latin typeface="Arial Black"/>
                          <a:cs typeface="Arial Black"/>
                        </a:rPr>
                        <a:t>Product</a:t>
                      </a:r>
                      <a:endParaRPr sz="1800">
                        <a:latin typeface="Arial Black"/>
                        <a:cs typeface="Arial Black"/>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tc hMerge="1">
                  <a:txBody>
                    <a:bodyPr/>
                    <a:lstStyle/>
                    <a:p>
                      <a:endParaRPr/>
                    </a:p>
                  </a:txBody>
                  <a:tcPr marL="0" marR="0" marT="0" marB="0"/>
                </a:tc>
                <a:tc>
                  <a:txBody>
                    <a:bodyPr/>
                    <a:lstStyle/>
                    <a:p>
                      <a:pPr marL="98425" marR="352425">
                        <a:lnSpc>
                          <a:spcPts val="1650"/>
                        </a:lnSpc>
                        <a:spcBef>
                          <a:spcPts val="400"/>
                        </a:spcBef>
                      </a:pPr>
                      <a:r>
                        <a:rPr sz="1400" spc="-10" dirty="0">
                          <a:solidFill>
                            <a:srgbClr val="FFFFFF"/>
                          </a:solidFill>
                          <a:latin typeface="Arial Black"/>
                          <a:cs typeface="Arial Black"/>
                        </a:rPr>
                        <a:t>Annual </a:t>
                      </a:r>
                      <a:r>
                        <a:rPr sz="1400" spc="-100" dirty="0">
                          <a:solidFill>
                            <a:srgbClr val="FFFFFF"/>
                          </a:solidFill>
                          <a:latin typeface="Arial Black"/>
                          <a:cs typeface="Arial Black"/>
                        </a:rPr>
                        <a:t>average</a:t>
                      </a:r>
                      <a:endParaRPr sz="1400">
                        <a:latin typeface="Arial Black"/>
                        <a:cs typeface="Arial Black"/>
                      </a:endParaRPr>
                    </a:p>
                  </a:txBody>
                  <a:tcPr marL="0" marR="0" marT="5080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extLst>
                  <a:ext uri="{0D108BD9-81ED-4DB2-BD59-A6C34878D82A}">
                    <a16:rowId xmlns:a16="http://schemas.microsoft.com/office/drawing/2014/main" val="10000"/>
                  </a:ext>
                </a:extLst>
              </a:tr>
              <a:tr h="370205">
                <a:tc gridSpan="2">
                  <a:txBody>
                    <a:bodyPr/>
                    <a:lstStyle/>
                    <a:p>
                      <a:pPr marL="97155">
                        <a:lnSpc>
                          <a:spcPct val="100000"/>
                        </a:lnSpc>
                        <a:spcBef>
                          <a:spcPts val="325"/>
                        </a:spcBef>
                      </a:pPr>
                      <a:r>
                        <a:rPr sz="1400" spc="-10" dirty="0">
                          <a:solidFill>
                            <a:srgbClr val="001F5F"/>
                          </a:solidFill>
                          <a:latin typeface="Arial Black"/>
                          <a:cs typeface="Arial Black"/>
                        </a:rPr>
                        <a:t>Publications</a:t>
                      </a:r>
                      <a:endParaRPr sz="1400">
                        <a:latin typeface="Arial Black"/>
                        <a:cs typeface="Arial Black"/>
                      </a:endParaRPr>
                    </a:p>
                  </a:txBody>
                  <a:tcPr marL="0" marR="0" marT="412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AD1DE"/>
                    </a:solidFill>
                  </a:tcPr>
                </a:tc>
                <a:tc hMerge="1">
                  <a:txBody>
                    <a:bodyPr/>
                    <a:lstStyle/>
                    <a:p>
                      <a:endParaRPr/>
                    </a:p>
                  </a:txBody>
                  <a:tcPr marL="0" marR="0" marT="0" marB="0"/>
                </a:tc>
                <a:tc>
                  <a:txBody>
                    <a:bodyPr/>
                    <a:lstStyle/>
                    <a:p>
                      <a:pPr marL="98425">
                        <a:lnSpc>
                          <a:spcPct val="100000"/>
                        </a:lnSpc>
                        <a:spcBef>
                          <a:spcPts val="325"/>
                        </a:spcBef>
                      </a:pPr>
                      <a:r>
                        <a:rPr sz="1400" spc="-25" dirty="0">
                          <a:solidFill>
                            <a:srgbClr val="FF0000"/>
                          </a:solidFill>
                          <a:latin typeface="Lucida Sans"/>
                          <a:cs typeface="Lucida Sans"/>
                        </a:rPr>
                        <a:t>511</a:t>
                      </a:r>
                      <a:endParaRPr sz="1400">
                        <a:latin typeface="Lucida Sans"/>
                        <a:cs typeface="Lucida Sans"/>
                      </a:endParaRPr>
                    </a:p>
                  </a:txBody>
                  <a:tcPr marL="0" marR="0" marT="412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1"/>
                  </a:ext>
                </a:extLst>
              </a:tr>
              <a:tr h="370205">
                <a:tc gridSpan="2">
                  <a:txBody>
                    <a:bodyPr/>
                    <a:lstStyle/>
                    <a:p>
                      <a:pPr marL="97155">
                        <a:lnSpc>
                          <a:spcPct val="100000"/>
                        </a:lnSpc>
                        <a:spcBef>
                          <a:spcPts val="330"/>
                        </a:spcBef>
                      </a:pPr>
                      <a:r>
                        <a:rPr sz="1400" spc="-55" dirty="0">
                          <a:solidFill>
                            <a:srgbClr val="001F5F"/>
                          </a:solidFill>
                          <a:latin typeface="Arial Black"/>
                          <a:cs typeface="Arial Black"/>
                        </a:rPr>
                        <a:t>Invention</a:t>
                      </a:r>
                      <a:r>
                        <a:rPr sz="1400" spc="-80" dirty="0">
                          <a:solidFill>
                            <a:srgbClr val="001F5F"/>
                          </a:solidFill>
                          <a:latin typeface="Arial Black"/>
                          <a:cs typeface="Arial Black"/>
                        </a:rPr>
                        <a:t> </a:t>
                      </a:r>
                      <a:r>
                        <a:rPr sz="1400" spc="-10" dirty="0">
                          <a:solidFill>
                            <a:srgbClr val="001F5F"/>
                          </a:solidFill>
                          <a:latin typeface="Arial Black"/>
                          <a:cs typeface="Arial Black"/>
                        </a:rPr>
                        <a:t>Disclosures</a:t>
                      </a:r>
                      <a:endParaRPr sz="1400">
                        <a:latin typeface="Arial Black"/>
                        <a:cs typeface="Arial Black"/>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hMerge="1">
                  <a:txBody>
                    <a:bodyPr/>
                    <a:lstStyle/>
                    <a:p>
                      <a:endParaRPr/>
                    </a:p>
                  </a:txBody>
                  <a:tcPr marL="0" marR="0" marT="0" marB="0"/>
                </a:tc>
                <a:tc>
                  <a:txBody>
                    <a:bodyPr/>
                    <a:lstStyle/>
                    <a:p>
                      <a:pPr marL="98425">
                        <a:lnSpc>
                          <a:spcPct val="100000"/>
                        </a:lnSpc>
                        <a:spcBef>
                          <a:spcPts val="330"/>
                        </a:spcBef>
                      </a:pPr>
                      <a:r>
                        <a:rPr sz="1400" spc="-25" dirty="0">
                          <a:solidFill>
                            <a:srgbClr val="FF0000"/>
                          </a:solidFill>
                          <a:latin typeface="Lucida Sans"/>
                          <a:cs typeface="Lucida Sans"/>
                        </a:rPr>
                        <a:t>35</a:t>
                      </a:r>
                      <a:endParaRPr sz="1400">
                        <a:latin typeface="Lucida Sans"/>
                        <a:cs typeface="Lucida Sans"/>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2"/>
                  </a:ext>
                </a:extLst>
              </a:tr>
              <a:tr h="518159">
                <a:tc gridSpan="2">
                  <a:txBody>
                    <a:bodyPr/>
                    <a:lstStyle/>
                    <a:p>
                      <a:pPr marL="97155" marR="323215">
                        <a:lnSpc>
                          <a:spcPts val="1650"/>
                        </a:lnSpc>
                        <a:spcBef>
                          <a:spcPts val="415"/>
                        </a:spcBef>
                      </a:pPr>
                      <a:r>
                        <a:rPr sz="1400" spc="-65" dirty="0">
                          <a:solidFill>
                            <a:srgbClr val="001F5F"/>
                          </a:solidFill>
                          <a:latin typeface="Arial Black"/>
                          <a:cs typeface="Arial Black"/>
                        </a:rPr>
                        <a:t>Patent</a:t>
                      </a:r>
                      <a:r>
                        <a:rPr sz="1400" spc="-90" dirty="0">
                          <a:solidFill>
                            <a:srgbClr val="001F5F"/>
                          </a:solidFill>
                          <a:latin typeface="Arial Black"/>
                          <a:cs typeface="Arial Black"/>
                        </a:rPr>
                        <a:t> </a:t>
                      </a:r>
                      <a:r>
                        <a:rPr sz="1400" spc="-80" dirty="0">
                          <a:solidFill>
                            <a:srgbClr val="001F5F"/>
                          </a:solidFill>
                          <a:latin typeface="Arial Black"/>
                          <a:cs typeface="Arial Black"/>
                        </a:rPr>
                        <a:t>applications </a:t>
                      </a:r>
                      <a:r>
                        <a:rPr sz="1400" spc="-10" dirty="0">
                          <a:solidFill>
                            <a:srgbClr val="001F5F"/>
                          </a:solidFill>
                          <a:latin typeface="Arial Black"/>
                          <a:cs typeface="Arial Black"/>
                        </a:rPr>
                        <a:t>(</a:t>
                      </a:r>
                      <a:r>
                        <a:rPr sz="1400" spc="-10" dirty="0">
                          <a:solidFill>
                            <a:srgbClr val="FF0000"/>
                          </a:solidFill>
                          <a:latin typeface="Lucida Sans"/>
                          <a:cs typeface="Lucida Sans"/>
                        </a:rPr>
                        <a:t>Granted</a:t>
                      </a:r>
                      <a:r>
                        <a:rPr sz="1400" spc="-10" dirty="0">
                          <a:solidFill>
                            <a:srgbClr val="001F5F"/>
                          </a:solidFill>
                          <a:latin typeface="Arial Black"/>
                          <a:cs typeface="Arial Black"/>
                        </a:rPr>
                        <a:t>)</a:t>
                      </a:r>
                      <a:endParaRPr sz="1400">
                        <a:latin typeface="Arial Black"/>
                        <a:cs typeface="Arial Black"/>
                      </a:endParaRPr>
                    </a:p>
                  </a:txBody>
                  <a:tcPr marL="0" marR="0" marT="527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hMerge="1">
                  <a:txBody>
                    <a:bodyPr/>
                    <a:lstStyle/>
                    <a:p>
                      <a:endParaRPr/>
                    </a:p>
                  </a:txBody>
                  <a:tcPr marL="0" marR="0" marT="0" marB="0"/>
                </a:tc>
                <a:tc>
                  <a:txBody>
                    <a:bodyPr/>
                    <a:lstStyle/>
                    <a:p>
                      <a:pPr marL="98425">
                        <a:lnSpc>
                          <a:spcPct val="100000"/>
                        </a:lnSpc>
                        <a:spcBef>
                          <a:spcPts val="335"/>
                        </a:spcBef>
                      </a:pPr>
                      <a:r>
                        <a:rPr sz="1400" spc="-85" dirty="0">
                          <a:solidFill>
                            <a:srgbClr val="FF0000"/>
                          </a:solidFill>
                          <a:latin typeface="Lucida Sans"/>
                          <a:cs typeface="Lucida Sans"/>
                        </a:rPr>
                        <a:t>25</a:t>
                      </a:r>
                      <a:r>
                        <a:rPr sz="1400" spc="-125" dirty="0">
                          <a:solidFill>
                            <a:srgbClr val="FF0000"/>
                          </a:solidFill>
                          <a:latin typeface="Lucida Sans"/>
                          <a:cs typeface="Lucida Sans"/>
                        </a:rPr>
                        <a:t> </a:t>
                      </a:r>
                      <a:r>
                        <a:rPr sz="1400" spc="-20" dirty="0">
                          <a:solidFill>
                            <a:srgbClr val="FF0000"/>
                          </a:solidFill>
                          <a:latin typeface="Lucida Sans"/>
                          <a:cs typeface="Lucida Sans"/>
                        </a:rPr>
                        <a:t>(11)</a:t>
                      </a:r>
                      <a:endParaRPr sz="1400">
                        <a:latin typeface="Lucida Sans"/>
                        <a:cs typeface="Lucida Sans"/>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3"/>
                  </a:ext>
                </a:extLst>
              </a:tr>
              <a:tr h="370205">
                <a:tc gridSpan="2">
                  <a:txBody>
                    <a:bodyPr/>
                    <a:lstStyle/>
                    <a:p>
                      <a:pPr marL="97155">
                        <a:lnSpc>
                          <a:spcPct val="100000"/>
                        </a:lnSpc>
                        <a:spcBef>
                          <a:spcPts val="340"/>
                        </a:spcBef>
                      </a:pPr>
                      <a:r>
                        <a:rPr sz="1400" spc="-95" dirty="0">
                          <a:solidFill>
                            <a:srgbClr val="001F5F"/>
                          </a:solidFill>
                          <a:latin typeface="Arial Black"/>
                          <a:cs typeface="Arial Black"/>
                        </a:rPr>
                        <a:t>Software</a:t>
                      </a:r>
                      <a:r>
                        <a:rPr sz="1400" spc="-114" dirty="0">
                          <a:solidFill>
                            <a:srgbClr val="001F5F"/>
                          </a:solidFill>
                          <a:latin typeface="Arial Black"/>
                          <a:cs typeface="Arial Black"/>
                        </a:rPr>
                        <a:t> </a:t>
                      </a:r>
                      <a:r>
                        <a:rPr sz="1400" spc="-10" dirty="0">
                          <a:solidFill>
                            <a:srgbClr val="001F5F"/>
                          </a:solidFill>
                          <a:latin typeface="Arial Black"/>
                          <a:cs typeface="Arial Black"/>
                        </a:rPr>
                        <a:t>copyrights</a:t>
                      </a:r>
                      <a:endParaRPr sz="1400">
                        <a:latin typeface="Arial Black"/>
                        <a:cs typeface="Arial Black"/>
                      </a:endParaRPr>
                    </a:p>
                  </a:txBody>
                  <a:tcPr marL="0" marR="0" marT="431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hMerge="1">
                  <a:txBody>
                    <a:bodyPr/>
                    <a:lstStyle/>
                    <a:p>
                      <a:endParaRPr/>
                    </a:p>
                  </a:txBody>
                  <a:tcPr marL="0" marR="0" marT="0" marB="0"/>
                </a:tc>
                <a:tc>
                  <a:txBody>
                    <a:bodyPr/>
                    <a:lstStyle/>
                    <a:p>
                      <a:pPr marL="98425">
                        <a:lnSpc>
                          <a:spcPct val="100000"/>
                        </a:lnSpc>
                        <a:spcBef>
                          <a:spcPts val="340"/>
                        </a:spcBef>
                      </a:pPr>
                      <a:r>
                        <a:rPr sz="1400" spc="-50" dirty="0">
                          <a:solidFill>
                            <a:srgbClr val="FF0000"/>
                          </a:solidFill>
                          <a:latin typeface="Lucida Sans"/>
                          <a:cs typeface="Lucida Sans"/>
                        </a:rPr>
                        <a:t>7</a:t>
                      </a:r>
                      <a:endParaRPr sz="1400">
                        <a:latin typeface="Lucida Sans"/>
                        <a:cs typeface="Lucida Sans"/>
                      </a:endParaRPr>
                    </a:p>
                  </a:txBody>
                  <a:tcPr marL="0" marR="0" marT="431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4"/>
                  </a:ext>
                </a:extLst>
              </a:tr>
              <a:tr h="370205">
                <a:tc gridSpan="2">
                  <a:txBody>
                    <a:bodyPr/>
                    <a:lstStyle/>
                    <a:p>
                      <a:pPr marL="97155">
                        <a:lnSpc>
                          <a:spcPct val="100000"/>
                        </a:lnSpc>
                        <a:spcBef>
                          <a:spcPts val="345"/>
                        </a:spcBef>
                      </a:pPr>
                      <a:r>
                        <a:rPr sz="1400" spc="-10" dirty="0">
                          <a:solidFill>
                            <a:srgbClr val="001F5F"/>
                          </a:solidFill>
                          <a:latin typeface="Arial Black"/>
                          <a:cs typeface="Arial Black"/>
                        </a:rPr>
                        <a:t>Startups</a:t>
                      </a:r>
                      <a:endParaRPr sz="1400">
                        <a:latin typeface="Arial Black"/>
                        <a:cs typeface="Arial Black"/>
                      </a:endParaRPr>
                    </a:p>
                  </a:txBody>
                  <a:tcPr marL="0" marR="0" marT="43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hMerge="1">
                  <a:txBody>
                    <a:bodyPr/>
                    <a:lstStyle/>
                    <a:p>
                      <a:endParaRPr/>
                    </a:p>
                  </a:txBody>
                  <a:tcPr marL="0" marR="0" marT="0" marB="0"/>
                </a:tc>
                <a:tc>
                  <a:txBody>
                    <a:bodyPr/>
                    <a:lstStyle/>
                    <a:p>
                      <a:pPr marL="98425">
                        <a:lnSpc>
                          <a:spcPct val="100000"/>
                        </a:lnSpc>
                        <a:spcBef>
                          <a:spcPts val="345"/>
                        </a:spcBef>
                      </a:pPr>
                      <a:r>
                        <a:rPr sz="1400" spc="-50" dirty="0">
                          <a:solidFill>
                            <a:srgbClr val="FF0000"/>
                          </a:solidFill>
                          <a:latin typeface="Lucida Sans"/>
                          <a:cs typeface="Lucida Sans"/>
                        </a:rPr>
                        <a:t>2</a:t>
                      </a:r>
                      <a:endParaRPr sz="1400">
                        <a:latin typeface="Lucida Sans"/>
                        <a:cs typeface="Lucida Sans"/>
                      </a:endParaRPr>
                    </a:p>
                  </a:txBody>
                  <a:tcPr marL="0" marR="0" marT="43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5"/>
                  </a:ext>
                </a:extLst>
              </a:tr>
              <a:tr h="370840">
                <a:tc rowSpan="3">
                  <a:txBody>
                    <a:bodyPr/>
                    <a:lstStyle/>
                    <a:p>
                      <a:pPr marL="97155" marR="149225">
                        <a:lnSpc>
                          <a:spcPts val="1650"/>
                        </a:lnSpc>
                        <a:spcBef>
                          <a:spcPts val="430"/>
                        </a:spcBef>
                      </a:pPr>
                      <a:r>
                        <a:rPr sz="1400" spc="-85" dirty="0">
                          <a:solidFill>
                            <a:srgbClr val="001F5F"/>
                          </a:solidFill>
                          <a:latin typeface="Arial Black"/>
                          <a:cs typeface="Arial Black"/>
                        </a:rPr>
                        <a:t>Graduates </a:t>
                      </a:r>
                      <a:r>
                        <a:rPr sz="1400" spc="-80" dirty="0">
                          <a:solidFill>
                            <a:srgbClr val="001F5F"/>
                          </a:solidFill>
                          <a:latin typeface="Arial Black"/>
                          <a:cs typeface="Arial Black"/>
                        </a:rPr>
                        <a:t>(Hired</a:t>
                      </a:r>
                      <a:r>
                        <a:rPr sz="1400" spc="-65" dirty="0">
                          <a:solidFill>
                            <a:srgbClr val="001F5F"/>
                          </a:solidFill>
                          <a:latin typeface="Arial Black"/>
                          <a:cs typeface="Arial Black"/>
                        </a:rPr>
                        <a:t> </a:t>
                      </a:r>
                      <a:r>
                        <a:rPr sz="1400" spc="-25" dirty="0">
                          <a:solidFill>
                            <a:srgbClr val="001F5F"/>
                          </a:solidFill>
                          <a:latin typeface="Arial Black"/>
                          <a:cs typeface="Arial Black"/>
                        </a:rPr>
                        <a:t>by </a:t>
                      </a:r>
                      <a:r>
                        <a:rPr sz="1400" spc="-45" dirty="0">
                          <a:solidFill>
                            <a:srgbClr val="001F5F"/>
                          </a:solidFill>
                          <a:latin typeface="Arial Black"/>
                          <a:cs typeface="Arial Black"/>
                        </a:rPr>
                        <a:t>Members)</a:t>
                      </a:r>
                      <a:endParaRPr sz="1400">
                        <a:latin typeface="Arial Black"/>
                        <a:cs typeface="Arial Black"/>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7790">
                        <a:lnSpc>
                          <a:spcPct val="100000"/>
                        </a:lnSpc>
                        <a:spcBef>
                          <a:spcPts val="350"/>
                        </a:spcBef>
                      </a:pPr>
                      <a:r>
                        <a:rPr sz="1400" spc="-25" dirty="0">
                          <a:solidFill>
                            <a:srgbClr val="001F5F"/>
                          </a:solidFill>
                          <a:latin typeface="Arial Black"/>
                          <a:cs typeface="Arial Black"/>
                        </a:rPr>
                        <a:t>PhD</a:t>
                      </a:r>
                      <a:endParaRPr sz="1400">
                        <a:latin typeface="Arial Black"/>
                        <a:cs typeface="Arial Black"/>
                      </a:endParaRPr>
                    </a:p>
                  </a:txBody>
                  <a:tcPr marL="0" marR="0" marT="44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8425">
                        <a:lnSpc>
                          <a:spcPct val="100000"/>
                        </a:lnSpc>
                        <a:spcBef>
                          <a:spcPts val="350"/>
                        </a:spcBef>
                      </a:pPr>
                      <a:r>
                        <a:rPr sz="1400" spc="-85" dirty="0">
                          <a:solidFill>
                            <a:srgbClr val="FF0000"/>
                          </a:solidFill>
                          <a:latin typeface="Lucida Sans"/>
                          <a:cs typeface="Lucida Sans"/>
                        </a:rPr>
                        <a:t>88</a:t>
                      </a:r>
                      <a:r>
                        <a:rPr sz="1400" spc="-125" dirty="0">
                          <a:solidFill>
                            <a:srgbClr val="FF0000"/>
                          </a:solidFill>
                          <a:latin typeface="Lucida Sans"/>
                          <a:cs typeface="Lucida Sans"/>
                        </a:rPr>
                        <a:t> </a:t>
                      </a:r>
                      <a:r>
                        <a:rPr sz="1400" spc="-20" dirty="0">
                          <a:solidFill>
                            <a:srgbClr val="FF0000"/>
                          </a:solidFill>
                          <a:latin typeface="Lucida Sans"/>
                          <a:cs typeface="Lucida Sans"/>
                        </a:rPr>
                        <a:t>(16)</a:t>
                      </a:r>
                      <a:endParaRPr sz="1400">
                        <a:latin typeface="Lucida Sans"/>
                        <a:cs typeface="Lucida Sans"/>
                      </a:endParaRPr>
                    </a:p>
                  </a:txBody>
                  <a:tcPr marL="0" marR="0" marT="44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6"/>
                  </a:ext>
                </a:extLst>
              </a:tr>
              <a:tr h="370840">
                <a:tc vMerge="1">
                  <a:txBody>
                    <a:bodyPr/>
                    <a:lstStyle/>
                    <a:p>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7790">
                        <a:lnSpc>
                          <a:spcPct val="100000"/>
                        </a:lnSpc>
                        <a:spcBef>
                          <a:spcPts val="355"/>
                        </a:spcBef>
                      </a:pPr>
                      <a:r>
                        <a:rPr sz="1400" spc="-25" dirty="0">
                          <a:solidFill>
                            <a:srgbClr val="001F5F"/>
                          </a:solidFill>
                          <a:latin typeface="Arial Black"/>
                          <a:cs typeface="Arial Black"/>
                        </a:rPr>
                        <a:t>MS</a:t>
                      </a:r>
                      <a:endParaRPr sz="1400">
                        <a:latin typeface="Arial Black"/>
                        <a:cs typeface="Arial Black"/>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a:txBody>
                    <a:bodyPr/>
                    <a:lstStyle/>
                    <a:p>
                      <a:pPr marL="98425">
                        <a:lnSpc>
                          <a:spcPct val="100000"/>
                        </a:lnSpc>
                        <a:spcBef>
                          <a:spcPts val="355"/>
                        </a:spcBef>
                      </a:pPr>
                      <a:r>
                        <a:rPr sz="1400" spc="-110" dirty="0">
                          <a:solidFill>
                            <a:srgbClr val="FF0000"/>
                          </a:solidFill>
                          <a:latin typeface="Lucida Sans"/>
                          <a:cs typeface="Lucida Sans"/>
                        </a:rPr>
                        <a:t>113</a:t>
                      </a:r>
                      <a:r>
                        <a:rPr sz="1400" spc="-40" dirty="0">
                          <a:solidFill>
                            <a:srgbClr val="FF0000"/>
                          </a:solidFill>
                          <a:latin typeface="Lucida Sans"/>
                          <a:cs typeface="Lucida Sans"/>
                        </a:rPr>
                        <a:t> </a:t>
                      </a:r>
                      <a:r>
                        <a:rPr sz="1400" spc="-20" dirty="0">
                          <a:solidFill>
                            <a:srgbClr val="FF0000"/>
                          </a:solidFill>
                          <a:latin typeface="Lucida Sans"/>
                          <a:cs typeface="Lucida Sans"/>
                        </a:rPr>
                        <a:t>(19)</a:t>
                      </a:r>
                      <a:endParaRPr sz="1400">
                        <a:latin typeface="Lucida Sans"/>
                        <a:cs typeface="Lucida Sans"/>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7"/>
                  </a:ext>
                </a:extLst>
              </a:tr>
              <a:tr h="370205">
                <a:tc vMerge="1">
                  <a:txBody>
                    <a:bodyPr/>
                    <a:lstStyle/>
                    <a:p>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7790">
                        <a:lnSpc>
                          <a:spcPct val="100000"/>
                        </a:lnSpc>
                        <a:spcBef>
                          <a:spcPts val="359"/>
                        </a:spcBef>
                      </a:pPr>
                      <a:r>
                        <a:rPr sz="1400" spc="-25" dirty="0">
                          <a:solidFill>
                            <a:srgbClr val="001F5F"/>
                          </a:solidFill>
                          <a:latin typeface="Arial Black"/>
                          <a:cs typeface="Arial Black"/>
                        </a:rPr>
                        <a:t>BS</a:t>
                      </a:r>
                      <a:endParaRPr sz="1400">
                        <a:latin typeface="Arial Black"/>
                        <a:cs typeface="Arial Black"/>
                      </a:endParaRPr>
                    </a:p>
                  </a:txBody>
                  <a:tcPr marL="0" marR="0" marT="457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8425">
                        <a:lnSpc>
                          <a:spcPct val="100000"/>
                        </a:lnSpc>
                        <a:spcBef>
                          <a:spcPts val="359"/>
                        </a:spcBef>
                      </a:pPr>
                      <a:r>
                        <a:rPr sz="1400" spc="-85" dirty="0">
                          <a:solidFill>
                            <a:srgbClr val="FF0000"/>
                          </a:solidFill>
                          <a:latin typeface="Lucida Sans"/>
                          <a:cs typeface="Lucida Sans"/>
                        </a:rPr>
                        <a:t>75</a:t>
                      </a:r>
                      <a:r>
                        <a:rPr sz="1400" spc="-125" dirty="0">
                          <a:solidFill>
                            <a:srgbClr val="FF0000"/>
                          </a:solidFill>
                          <a:latin typeface="Lucida Sans"/>
                          <a:cs typeface="Lucida Sans"/>
                        </a:rPr>
                        <a:t> </a:t>
                      </a:r>
                      <a:r>
                        <a:rPr sz="1400" spc="-20" dirty="0">
                          <a:solidFill>
                            <a:srgbClr val="FF0000"/>
                          </a:solidFill>
                          <a:latin typeface="Lucida Sans"/>
                          <a:cs typeface="Lucida Sans"/>
                        </a:rPr>
                        <a:t>(10)</a:t>
                      </a:r>
                      <a:endParaRPr sz="1400">
                        <a:latin typeface="Lucida Sans"/>
                        <a:cs typeface="Lucida Sans"/>
                      </a:endParaRPr>
                    </a:p>
                  </a:txBody>
                  <a:tcPr marL="0" marR="0" marT="457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8"/>
                  </a:ext>
                </a:extLst>
              </a:tr>
            </a:tbl>
          </a:graphicData>
        </a:graphic>
      </p:graphicFrame>
      <p:sp>
        <p:nvSpPr>
          <p:cNvPr id="16" name="object 16"/>
          <p:cNvSpPr txBox="1"/>
          <p:nvPr/>
        </p:nvSpPr>
        <p:spPr>
          <a:xfrm>
            <a:off x="4725796" y="1054608"/>
            <a:ext cx="1336675" cy="304800"/>
          </a:xfrm>
          <a:prstGeom prst="rect">
            <a:avLst/>
          </a:prstGeom>
          <a:solidFill>
            <a:srgbClr val="FFFF00"/>
          </a:solidFill>
        </p:spPr>
        <p:txBody>
          <a:bodyPr vert="horz" wrap="square" lIns="0" tIns="20320" rIns="0" bIns="0" rtlCol="0">
            <a:spAutoFit/>
          </a:bodyPr>
          <a:lstStyle/>
          <a:p>
            <a:pPr marL="3175">
              <a:lnSpc>
                <a:spcPct val="100000"/>
              </a:lnSpc>
              <a:spcBef>
                <a:spcPts val="160"/>
              </a:spcBef>
            </a:pPr>
            <a:r>
              <a:rPr sz="1800" spc="-20" dirty="0">
                <a:latin typeface="Lucida Sans"/>
                <a:cs typeface="Lucida Sans"/>
              </a:rPr>
              <a:t>CISE</a:t>
            </a:r>
            <a:r>
              <a:rPr sz="1800" spc="-114" dirty="0">
                <a:latin typeface="Lucida Sans"/>
                <a:cs typeface="Lucida Sans"/>
              </a:rPr>
              <a:t> </a:t>
            </a:r>
            <a:r>
              <a:rPr sz="1800" spc="-50" dirty="0">
                <a:latin typeface="Lucida Sans"/>
                <a:cs typeface="Lucida Sans"/>
              </a:rPr>
              <a:t>Specific</a:t>
            </a:r>
            <a:endParaRPr sz="1800">
              <a:latin typeface="Lucida Sans"/>
              <a:cs typeface="Lucida Sans"/>
            </a:endParaRPr>
          </a:p>
        </p:txBody>
      </p:sp>
      <p:grpSp>
        <p:nvGrpSpPr>
          <p:cNvPr id="17" name="object 17"/>
          <p:cNvGrpSpPr/>
          <p:nvPr/>
        </p:nvGrpSpPr>
        <p:grpSpPr>
          <a:xfrm>
            <a:off x="7023100" y="5340286"/>
            <a:ext cx="4470400" cy="335280"/>
            <a:chOff x="7023100" y="5340286"/>
            <a:chExt cx="4470400" cy="335280"/>
          </a:xfrm>
        </p:grpSpPr>
        <p:sp>
          <p:nvSpPr>
            <p:cNvPr id="18" name="object 18"/>
            <p:cNvSpPr/>
            <p:nvPr/>
          </p:nvSpPr>
          <p:spPr>
            <a:xfrm>
              <a:off x="7023100" y="5340286"/>
              <a:ext cx="4470400" cy="335280"/>
            </a:xfrm>
            <a:custGeom>
              <a:avLst/>
              <a:gdLst/>
              <a:ahLst/>
              <a:cxnLst/>
              <a:rect l="l" t="t" r="r" b="b"/>
              <a:pathLst>
                <a:path w="4470400" h="335279">
                  <a:moveTo>
                    <a:pt x="3014561" y="0"/>
                  </a:moveTo>
                  <a:lnTo>
                    <a:pt x="1930527" y="0"/>
                  </a:lnTo>
                  <a:lnTo>
                    <a:pt x="0" y="0"/>
                  </a:lnTo>
                  <a:lnTo>
                    <a:pt x="0" y="335280"/>
                  </a:lnTo>
                  <a:lnTo>
                    <a:pt x="1930527" y="335280"/>
                  </a:lnTo>
                  <a:lnTo>
                    <a:pt x="3014561" y="335280"/>
                  </a:lnTo>
                  <a:lnTo>
                    <a:pt x="3014561" y="0"/>
                  </a:lnTo>
                  <a:close/>
                </a:path>
                <a:path w="4470400" h="335279">
                  <a:moveTo>
                    <a:pt x="4470273" y="0"/>
                  </a:moveTo>
                  <a:lnTo>
                    <a:pt x="3014599" y="0"/>
                  </a:lnTo>
                  <a:lnTo>
                    <a:pt x="3014599" y="335280"/>
                  </a:lnTo>
                  <a:lnTo>
                    <a:pt x="4470273" y="335280"/>
                  </a:lnTo>
                  <a:lnTo>
                    <a:pt x="4470273" y="0"/>
                  </a:lnTo>
                  <a:close/>
                </a:path>
              </a:pathLst>
            </a:custGeom>
            <a:solidFill>
              <a:srgbClr val="CAD1DE"/>
            </a:solidFill>
          </p:spPr>
          <p:txBody>
            <a:bodyPr wrap="square" lIns="0" tIns="0" rIns="0" bIns="0" rtlCol="0"/>
            <a:lstStyle/>
            <a:p>
              <a:endParaRPr/>
            </a:p>
          </p:txBody>
        </p:sp>
        <p:sp>
          <p:nvSpPr>
            <p:cNvPr id="19" name="object 19"/>
            <p:cNvSpPr/>
            <p:nvPr/>
          </p:nvSpPr>
          <p:spPr>
            <a:xfrm>
              <a:off x="7114540" y="5347906"/>
              <a:ext cx="3768725" cy="285750"/>
            </a:xfrm>
            <a:custGeom>
              <a:avLst/>
              <a:gdLst/>
              <a:ahLst/>
              <a:cxnLst/>
              <a:rect l="l" t="t" r="r" b="b"/>
              <a:pathLst>
                <a:path w="3768725" h="285750">
                  <a:moveTo>
                    <a:pt x="369887" y="0"/>
                  </a:moveTo>
                  <a:lnTo>
                    <a:pt x="0" y="0"/>
                  </a:lnTo>
                  <a:lnTo>
                    <a:pt x="0" y="285750"/>
                  </a:lnTo>
                  <a:lnTo>
                    <a:pt x="369887" y="285750"/>
                  </a:lnTo>
                  <a:lnTo>
                    <a:pt x="369887" y="0"/>
                  </a:lnTo>
                  <a:close/>
                </a:path>
                <a:path w="3768725" h="285750">
                  <a:moveTo>
                    <a:pt x="1022350" y="0"/>
                  </a:moveTo>
                  <a:lnTo>
                    <a:pt x="435038" y="0"/>
                  </a:lnTo>
                  <a:lnTo>
                    <a:pt x="369951" y="0"/>
                  </a:lnTo>
                  <a:lnTo>
                    <a:pt x="369951" y="285750"/>
                  </a:lnTo>
                  <a:lnTo>
                    <a:pt x="434975" y="285750"/>
                  </a:lnTo>
                  <a:lnTo>
                    <a:pt x="1022350" y="285750"/>
                  </a:lnTo>
                  <a:lnTo>
                    <a:pt x="1022350" y="0"/>
                  </a:lnTo>
                  <a:close/>
                </a:path>
                <a:path w="3768725" h="285750">
                  <a:moveTo>
                    <a:pt x="2567114" y="0"/>
                  </a:moveTo>
                  <a:lnTo>
                    <a:pt x="1930527" y="0"/>
                  </a:lnTo>
                  <a:lnTo>
                    <a:pt x="1930527" y="285750"/>
                  </a:lnTo>
                  <a:lnTo>
                    <a:pt x="2567114" y="285750"/>
                  </a:lnTo>
                  <a:lnTo>
                    <a:pt x="2567114" y="0"/>
                  </a:lnTo>
                  <a:close/>
                </a:path>
                <a:path w="3768725" h="285750">
                  <a:moveTo>
                    <a:pt x="3768661" y="0"/>
                  </a:moveTo>
                  <a:lnTo>
                    <a:pt x="3014599" y="0"/>
                  </a:lnTo>
                  <a:lnTo>
                    <a:pt x="3014599" y="285750"/>
                  </a:lnTo>
                  <a:lnTo>
                    <a:pt x="3768661" y="285750"/>
                  </a:lnTo>
                  <a:lnTo>
                    <a:pt x="3768661" y="0"/>
                  </a:lnTo>
                  <a:close/>
                </a:path>
              </a:pathLst>
            </a:custGeom>
            <a:solidFill>
              <a:srgbClr val="FFFF00"/>
            </a:solidFill>
          </p:spPr>
          <p:txBody>
            <a:bodyPr wrap="square" lIns="0" tIns="0" rIns="0" bIns="0" rtlCol="0"/>
            <a:lstStyle/>
            <a:p>
              <a:endParaRPr/>
            </a:p>
          </p:txBody>
        </p:sp>
      </p:grpSp>
      <p:graphicFrame>
        <p:nvGraphicFramePr>
          <p:cNvPr id="20" name="object 20"/>
          <p:cNvGraphicFramePr>
            <a:graphicFrameLocks noGrp="1"/>
          </p:cNvGraphicFramePr>
          <p:nvPr/>
        </p:nvGraphicFramePr>
        <p:xfrm>
          <a:off x="7016750" y="4852034"/>
          <a:ext cx="4559300" cy="1395730"/>
        </p:xfrm>
        <a:graphic>
          <a:graphicData uri="http://schemas.openxmlformats.org/drawingml/2006/table">
            <a:tbl>
              <a:tblPr firstRow="1" bandRow="1">
                <a:tableStyleId>{2D5ABB26-0587-4C30-8999-92F81FD0307C}</a:tableStyleId>
              </a:tblPr>
              <a:tblGrid>
                <a:gridCol w="1930400">
                  <a:extLst>
                    <a:ext uri="{9D8B030D-6E8A-4147-A177-3AD203B41FA5}">
                      <a16:colId xmlns:a16="http://schemas.microsoft.com/office/drawing/2014/main" val="20000"/>
                    </a:ext>
                  </a:extLst>
                </a:gridCol>
                <a:gridCol w="1083945">
                  <a:extLst>
                    <a:ext uri="{9D8B030D-6E8A-4147-A177-3AD203B41FA5}">
                      <a16:colId xmlns:a16="http://schemas.microsoft.com/office/drawing/2014/main" val="20001"/>
                    </a:ext>
                  </a:extLst>
                </a:gridCol>
                <a:gridCol w="1455420">
                  <a:extLst>
                    <a:ext uri="{9D8B030D-6E8A-4147-A177-3AD203B41FA5}">
                      <a16:colId xmlns:a16="http://schemas.microsoft.com/office/drawing/2014/main" val="20002"/>
                    </a:ext>
                  </a:extLst>
                </a:gridCol>
              </a:tblGrid>
              <a:tr h="481330">
                <a:tc>
                  <a:txBody>
                    <a:bodyPr/>
                    <a:lstStyle/>
                    <a:p>
                      <a:pPr>
                        <a:lnSpc>
                          <a:spcPct val="100000"/>
                        </a:lnSpc>
                      </a:pPr>
                      <a:endParaRPr sz="15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tc>
                  <a:txBody>
                    <a:bodyPr/>
                    <a:lstStyle/>
                    <a:p>
                      <a:pPr marL="316865">
                        <a:lnSpc>
                          <a:spcPct val="100000"/>
                        </a:lnSpc>
                        <a:spcBef>
                          <a:spcPts val="365"/>
                        </a:spcBef>
                      </a:pPr>
                      <a:r>
                        <a:rPr sz="1550" spc="-20" dirty="0">
                          <a:solidFill>
                            <a:srgbClr val="FFFFFF"/>
                          </a:solidFill>
                          <a:latin typeface="Arial Black"/>
                          <a:cs typeface="Arial Black"/>
                        </a:rPr>
                        <a:t>2023</a:t>
                      </a:r>
                      <a:endParaRPr sz="1550">
                        <a:latin typeface="Arial Black"/>
                        <a:cs typeface="Arial Black"/>
                      </a:endParaRPr>
                    </a:p>
                  </a:txBody>
                  <a:tcPr marL="0" marR="0" marT="4635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tc>
                  <a:txBody>
                    <a:bodyPr/>
                    <a:lstStyle/>
                    <a:p>
                      <a:pPr marL="122555">
                        <a:lnSpc>
                          <a:spcPct val="100000"/>
                        </a:lnSpc>
                        <a:spcBef>
                          <a:spcPts val="365"/>
                        </a:spcBef>
                      </a:pPr>
                      <a:r>
                        <a:rPr sz="1550" spc="-114" dirty="0">
                          <a:solidFill>
                            <a:srgbClr val="FFFFFF"/>
                          </a:solidFill>
                          <a:latin typeface="Arial Black"/>
                          <a:cs typeface="Arial Black"/>
                        </a:rPr>
                        <a:t>2019-</a:t>
                      </a:r>
                      <a:r>
                        <a:rPr sz="1550" spc="-155" dirty="0">
                          <a:solidFill>
                            <a:srgbClr val="FFFFFF"/>
                          </a:solidFill>
                          <a:latin typeface="Arial Black"/>
                          <a:cs typeface="Arial Black"/>
                        </a:rPr>
                        <a:t>23</a:t>
                      </a:r>
                      <a:r>
                        <a:rPr sz="1550" spc="-30" dirty="0">
                          <a:solidFill>
                            <a:srgbClr val="FFFFFF"/>
                          </a:solidFill>
                          <a:latin typeface="Arial Black"/>
                          <a:cs typeface="Arial Black"/>
                        </a:rPr>
                        <a:t> </a:t>
                      </a:r>
                      <a:r>
                        <a:rPr sz="800" spc="-10" dirty="0">
                          <a:solidFill>
                            <a:srgbClr val="FFFFFF"/>
                          </a:solidFill>
                          <a:latin typeface="Arial Black"/>
                          <a:cs typeface="Arial Black"/>
                        </a:rPr>
                        <a:t>Average</a:t>
                      </a:r>
                      <a:endParaRPr sz="800">
                        <a:latin typeface="Arial Black"/>
                        <a:cs typeface="Arial Black"/>
                      </a:endParaRPr>
                    </a:p>
                  </a:txBody>
                  <a:tcPr marL="0" marR="0" marT="4635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extLst>
                  <a:ext uri="{0D108BD9-81ED-4DB2-BD59-A6C34878D82A}">
                    <a16:rowId xmlns:a16="http://schemas.microsoft.com/office/drawing/2014/main" val="10000"/>
                  </a:ext>
                </a:extLst>
              </a:tr>
              <a:tr h="335280">
                <a:tc>
                  <a:txBody>
                    <a:bodyPr/>
                    <a:lstStyle/>
                    <a:p>
                      <a:pPr marL="96520">
                        <a:lnSpc>
                          <a:spcPct val="100000"/>
                        </a:lnSpc>
                        <a:spcBef>
                          <a:spcPts val="370"/>
                        </a:spcBef>
                      </a:pPr>
                      <a:r>
                        <a:rPr sz="1550" dirty="0">
                          <a:latin typeface="Lucida Sans"/>
                          <a:cs typeface="Lucida Sans"/>
                        </a:rPr>
                        <a:t>NSF-</a:t>
                      </a:r>
                      <a:r>
                        <a:rPr sz="1550" spc="-10" dirty="0">
                          <a:latin typeface="Lucida Sans"/>
                          <a:cs typeface="Lucida Sans"/>
                        </a:rPr>
                        <a:t>IUCRC</a:t>
                      </a:r>
                      <a:endParaRPr sz="1550">
                        <a:latin typeface="Lucida Sans"/>
                        <a:cs typeface="Lucida Sans"/>
                      </a:endParaRPr>
                    </a:p>
                  </a:txBody>
                  <a:tcPr marL="0" marR="0" marT="469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tcPr>
                </a:tc>
                <a:tc>
                  <a:txBody>
                    <a:bodyPr/>
                    <a:lstStyle/>
                    <a:p>
                      <a:pPr marL="97790">
                        <a:lnSpc>
                          <a:spcPct val="100000"/>
                        </a:lnSpc>
                        <a:spcBef>
                          <a:spcPts val="370"/>
                        </a:spcBef>
                      </a:pPr>
                      <a:r>
                        <a:rPr sz="1550" spc="-85" dirty="0">
                          <a:solidFill>
                            <a:srgbClr val="FF0000"/>
                          </a:solidFill>
                          <a:latin typeface="Lucida Sans"/>
                          <a:cs typeface="Lucida Sans"/>
                        </a:rPr>
                        <a:t>$7</a:t>
                      </a:r>
                      <a:r>
                        <a:rPr sz="1550" spc="-40" dirty="0">
                          <a:solidFill>
                            <a:srgbClr val="FF0000"/>
                          </a:solidFill>
                          <a:latin typeface="Lucida Sans"/>
                          <a:cs typeface="Lucida Sans"/>
                        </a:rPr>
                        <a:t> </a:t>
                      </a:r>
                      <a:r>
                        <a:rPr sz="1550" spc="80" dirty="0">
                          <a:solidFill>
                            <a:srgbClr val="FF0000"/>
                          </a:solidFill>
                          <a:latin typeface="Lucida Sans"/>
                          <a:cs typeface="Lucida Sans"/>
                        </a:rPr>
                        <a:t>M</a:t>
                      </a:r>
                      <a:r>
                        <a:rPr sz="1550" spc="-35" dirty="0">
                          <a:solidFill>
                            <a:srgbClr val="FF0000"/>
                          </a:solidFill>
                          <a:latin typeface="Lucida Sans"/>
                          <a:cs typeface="Lucida Sans"/>
                        </a:rPr>
                        <a:t> </a:t>
                      </a:r>
                      <a:r>
                        <a:rPr sz="1550" spc="-50" dirty="0">
                          <a:solidFill>
                            <a:srgbClr val="FF0000"/>
                          </a:solidFill>
                          <a:latin typeface="Lucida Sans"/>
                          <a:cs typeface="Lucida Sans"/>
                        </a:rPr>
                        <a:t>+</a:t>
                      </a:r>
                      <a:endParaRPr sz="1550">
                        <a:latin typeface="Lucida Sans"/>
                        <a:cs typeface="Lucida Sans"/>
                      </a:endParaRPr>
                    </a:p>
                  </a:txBody>
                  <a:tcPr marL="0" marR="0" marT="469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tcPr>
                </a:tc>
                <a:tc>
                  <a:txBody>
                    <a:bodyPr/>
                    <a:lstStyle/>
                    <a:p>
                      <a:pPr marL="98425">
                        <a:lnSpc>
                          <a:spcPct val="100000"/>
                        </a:lnSpc>
                        <a:spcBef>
                          <a:spcPts val="370"/>
                        </a:spcBef>
                      </a:pPr>
                      <a:r>
                        <a:rPr sz="1550" spc="-40" dirty="0">
                          <a:solidFill>
                            <a:srgbClr val="FF0000"/>
                          </a:solidFill>
                          <a:latin typeface="Lucida Sans"/>
                          <a:cs typeface="Lucida Sans"/>
                        </a:rPr>
                        <a:t>$7.3M</a:t>
                      </a:r>
                      <a:r>
                        <a:rPr sz="1550" spc="-45" dirty="0">
                          <a:solidFill>
                            <a:srgbClr val="FF0000"/>
                          </a:solidFill>
                          <a:latin typeface="Lucida Sans"/>
                          <a:cs typeface="Lucida Sans"/>
                        </a:rPr>
                        <a:t> </a:t>
                      </a:r>
                      <a:r>
                        <a:rPr sz="1550" spc="-50" dirty="0">
                          <a:solidFill>
                            <a:srgbClr val="FF0000"/>
                          </a:solidFill>
                          <a:latin typeface="Lucida Sans"/>
                          <a:cs typeface="Lucida Sans"/>
                        </a:rPr>
                        <a:t>+</a:t>
                      </a:r>
                      <a:endParaRPr sz="1550">
                        <a:latin typeface="Lucida Sans"/>
                        <a:cs typeface="Lucida Sans"/>
                      </a:endParaRPr>
                    </a:p>
                  </a:txBody>
                  <a:tcPr marL="0" marR="0" marT="469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tcPr>
                </a:tc>
                <a:extLst>
                  <a:ext uri="{0D108BD9-81ED-4DB2-BD59-A6C34878D82A}">
                    <a16:rowId xmlns:a16="http://schemas.microsoft.com/office/drawing/2014/main" val="10001"/>
                  </a:ext>
                </a:extLst>
              </a:tr>
              <a:tr h="579120">
                <a:tc>
                  <a:txBody>
                    <a:bodyPr/>
                    <a:lstStyle/>
                    <a:p>
                      <a:pPr marL="96520">
                        <a:lnSpc>
                          <a:spcPct val="100000"/>
                        </a:lnSpc>
                        <a:spcBef>
                          <a:spcPts val="375"/>
                        </a:spcBef>
                      </a:pPr>
                      <a:r>
                        <a:rPr sz="1550" dirty="0">
                          <a:latin typeface="Lucida Sans"/>
                          <a:cs typeface="Lucida Sans"/>
                        </a:rPr>
                        <a:t>Membership</a:t>
                      </a:r>
                      <a:r>
                        <a:rPr sz="1550" spc="55" dirty="0">
                          <a:latin typeface="Lucida Sans"/>
                          <a:cs typeface="Lucida Sans"/>
                        </a:rPr>
                        <a:t> </a:t>
                      </a:r>
                      <a:r>
                        <a:rPr sz="1550" spc="-20" dirty="0">
                          <a:latin typeface="Lucida Sans"/>
                          <a:cs typeface="Lucida Sans"/>
                        </a:rPr>
                        <a:t>Fees</a:t>
                      </a:r>
                      <a:endParaRPr sz="1550">
                        <a:latin typeface="Lucida Sans"/>
                        <a:cs typeface="Lucida Sans"/>
                      </a:endParaRPr>
                    </a:p>
                    <a:p>
                      <a:pPr marL="96520">
                        <a:lnSpc>
                          <a:spcPct val="100000"/>
                        </a:lnSpc>
                        <a:spcBef>
                          <a:spcPts val="90"/>
                        </a:spcBef>
                      </a:pPr>
                      <a:r>
                        <a:rPr sz="1550" dirty="0">
                          <a:latin typeface="Lucida Sans"/>
                          <a:cs typeface="Lucida Sans"/>
                        </a:rPr>
                        <a:t>+</a:t>
                      </a:r>
                      <a:r>
                        <a:rPr sz="1550" spc="-55" dirty="0">
                          <a:latin typeface="Lucida Sans"/>
                          <a:cs typeface="Lucida Sans"/>
                        </a:rPr>
                        <a:t> </a:t>
                      </a:r>
                      <a:r>
                        <a:rPr sz="1550" dirty="0">
                          <a:latin typeface="Lucida Sans"/>
                          <a:cs typeface="Lucida Sans"/>
                        </a:rPr>
                        <a:t>Other</a:t>
                      </a:r>
                      <a:r>
                        <a:rPr sz="1550" spc="-85" dirty="0">
                          <a:latin typeface="Lucida Sans"/>
                          <a:cs typeface="Lucida Sans"/>
                        </a:rPr>
                        <a:t> </a:t>
                      </a:r>
                      <a:r>
                        <a:rPr sz="1550" spc="-20" dirty="0">
                          <a:latin typeface="Lucida Sans"/>
                          <a:cs typeface="Lucida Sans"/>
                        </a:rPr>
                        <a:t>funds</a:t>
                      </a:r>
                      <a:endParaRPr sz="1550">
                        <a:latin typeface="Lucida Sans"/>
                        <a:cs typeface="Lucida Sans"/>
                      </a:endParaRPr>
                    </a:p>
                  </a:txBody>
                  <a:tcPr marL="0" marR="0" marT="476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7790">
                        <a:lnSpc>
                          <a:spcPct val="100000"/>
                        </a:lnSpc>
                        <a:spcBef>
                          <a:spcPts val="375"/>
                        </a:spcBef>
                      </a:pPr>
                      <a:r>
                        <a:rPr sz="1550" spc="-85" dirty="0">
                          <a:solidFill>
                            <a:srgbClr val="FF0000"/>
                          </a:solidFill>
                          <a:latin typeface="Lucida Sans"/>
                          <a:cs typeface="Lucida Sans"/>
                        </a:rPr>
                        <a:t>$27</a:t>
                      </a:r>
                      <a:r>
                        <a:rPr sz="1550" spc="-20" dirty="0">
                          <a:solidFill>
                            <a:srgbClr val="FF0000"/>
                          </a:solidFill>
                          <a:latin typeface="Lucida Sans"/>
                          <a:cs typeface="Lucida Sans"/>
                        </a:rPr>
                        <a:t> </a:t>
                      </a:r>
                      <a:r>
                        <a:rPr sz="1550" spc="-25" dirty="0">
                          <a:solidFill>
                            <a:srgbClr val="FF0000"/>
                          </a:solidFill>
                          <a:latin typeface="Lucida Sans"/>
                          <a:cs typeface="Lucida Sans"/>
                        </a:rPr>
                        <a:t>M+</a:t>
                      </a:r>
                      <a:endParaRPr sz="1550">
                        <a:latin typeface="Lucida Sans"/>
                        <a:cs typeface="Lucida Sans"/>
                      </a:endParaRPr>
                    </a:p>
                  </a:txBody>
                  <a:tcPr marL="0" marR="0" marT="476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98425">
                        <a:lnSpc>
                          <a:spcPct val="100000"/>
                        </a:lnSpc>
                        <a:spcBef>
                          <a:spcPts val="375"/>
                        </a:spcBef>
                      </a:pPr>
                      <a:r>
                        <a:rPr sz="1550" spc="-85" dirty="0">
                          <a:solidFill>
                            <a:srgbClr val="FF0000"/>
                          </a:solidFill>
                          <a:latin typeface="Lucida Sans"/>
                          <a:cs typeface="Lucida Sans"/>
                        </a:rPr>
                        <a:t>$26</a:t>
                      </a:r>
                      <a:r>
                        <a:rPr sz="1550" spc="-30" dirty="0">
                          <a:solidFill>
                            <a:srgbClr val="FF0000"/>
                          </a:solidFill>
                          <a:latin typeface="Lucida Sans"/>
                          <a:cs typeface="Lucida Sans"/>
                        </a:rPr>
                        <a:t> </a:t>
                      </a:r>
                      <a:r>
                        <a:rPr sz="1550" spc="80" dirty="0">
                          <a:solidFill>
                            <a:srgbClr val="FF0000"/>
                          </a:solidFill>
                          <a:latin typeface="Lucida Sans"/>
                          <a:cs typeface="Lucida Sans"/>
                        </a:rPr>
                        <a:t>M</a:t>
                      </a:r>
                      <a:r>
                        <a:rPr sz="1550" spc="-30" dirty="0">
                          <a:solidFill>
                            <a:srgbClr val="FF0000"/>
                          </a:solidFill>
                          <a:latin typeface="Lucida Sans"/>
                          <a:cs typeface="Lucida Sans"/>
                        </a:rPr>
                        <a:t> </a:t>
                      </a:r>
                      <a:r>
                        <a:rPr sz="1550" spc="-50" dirty="0">
                          <a:solidFill>
                            <a:srgbClr val="FF0000"/>
                          </a:solidFill>
                          <a:latin typeface="Lucida Sans"/>
                          <a:cs typeface="Lucida Sans"/>
                        </a:rPr>
                        <a:t>+</a:t>
                      </a:r>
                      <a:endParaRPr sz="1550">
                        <a:latin typeface="Lucida Sans"/>
                        <a:cs typeface="Lucida Sans"/>
                      </a:endParaRPr>
                    </a:p>
                  </a:txBody>
                  <a:tcPr marL="0" marR="0" marT="476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30674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703977" y="4736144"/>
            <a:ext cx="583521" cy="199747"/>
          </a:xfrm>
          <a:prstGeom prst="rect">
            <a:avLst/>
          </a:prstGeom>
        </p:spPr>
      </p:pic>
      <p:pic>
        <p:nvPicPr>
          <p:cNvPr id="3" name="object 3"/>
          <p:cNvPicPr/>
          <p:nvPr/>
        </p:nvPicPr>
        <p:blipFill>
          <a:blip r:embed="rId3" cstate="print"/>
          <a:stretch>
            <a:fillRect/>
          </a:stretch>
        </p:blipFill>
        <p:spPr>
          <a:xfrm>
            <a:off x="1657171" y="2543386"/>
            <a:ext cx="476517" cy="187113"/>
          </a:xfrm>
          <a:prstGeom prst="rect">
            <a:avLst/>
          </a:prstGeom>
        </p:spPr>
      </p:pic>
      <p:pic>
        <p:nvPicPr>
          <p:cNvPr id="4" name="object 4"/>
          <p:cNvPicPr/>
          <p:nvPr/>
        </p:nvPicPr>
        <p:blipFill>
          <a:blip r:embed="rId4" cstate="print"/>
          <a:stretch>
            <a:fillRect/>
          </a:stretch>
        </p:blipFill>
        <p:spPr>
          <a:xfrm>
            <a:off x="2486684" y="2113857"/>
            <a:ext cx="459398" cy="174567"/>
          </a:xfrm>
          <a:prstGeom prst="rect">
            <a:avLst/>
          </a:prstGeom>
        </p:spPr>
      </p:pic>
      <p:pic>
        <p:nvPicPr>
          <p:cNvPr id="5" name="object 5"/>
          <p:cNvPicPr/>
          <p:nvPr/>
        </p:nvPicPr>
        <p:blipFill>
          <a:blip r:embed="rId5" cstate="print"/>
          <a:stretch>
            <a:fillRect/>
          </a:stretch>
        </p:blipFill>
        <p:spPr>
          <a:xfrm>
            <a:off x="1638300" y="3686175"/>
            <a:ext cx="238125" cy="342900"/>
          </a:xfrm>
          <a:prstGeom prst="rect">
            <a:avLst/>
          </a:prstGeom>
        </p:spPr>
      </p:pic>
      <p:pic>
        <p:nvPicPr>
          <p:cNvPr id="6" name="object 6"/>
          <p:cNvPicPr/>
          <p:nvPr/>
        </p:nvPicPr>
        <p:blipFill>
          <a:blip r:embed="rId6" cstate="print"/>
          <a:stretch>
            <a:fillRect/>
          </a:stretch>
        </p:blipFill>
        <p:spPr>
          <a:xfrm>
            <a:off x="2180819" y="2507255"/>
            <a:ext cx="473277" cy="297225"/>
          </a:xfrm>
          <a:prstGeom prst="rect">
            <a:avLst/>
          </a:prstGeom>
        </p:spPr>
      </p:pic>
      <p:pic>
        <p:nvPicPr>
          <p:cNvPr id="7" name="object 7"/>
          <p:cNvPicPr/>
          <p:nvPr/>
        </p:nvPicPr>
        <p:blipFill>
          <a:blip r:embed="rId7" cstate="print"/>
          <a:stretch>
            <a:fillRect/>
          </a:stretch>
        </p:blipFill>
        <p:spPr>
          <a:xfrm>
            <a:off x="1933575" y="2057400"/>
            <a:ext cx="457200" cy="371475"/>
          </a:xfrm>
          <a:prstGeom prst="rect">
            <a:avLst/>
          </a:prstGeom>
        </p:spPr>
      </p:pic>
      <p:pic>
        <p:nvPicPr>
          <p:cNvPr id="8" name="object 8"/>
          <p:cNvPicPr/>
          <p:nvPr/>
        </p:nvPicPr>
        <p:blipFill>
          <a:blip r:embed="rId8" cstate="print"/>
          <a:stretch>
            <a:fillRect/>
          </a:stretch>
        </p:blipFill>
        <p:spPr>
          <a:xfrm>
            <a:off x="3343275" y="4886325"/>
            <a:ext cx="371475" cy="419100"/>
          </a:xfrm>
          <a:prstGeom prst="rect">
            <a:avLst/>
          </a:prstGeom>
        </p:spPr>
      </p:pic>
      <p:pic>
        <p:nvPicPr>
          <p:cNvPr id="9" name="object 9"/>
          <p:cNvPicPr/>
          <p:nvPr/>
        </p:nvPicPr>
        <p:blipFill>
          <a:blip r:embed="rId9" cstate="print"/>
          <a:stretch>
            <a:fillRect/>
          </a:stretch>
        </p:blipFill>
        <p:spPr>
          <a:xfrm>
            <a:off x="5495925" y="3295650"/>
            <a:ext cx="457200" cy="342900"/>
          </a:xfrm>
          <a:prstGeom prst="rect">
            <a:avLst/>
          </a:prstGeom>
        </p:spPr>
      </p:pic>
      <p:pic>
        <p:nvPicPr>
          <p:cNvPr id="10" name="object 10"/>
          <p:cNvPicPr/>
          <p:nvPr/>
        </p:nvPicPr>
        <p:blipFill>
          <a:blip r:embed="rId10" cstate="print"/>
          <a:stretch>
            <a:fillRect/>
          </a:stretch>
        </p:blipFill>
        <p:spPr>
          <a:xfrm>
            <a:off x="6562725" y="2505075"/>
            <a:ext cx="295275" cy="276225"/>
          </a:xfrm>
          <a:prstGeom prst="rect">
            <a:avLst/>
          </a:prstGeom>
        </p:spPr>
      </p:pic>
      <p:pic>
        <p:nvPicPr>
          <p:cNvPr id="11" name="object 11"/>
          <p:cNvPicPr/>
          <p:nvPr/>
        </p:nvPicPr>
        <p:blipFill>
          <a:blip r:embed="rId11" cstate="print"/>
          <a:stretch>
            <a:fillRect/>
          </a:stretch>
        </p:blipFill>
        <p:spPr>
          <a:xfrm>
            <a:off x="3537897" y="2941996"/>
            <a:ext cx="544204" cy="248879"/>
          </a:xfrm>
          <a:prstGeom prst="rect">
            <a:avLst/>
          </a:prstGeom>
        </p:spPr>
      </p:pic>
      <p:pic>
        <p:nvPicPr>
          <p:cNvPr id="12" name="object 12"/>
          <p:cNvPicPr/>
          <p:nvPr/>
        </p:nvPicPr>
        <p:blipFill>
          <a:blip r:embed="rId12" cstate="print"/>
          <a:stretch>
            <a:fillRect/>
          </a:stretch>
        </p:blipFill>
        <p:spPr>
          <a:xfrm>
            <a:off x="2457450" y="2886075"/>
            <a:ext cx="485775" cy="361950"/>
          </a:xfrm>
          <a:prstGeom prst="rect">
            <a:avLst/>
          </a:prstGeom>
        </p:spPr>
      </p:pic>
      <p:pic>
        <p:nvPicPr>
          <p:cNvPr id="13" name="object 13"/>
          <p:cNvPicPr/>
          <p:nvPr/>
        </p:nvPicPr>
        <p:blipFill>
          <a:blip r:embed="rId13" cstate="print"/>
          <a:stretch>
            <a:fillRect/>
          </a:stretch>
        </p:blipFill>
        <p:spPr>
          <a:xfrm>
            <a:off x="4105275" y="3733800"/>
            <a:ext cx="533400" cy="295275"/>
          </a:xfrm>
          <a:prstGeom prst="rect">
            <a:avLst/>
          </a:prstGeom>
        </p:spPr>
      </p:pic>
      <p:pic>
        <p:nvPicPr>
          <p:cNvPr id="14" name="object 14"/>
          <p:cNvPicPr/>
          <p:nvPr/>
        </p:nvPicPr>
        <p:blipFill>
          <a:blip r:embed="rId14" cstate="print"/>
          <a:stretch>
            <a:fillRect/>
          </a:stretch>
        </p:blipFill>
        <p:spPr>
          <a:xfrm>
            <a:off x="1609725" y="2857500"/>
            <a:ext cx="295275" cy="419100"/>
          </a:xfrm>
          <a:prstGeom prst="rect">
            <a:avLst/>
          </a:prstGeom>
        </p:spPr>
      </p:pic>
      <p:pic>
        <p:nvPicPr>
          <p:cNvPr id="15" name="object 15"/>
          <p:cNvPicPr/>
          <p:nvPr/>
        </p:nvPicPr>
        <p:blipFill>
          <a:blip r:embed="rId15" cstate="print"/>
          <a:stretch>
            <a:fillRect/>
          </a:stretch>
        </p:blipFill>
        <p:spPr>
          <a:xfrm>
            <a:off x="2166679" y="1783164"/>
            <a:ext cx="454679" cy="157890"/>
          </a:xfrm>
          <a:prstGeom prst="rect">
            <a:avLst/>
          </a:prstGeom>
        </p:spPr>
      </p:pic>
      <p:sp>
        <p:nvSpPr>
          <p:cNvPr id="16" name="object 16"/>
          <p:cNvSpPr txBox="1"/>
          <p:nvPr/>
        </p:nvSpPr>
        <p:spPr>
          <a:xfrm>
            <a:off x="2606680" y="1883432"/>
            <a:ext cx="36195" cy="51435"/>
          </a:xfrm>
          <a:prstGeom prst="rect">
            <a:avLst/>
          </a:prstGeom>
        </p:spPr>
        <p:txBody>
          <a:bodyPr vert="horz" wrap="square" lIns="0" tIns="15240" rIns="0" bIns="0" rtlCol="0">
            <a:spAutoFit/>
          </a:bodyPr>
          <a:lstStyle/>
          <a:p>
            <a:pPr algn="ctr">
              <a:lnSpc>
                <a:spcPct val="100000"/>
              </a:lnSpc>
              <a:spcBef>
                <a:spcPts val="120"/>
              </a:spcBef>
            </a:pPr>
            <a:r>
              <a:rPr sz="150" spc="500" dirty="0">
                <a:solidFill>
                  <a:srgbClr val="808285"/>
                </a:solidFill>
                <a:latin typeface="Arial"/>
                <a:cs typeface="Arial"/>
              </a:rPr>
              <a:t> </a:t>
            </a:r>
            <a:endParaRPr sz="150">
              <a:latin typeface="Arial"/>
              <a:cs typeface="Arial"/>
            </a:endParaRPr>
          </a:p>
        </p:txBody>
      </p:sp>
      <p:grpSp>
        <p:nvGrpSpPr>
          <p:cNvPr id="17" name="object 17"/>
          <p:cNvGrpSpPr/>
          <p:nvPr/>
        </p:nvGrpSpPr>
        <p:grpSpPr>
          <a:xfrm>
            <a:off x="2724150" y="2559294"/>
            <a:ext cx="1600200" cy="177800"/>
            <a:chOff x="2724150" y="2559294"/>
            <a:chExt cx="1600200" cy="177800"/>
          </a:xfrm>
        </p:grpSpPr>
        <p:pic>
          <p:nvPicPr>
            <p:cNvPr id="18" name="object 18"/>
            <p:cNvPicPr/>
            <p:nvPr/>
          </p:nvPicPr>
          <p:blipFill>
            <a:blip r:embed="rId16" cstate="print"/>
            <a:stretch>
              <a:fillRect/>
            </a:stretch>
          </p:blipFill>
          <p:spPr>
            <a:xfrm>
              <a:off x="3248025" y="2585956"/>
              <a:ext cx="533400" cy="100738"/>
            </a:xfrm>
            <a:prstGeom prst="rect">
              <a:avLst/>
            </a:prstGeom>
          </p:spPr>
        </p:pic>
        <p:pic>
          <p:nvPicPr>
            <p:cNvPr id="19" name="object 19"/>
            <p:cNvPicPr/>
            <p:nvPr/>
          </p:nvPicPr>
          <p:blipFill>
            <a:blip r:embed="rId17" cstate="print"/>
            <a:stretch>
              <a:fillRect/>
            </a:stretch>
          </p:blipFill>
          <p:spPr>
            <a:xfrm>
              <a:off x="3819525" y="2562224"/>
              <a:ext cx="504825" cy="161925"/>
            </a:xfrm>
            <a:prstGeom prst="rect">
              <a:avLst/>
            </a:prstGeom>
          </p:spPr>
        </p:pic>
        <p:pic>
          <p:nvPicPr>
            <p:cNvPr id="20" name="object 20"/>
            <p:cNvPicPr/>
            <p:nvPr/>
          </p:nvPicPr>
          <p:blipFill>
            <a:blip r:embed="rId18" cstate="print"/>
            <a:stretch>
              <a:fillRect/>
            </a:stretch>
          </p:blipFill>
          <p:spPr>
            <a:xfrm>
              <a:off x="2724150" y="2559294"/>
              <a:ext cx="490076" cy="177311"/>
            </a:xfrm>
            <a:prstGeom prst="rect">
              <a:avLst/>
            </a:prstGeom>
          </p:spPr>
        </p:pic>
      </p:grpSp>
      <p:pic>
        <p:nvPicPr>
          <p:cNvPr id="21" name="object 21"/>
          <p:cNvPicPr/>
          <p:nvPr/>
        </p:nvPicPr>
        <p:blipFill>
          <a:blip r:embed="rId19" cstate="print"/>
          <a:stretch>
            <a:fillRect/>
          </a:stretch>
        </p:blipFill>
        <p:spPr>
          <a:xfrm>
            <a:off x="1647825" y="1759438"/>
            <a:ext cx="438150" cy="157773"/>
          </a:xfrm>
          <a:prstGeom prst="rect">
            <a:avLst/>
          </a:prstGeom>
        </p:spPr>
      </p:pic>
      <p:pic>
        <p:nvPicPr>
          <p:cNvPr id="22" name="object 22"/>
          <p:cNvPicPr/>
          <p:nvPr/>
        </p:nvPicPr>
        <p:blipFill>
          <a:blip r:embed="rId20" cstate="print"/>
          <a:stretch>
            <a:fillRect/>
          </a:stretch>
        </p:blipFill>
        <p:spPr>
          <a:xfrm>
            <a:off x="6286500" y="4513659"/>
            <a:ext cx="535958" cy="312539"/>
          </a:xfrm>
          <a:prstGeom prst="rect">
            <a:avLst/>
          </a:prstGeom>
        </p:spPr>
      </p:pic>
      <p:grpSp>
        <p:nvGrpSpPr>
          <p:cNvPr id="23" name="object 23"/>
          <p:cNvGrpSpPr/>
          <p:nvPr/>
        </p:nvGrpSpPr>
        <p:grpSpPr>
          <a:xfrm>
            <a:off x="5769651" y="2114550"/>
            <a:ext cx="1059815" cy="247650"/>
            <a:chOff x="5769651" y="2114550"/>
            <a:chExt cx="1059815" cy="247650"/>
          </a:xfrm>
        </p:grpSpPr>
        <p:pic>
          <p:nvPicPr>
            <p:cNvPr id="24" name="object 24"/>
            <p:cNvPicPr/>
            <p:nvPr/>
          </p:nvPicPr>
          <p:blipFill>
            <a:blip r:embed="rId21" cstate="print"/>
            <a:stretch>
              <a:fillRect/>
            </a:stretch>
          </p:blipFill>
          <p:spPr>
            <a:xfrm>
              <a:off x="5769651" y="2166025"/>
              <a:ext cx="488273" cy="133755"/>
            </a:xfrm>
            <a:prstGeom prst="rect">
              <a:avLst/>
            </a:prstGeom>
          </p:spPr>
        </p:pic>
        <p:pic>
          <p:nvPicPr>
            <p:cNvPr id="25" name="object 25"/>
            <p:cNvPicPr/>
            <p:nvPr/>
          </p:nvPicPr>
          <p:blipFill>
            <a:blip r:embed="rId22" cstate="print"/>
            <a:stretch>
              <a:fillRect/>
            </a:stretch>
          </p:blipFill>
          <p:spPr>
            <a:xfrm>
              <a:off x="6276975" y="2114550"/>
              <a:ext cx="552450" cy="247650"/>
            </a:xfrm>
            <a:prstGeom prst="rect">
              <a:avLst/>
            </a:prstGeom>
          </p:spPr>
        </p:pic>
      </p:grpSp>
      <p:pic>
        <p:nvPicPr>
          <p:cNvPr id="26" name="object 26"/>
          <p:cNvPicPr/>
          <p:nvPr/>
        </p:nvPicPr>
        <p:blipFill>
          <a:blip r:embed="rId23" cstate="print"/>
          <a:stretch>
            <a:fillRect/>
          </a:stretch>
        </p:blipFill>
        <p:spPr>
          <a:xfrm>
            <a:off x="5210175" y="3743325"/>
            <a:ext cx="485775" cy="238125"/>
          </a:xfrm>
          <a:prstGeom prst="rect">
            <a:avLst/>
          </a:prstGeom>
        </p:spPr>
      </p:pic>
      <p:pic>
        <p:nvPicPr>
          <p:cNvPr id="27" name="object 27"/>
          <p:cNvPicPr/>
          <p:nvPr/>
        </p:nvPicPr>
        <p:blipFill>
          <a:blip r:embed="rId24" cstate="print"/>
          <a:stretch>
            <a:fillRect/>
          </a:stretch>
        </p:blipFill>
        <p:spPr>
          <a:xfrm>
            <a:off x="3867150" y="4886325"/>
            <a:ext cx="428625" cy="400050"/>
          </a:xfrm>
          <a:prstGeom prst="rect">
            <a:avLst/>
          </a:prstGeom>
        </p:spPr>
      </p:pic>
      <p:grpSp>
        <p:nvGrpSpPr>
          <p:cNvPr id="28" name="object 28"/>
          <p:cNvGrpSpPr/>
          <p:nvPr/>
        </p:nvGrpSpPr>
        <p:grpSpPr>
          <a:xfrm>
            <a:off x="4962525" y="1701403"/>
            <a:ext cx="1551305" cy="327660"/>
            <a:chOff x="4962525" y="1701403"/>
            <a:chExt cx="1551305" cy="327660"/>
          </a:xfrm>
        </p:grpSpPr>
        <p:pic>
          <p:nvPicPr>
            <p:cNvPr id="29" name="object 29"/>
            <p:cNvPicPr/>
            <p:nvPr/>
          </p:nvPicPr>
          <p:blipFill>
            <a:blip r:embed="rId25" cstate="print"/>
            <a:stretch>
              <a:fillRect/>
            </a:stretch>
          </p:blipFill>
          <p:spPr>
            <a:xfrm>
              <a:off x="6036391" y="1701403"/>
              <a:ext cx="477018" cy="279201"/>
            </a:xfrm>
            <a:prstGeom prst="rect">
              <a:avLst/>
            </a:prstGeom>
          </p:spPr>
        </p:pic>
        <p:pic>
          <p:nvPicPr>
            <p:cNvPr id="30" name="object 30"/>
            <p:cNvPicPr/>
            <p:nvPr/>
          </p:nvPicPr>
          <p:blipFill>
            <a:blip r:embed="rId26" cstate="print"/>
            <a:stretch>
              <a:fillRect/>
            </a:stretch>
          </p:blipFill>
          <p:spPr>
            <a:xfrm>
              <a:off x="4962525" y="1714500"/>
              <a:ext cx="457200" cy="276225"/>
            </a:xfrm>
            <a:prstGeom prst="rect">
              <a:avLst/>
            </a:prstGeom>
          </p:spPr>
        </p:pic>
        <p:pic>
          <p:nvPicPr>
            <p:cNvPr id="31" name="object 31"/>
            <p:cNvPicPr/>
            <p:nvPr/>
          </p:nvPicPr>
          <p:blipFill>
            <a:blip r:embed="rId27" cstate="print"/>
            <a:stretch>
              <a:fillRect/>
            </a:stretch>
          </p:blipFill>
          <p:spPr>
            <a:xfrm>
              <a:off x="5457825" y="1724025"/>
              <a:ext cx="542925" cy="304800"/>
            </a:xfrm>
            <a:prstGeom prst="rect">
              <a:avLst/>
            </a:prstGeom>
          </p:spPr>
        </p:pic>
      </p:grpSp>
      <p:grpSp>
        <p:nvGrpSpPr>
          <p:cNvPr id="32" name="object 32"/>
          <p:cNvGrpSpPr/>
          <p:nvPr/>
        </p:nvGrpSpPr>
        <p:grpSpPr>
          <a:xfrm>
            <a:off x="3810543" y="1696688"/>
            <a:ext cx="513715" cy="255270"/>
            <a:chOff x="3810543" y="1696688"/>
            <a:chExt cx="513715" cy="255270"/>
          </a:xfrm>
        </p:grpSpPr>
        <p:sp>
          <p:nvSpPr>
            <p:cNvPr id="33" name="object 33"/>
            <p:cNvSpPr/>
            <p:nvPr/>
          </p:nvSpPr>
          <p:spPr>
            <a:xfrm>
              <a:off x="3810543" y="1696688"/>
              <a:ext cx="513715" cy="255270"/>
            </a:xfrm>
            <a:custGeom>
              <a:avLst/>
              <a:gdLst/>
              <a:ahLst/>
              <a:cxnLst/>
              <a:rect l="l" t="t" r="r" b="b"/>
              <a:pathLst>
                <a:path w="513714" h="255269">
                  <a:moveTo>
                    <a:pt x="511398" y="172679"/>
                  </a:moveTo>
                  <a:lnTo>
                    <a:pt x="50825" y="172679"/>
                  </a:lnTo>
                  <a:lnTo>
                    <a:pt x="50938" y="179074"/>
                  </a:lnTo>
                  <a:lnTo>
                    <a:pt x="51409" y="182614"/>
                  </a:lnTo>
                  <a:lnTo>
                    <a:pt x="62695" y="225073"/>
                  </a:lnTo>
                  <a:lnTo>
                    <a:pt x="81361" y="246524"/>
                  </a:lnTo>
                  <a:lnTo>
                    <a:pt x="81531" y="246524"/>
                  </a:lnTo>
                  <a:lnTo>
                    <a:pt x="98702" y="253917"/>
                  </a:lnTo>
                  <a:lnTo>
                    <a:pt x="98929" y="253917"/>
                  </a:lnTo>
                  <a:lnTo>
                    <a:pt x="106292" y="254758"/>
                  </a:lnTo>
                  <a:lnTo>
                    <a:pt x="406692" y="254759"/>
                  </a:lnTo>
                  <a:lnTo>
                    <a:pt x="450828" y="225281"/>
                  </a:lnTo>
                  <a:lnTo>
                    <a:pt x="462211" y="182884"/>
                  </a:lnTo>
                  <a:lnTo>
                    <a:pt x="462758" y="173261"/>
                  </a:lnTo>
                  <a:lnTo>
                    <a:pt x="511751" y="173261"/>
                  </a:lnTo>
                  <a:lnTo>
                    <a:pt x="511398" y="172679"/>
                  </a:lnTo>
                  <a:close/>
                </a:path>
                <a:path w="513714" h="255269">
                  <a:moveTo>
                    <a:pt x="255985" y="0"/>
                  </a:moveTo>
                  <a:lnTo>
                    <a:pt x="145411" y="27490"/>
                  </a:lnTo>
                  <a:lnTo>
                    <a:pt x="65258" y="87968"/>
                  </a:lnTo>
                  <a:lnTo>
                    <a:pt x="16472" y="148447"/>
                  </a:lnTo>
                  <a:lnTo>
                    <a:pt x="0" y="175937"/>
                  </a:lnTo>
                  <a:lnTo>
                    <a:pt x="36355" y="212346"/>
                  </a:lnTo>
                  <a:lnTo>
                    <a:pt x="37199" y="209432"/>
                  </a:lnTo>
                  <a:lnTo>
                    <a:pt x="39812" y="201268"/>
                  </a:lnTo>
                  <a:lnTo>
                    <a:pt x="44253" y="188895"/>
                  </a:lnTo>
                  <a:lnTo>
                    <a:pt x="50825" y="172679"/>
                  </a:lnTo>
                  <a:lnTo>
                    <a:pt x="511398" y="172679"/>
                  </a:lnTo>
                  <a:lnTo>
                    <a:pt x="496683" y="148447"/>
                  </a:lnTo>
                  <a:lnTo>
                    <a:pt x="447423" y="87968"/>
                  </a:lnTo>
                  <a:lnTo>
                    <a:pt x="366788" y="27490"/>
                  </a:lnTo>
                  <a:lnTo>
                    <a:pt x="255985" y="0"/>
                  </a:lnTo>
                  <a:close/>
                </a:path>
                <a:path w="513714" h="255269">
                  <a:moveTo>
                    <a:pt x="511751" y="173261"/>
                  </a:moveTo>
                  <a:lnTo>
                    <a:pt x="462758" y="173261"/>
                  </a:lnTo>
                  <a:lnTo>
                    <a:pt x="469073" y="188727"/>
                  </a:lnTo>
                  <a:lnTo>
                    <a:pt x="473563" y="201094"/>
                  </a:lnTo>
                  <a:lnTo>
                    <a:pt x="476135" y="209025"/>
                  </a:lnTo>
                  <a:lnTo>
                    <a:pt x="476967" y="211854"/>
                  </a:lnTo>
                  <a:lnTo>
                    <a:pt x="513196" y="175937"/>
                  </a:lnTo>
                  <a:lnTo>
                    <a:pt x="513376" y="175937"/>
                  </a:lnTo>
                  <a:lnTo>
                    <a:pt x="511751" y="173261"/>
                  </a:lnTo>
                  <a:close/>
                </a:path>
              </a:pathLst>
            </a:custGeom>
            <a:solidFill>
              <a:srgbClr val="EC1C23"/>
            </a:solidFill>
          </p:spPr>
          <p:txBody>
            <a:bodyPr wrap="square" lIns="0" tIns="0" rIns="0" bIns="0" rtlCol="0"/>
            <a:lstStyle/>
            <a:p>
              <a:endParaRPr/>
            </a:p>
          </p:txBody>
        </p:sp>
        <p:sp>
          <p:nvSpPr>
            <p:cNvPr id="34" name="object 34"/>
            <p:cNvSpPr/>
            <p:nvPr/>
          </p:nvSpPr>
          <p:spPr>
            <a:xfrm>
              <a:off x="3868025" y="1706467"/>
              <a:ext cx="398145" cy="228600"/>
            </a:xfrm>
            <a:custGeom>
              <a:avLst/>
              <a:gdLst/>
              <a:ahLst/>
              <a:cxnLst/>
              <a:rect l="l" t="t" r="r" b="b"/>
              <a:pathLst>
                <a:path w="398145" h="228600">
                  <a:moveTo>
                    <a:pt x="198380" y="0"/>
                  </a:moveTo>
                  <a:lnTo>
                    <a:pt x="141203" y="8747"/>
                  </a:lnTo>
                  <a:lnTo>
                    <a:pt x="93862" y="31794"/>
                  </a:lnTo>
                  <a:lnTo>
                    <a:pt x="55679" y="64345"/>
                  </a:lnTo>
                  <a:lnTo>
                    <a:pt x="25980" y="101609"/>
                  </a:lnTo>
                  <a:lnTo>
                    <a:pt x="4086" y="138789"/>
                  </a:lnTo>
                  <a:lnTo>
                    <a:pt x="0" y="160981"/>
                  </a:lnTo>
                  <a:lnTo>
                    <a:pt x="580" y="171468"/>
                  </a:lnTo>
                  <a:lnTo>
                    <a:pt x="23372" y="219606"/>
                  </a:lnTo>
                  <a:lnTo>
                    <a:pt x="348580" y="228520"/>
                  </a:lnTo>
                  <a:lnTo>
                    <a:pt x="373984" y="219688"/>
                  </a:lnTo>
                  <a:lnTo>
                    <a:pt x="388753" y="200256"/>
                  </a:lnTo>
                  <a:lnTo>
                    <a:pt x="395615" y="180824"/>
                  </a:lnTo>
                  <a:lnTo>
                    <a:pt x="397296" y="171991"/>
                  </a:lnTo>
                  <a:lnTo>
                    <a:pt x="397938" y="161728"/>
                  </a:lnTo>
                  <a:lnTo>
                    <a:pt x="397566" y="152948"/>
                  </a:lnTo>
                  <a:lnTo>
                    <a:pt x="372090" y="102641"/>
                  </a:lnTo>
                  <a:lnTo>
                    <a:pt x="342218" y="65091"/>
                  </a:lnTo>
                  <a:lnTo>
                    <a:pt x="303754" y="32198"/>
                  </a:lnTo>
                  <a:lnTo>
                    <a:pt x="256030" y="8866"/>
                  </a:lnTo>
                  <a:lnTo>
                    <a:pt x="198380" y="0"/>
                  </a:lnTo>
                  <a:close/>
                </a:path>
              </a:pathLst>
            </a:custGeom>
            <a:solidFill>
              <a:srgbClr val="FFFFFF"/>
            </a:solidFill>
          </p:spPr>
          <p:txBody>
            <a:bodyPr wrap="square" lIns="0" tIns="0" rIns="0" bIns="0" rtlCol="0"/>
            <a:lstStyle/>
            <a:p>
              <a:endParaRPr/>
            </a:p>
          </p:txBody>
        </p:sp>
        <p:pic>
          <p:nvPicPr>
            <p:cNvPr id="35" name="object 35"/>
            <p:cNvPicPr/>
            <p:nvPr/>
          </p:nvPicPr>
          <p:blipFill>
            <a:blip r:embed="rId28" cstate="print"/>
            <a:stretch>
              <a:fillRect/>
            </a:stretch>
          </p:blipFill>
          <p:spPr>
            <a:xfrm>
              <a:off x="3913876" y="1800933"/>
              <a:ext cx="70058" cy="93453"/>
            </a:xfrm>
            <a:prstGeom prst="rect">
              <a:avLst/>
            </a:prstGeom>
          </p:spPr>
        </p:pic>
        <p:sp>
          <p:nvSpPr>
            <p:cNvPr id="36" name="object 36"/>
            <p:cNvSpPr/>
            <p:nvPr/>
          </p:nvSpPr>
          <p:spPr>
            <a:xfrm>
              <a:off x="3954439" y="1800566"/>
              <a:ext cx="284480" cy="98425"/>
            </a:xfrm>
            <a:custGeom>
              <a:avLst/>
              <a:gdLst/>
              <a:ahLst/>
              <a:cxnLst/>
              <a:rect l="l" t="t" r="r" b="b"/>
              <a:pathLst>
                <a:path w="284479" h="98425">
                  <a:moveTo>
                    <a:pt x="281346" y="84563"/>
                  </a:moveTo>
                  <a:lnTo>
                    <a:pt x="251804" y="84563"/>
                  </a:lnTo>
                  <a:lnTo>
                    <a:pt x="254117" y="90978"/>
                  </a:lnTo>
                  <a:lnTo>
                    <a:pt x="258894" y="98347"/>
                  </a:lnTo>
                  <a:lnTo>
                    <a:pt x="280836" y="85509"/>
                  </a:lnTo>
                  <a:lnTo>
                    <a:pt x="281346" y="84563"/>
                  </a:lnTo>
                  <a:close/>
                </a:path>
                <a:path w="284479" h="98425">
                  <a:moveTo>
                    <a:pt x="69384" y="84210"/>
                  </a:moveTo>
                  <a:lnTo>
                    <a:pt x="27907" y="84210"/>
                  </a:lnTo>
                  <a:lnTo>
                    <a:pt x="30220" y="90595"/>
                  </a:lnTo>
                  <a:lnTo>
                    <a:pt x="34984" y="97955"/>
                  </a:lnTo>
                  <a:lnTo>
                    <a:pt x="49466" y="89499"/>
                  </a:lnTo>
                  <a:lnTo>
                    <a:pt x="52798" y="87006"/>
                  </a:lnTo>
                  <a:lnTo>
                    <a:pt x="55324" y="84934"/>
                  </a:lnTo>
                  <a:lnTo>
                    <a:pt x="69142" y="84934"/>
                  </a:lnTo>
                  <a:lnTo>
                    <a:pt x="69266" y="84563"/>
                  </a:lnTo>
                  <a:lnTo>
                    <a:pt x="69384" y="84210"/>
                  </a:lnTo>
                  <a:close/>
                </a:path>
                <a:path w="284479" h="98425">
                  <a:moveTo>
                    <a:pt x="223678" y="84210"/>
                  </a:moveTo>
                  <a:lnTo>
                    <a:pt x="195628" y="84210"/>
                  </a:lnTo>
                  <a:lnTo>
                    <a:pt x="197968" y="90595"/>
                  </a:lnTo>
                  <a:lnTo>
                    <a:pt x="202704" y="97955"/>
                  </a:lnTo>
                  <a:lnTo>
                    <a:pt x="218733" y="88594"/>
                  </a:lnTo>
                  <a:lnTo>
                    <a:pt x="221955" y="85900"/>
                  </a:lnTo>
                  <a:lnTo>
                    <a:pt x="223678" y="84210"/>
                  </a:lnTo>
                  <a:close/>
                </a:path>
                <a:path w="284479" h="98425">
                  <a:moveTo>
                    <a:pt x="95373" y="64944"/>
                  </a:moveTo>
                  <a:lnTo>
                    <a:pt x="81058" y="64944"/>
                  </a:lnTo>
                  <a:lnTo>
                    <a:pt x="82296" y="72526"/>
                  </a:lnTo>
                  <a:lnTo>
                    <a:pt x="83399" y="78951"/>
                  </a:lnTo>
                  <a:lnTo>
                    <a:pt x="83497" y="79525"/>
                  </a:lnTo>
                  <a:lnTo>
                    <a:pt x="83624" y="80262"/>
                  </a:lnTo>
                  <a:lnTo>
                    <a:pt x="83704" y="80731"/>
                  </a:lnTo>
                  <a:lnTo>
                    <a:pt x="83761" y="81063"/>
                  </a:lnTo>
                  <a:lnTo>
                    <a:pt x="83845" y="81553"/>
                  </a:lnTo>
                  <a:lnTo>
                    <a:pt x="83930" y="82049"/>
                  </a:lnTo>
                  <a:lnTo>
                    <a:pt x="83999" y="82451"/>
                  </a:lnTo>
                  <a:lnTo>
                    <a:pt x="84078" y="82907"/>
                  </a:lnTo>
                  <a:lnTo>
                    <a:pt x="84194" y="83587"/>
                  </a:lnTo>
                  <a:lnTo>
                    <a:pt x="84301" y="84210"/>
                  </a:lnTo>
                  <a:lnTo>
                    <a:pt x="84425" y="84934"/>
                  </a:lnTo>
                  <a:lnTo>
                    <a:pt x="84524" y="85508"/>
                  </a:lnTo>
                  <a:lnTo>
                    <a:pt x="84591" y="85900"/>
                  </a:lnTo>
                  <a:lnTo>
                    <a:pt x="84669" y="86352"/>
                  </a:lnTo>
                  <a:lnTo>
                    <a:pt x="84781" y="87006"/>
                  </a:lnTo>
                  <a:lnTo>
                    <a:pt x="87094" y="91540"/>
                  </a:lnTo>
                  <a:lnTo>
                    <a:pt x="89408" y="96699"/>
                  </a:lnTo>
                  <a:lnTo>
                    <a:pt x="106280" y="89499"/>
                  </a:lnTo>
                  <a:lnTo>
                    <a:pt x="106811" y="89237"/>
                  </a:lnTo>
                  <a:lnTo>
                    <a:pt x="113445" y="85508"/>
                  </a:lnTo>
                  <a:lnTo>
                    <a:pt x="116882" y="83336"/>
                  </a:lnTo>
                  <a:lnTo>
                    <a:pt x="98551" y="83336"/>
                  </a:lnTo>
                  <a:lnTo>
                    <a:pt x="98440" y="82713"/>
                  </a:lnTo>
                  <a:lnTo>
                    <a:pt x="98322" y="82049"/>
                  </a:lnTo>
                  <a:lnTo>
                    <a:pt x="98233" y="81553"/>
                  </a:lnTo>
                  <a:lnTo>
                    <a:pt x="98146" y="81063"/>
                  </a:lnTo>
                  <a:lnTo>
                    <a:pt x="98086" y="80731"/>
                  </a:lnTo>
                  <a:lnTo>
                    <a:pt x="98003" y="80262"/>
                  </a:lnTo>
                  <a:lnTo>
                    <a:pt x="97936" y="79887"/>
                  </a:lnTo>
                  <a:lnTo>
                    <a:pt x="96525" y="74597"/>
                  </a:lnTo>
                  <a:lnTo>
                    <a:pt x="96004" y="70229"/>
                  </a:lnTo>
                  <a:lnTo>
                    <a:pt x="95885" y="69234"/>
                  </a:lnTo>
                  <a:lnTo>
                    <a:pt x="95841" y="68859"/>
                  </a:lnTo>
                  <a:lnTo>
                    <a:pt x="95749" y="68093"/>
                  </a:lnTo>
                  <a:lnTo>
                    <a:pt x="95630" y="67097"/>
                  </a:lnTo>
                  <a:lnTo>
                    <a:pt x="95507" y="66064"/>
                  </a:lnTo>
                  <a:lnTo>
                    <a:pt x="95419" y="65328"/>
                  </a:lnTo>
                  <a:lnTo>
                    <a:pt x="95373" y="64944"/>
                  </a:lnTo>
                  <a:close/>
                </a:path>
                <a:path w="284479" h="98425">
                  <a:moveTo>
                    <a:pt x="139540" y="83155"/>
                  </a:moveTo>
                  <a:lnTo>
                    <a:pt x="117167" y="83155"/>
                  </a:lnTo>
                  <a:lnTo>
                    <a:pt x="120259" y="89499"/>
                  </a:lnTo>
                  <a:lnTo>
                    <a:pt x="120323" y="89631"/>
                  </a:lnTo>
                  <a:lnTo>
                    <a:pt x="120411" y="89812"/>
                  </a:lnTo>
                  <a:lnTo>
                    <a:pt x="126653" y="94305"/>
                  </a:lnTo>
                  <a:lnTo>
                    <a:pt x="136919" y="94305"/>
                  </a:lnTo>
                  <a:lnTo>
                    <a:pt x="147278" y="92567"/>
                  </a:lnTo>
                  <a:lnTo>
                    <a:pt x="148208" y="92152"/>
                  </a:lnTo>
                  <a:lnTo>
                    <a:pt x="156089" y="88249"/>
                  </a:lnTo>
                  <a:lnTo>
                    <a:pt x="161551" y="83882"/>
                  </a:lnTo>
                  <a:lnTo>
                    <a:pt x="141610" y="83882"/>
                  </a:lnTo>
                  <a:lnTo>
                    <a:pt x="139540" y="83155"/>
                  </a:lnTo>
                  <a:close/>
                </a:path>
                <a:path w="284479" h="98425">
                  <a:moveTo>
                    <a:pt x="281872" y="83587"/>
                  </a:moveTo>
                  <a:lnTo>
                    <a:pt x="224304" y="83587"/>
                  </a:lnTo>
                  <a:lnTo>
                    <a:pt x="224805" y="85508"/>
                  </a:lnTo>
                  <a:lnTo>
                    <a:pt x="224906" y="85900"/>
                  </a:lnTo>
                  <a:lnTo>
                    <a:pt x="231693" y="93522"/>
                  </a:lnTo>
                  <a:lnTo>
                    <a:pt x="237281" y="94305"/>
                  </a:lnTo>
                  <a:lnTo>
                    <a:pt x="237100" y="94305"/>
                  </a:lnTo>
                  <a:lnTo>
                    <a:pt x="243366" y="92152"/>
                  </a:lnTo>
                  <a:lnTo>
                    <a:pt x="249696" y="87247"/>
                  </a:lnTo>
                  <a:lnTo>
                    <a:pt x="251804" y="84563"/>
                  </a:lnTo>
                  <a:lnTo>
                    <a:pt x="281346" y="84563"/>
                  </a:lnTo>
                  <a:lnTo>
                    <a:pt x="281872" y="83587"/>
                  </a:lnTo>
                  <a:close/>
                </a:path>
                <a:path w="284479" h="98425">
                  <a:moveTo>
                    <a:pt x="33928" y="31810"/>
                  </a:moveTo>
                  <a:lnTo>
                    <a:pt x="24360" y="32183"/>
                  </a:lnTo>
                  <a:lnTo>
                    <a:pt x="25220" y="32183"/>
                  </a:lnTo>
                  <a:lnTo>
                    <a:pt x="16386" y="37192"/>
                  </a:lnTo>
                  <a:lnTo>
                    <a:pt x="8456" y="46293"/>
                  </a:lnTo>
                  <a:lnTo>
                    <a:pt x="2730" y="57868"/>
                  </a:lnTo>
                  <a:lnTo>
                    <a:pt x="43" y="68859"/>
                  </a:lnTo>
                  <a:lnTo>
                    <a:pt x="0" y="81063"/>
                  </a:lnTo>
                  <a:lnTo>
                    <a:pt x="3077" y="89237"/>
                  </a:lnTo>
                  <a:lnTo>
                    <a:pt x="7630" y="93120"/>
                  </a:lnTo>
                  <a:lnTo>
                    <a:pt x="13252" y="93913"/>
                  </a:lnTo>
                  <a:lnTo>
                    <a:pt x="19467" y="91779"/>
                  </a:lnTo>
                  <a:lnTo>
                    <a:pt x="25641" y="87006"/>
                  </a:lnTo>
                  <a:lnTo>
                    <a:pt x="26218" y="86352"/>
                  </a:lnTo>
                  <a:lnTo>
                    <a:pt x="27907" y="84210"/>
                  </a:lnTo>
                  <a:lnTo>
                    <a:pt x="69384" y="84210"/>
                  </a:lnTo>
                  <a:lnTo>
                    <a:pt x="69493" y="83882"/>
                  </a:lnTo>
                  <a:lnTo>
                    <a:pt x="69592" y="83587"/>
                  </a:lnTo>
                  <a:lnTo>
                    <a:pt x="69676" y="83336"/>
                  </a:lnTo>
                  <a:lnTo>
                    <a:pt x="69736" y="83155"/>
                  </a:lnTo>
                  <a:lnTo>
                    <a:pt x="69819" y="82907"/>
                  </a:lnTo>
                  <a:lnTo>
                    <a:pt x="69884" y="82713"/>
                  </a:lnTo>
                  <a:lnTo>
                    <a:pt x="20762" y="82713"/>
                  </a:lnTo>
                  <a:lnTo>
                    <a:pt x="17203" y="78951"/>
                  </a:lnTo>
                  <a:lnTo>
                    <a:pt x="15361" y="74886"/>
                  </a:lnTo>
                  <a:lnTo>
                    <a:pt x="15279" y="72526"/>
                  </a:lnTo>
                  <a:lnTo>
                    <a:pt x="15164" y="69234"/>
                  </a:lnTo>
                  <a:lnTo>
                    <a:pt x="30904" y="39113"/>
                  </a:lnTo>
                  <a:lnTo>
                    <a:pt x="54497" y="39113"/>
                  </a:lnTo>
                  <a:lnTo>
                    <a:pt x="54994" y="37566"/>
                  </a:lnTo>
                  <a:lnTo>
                    <a:pt x="55115" y="37192"/>
                  </a:lnTo>
                  <a:lnTo>
                    <a:pt x="55237" y="36810"/>
                  </a:lnTo>
                  <a:lnTo>
                    <a:pt x="41116" y="36810"/>
                  </a:lnTo>
                  <a:lnTo>
                    <a:pt x="33928" y="31810"/>
                  </a:lnTo>
                  <a:close/>
                </a:path>
                <a:path w="284479" h="98425">
                  <a:moveTo>
                    <a:pt x="184503" y="78046"/>
                  </a:moveTo>
                  <a:lnTo>
                    <a:pt x="167296" y="78046"/>
                  </a:lnTo>
                  <a:lnTo>
                    <a:pt x="167405" y="79525"/>
                  </a:lnTo>
                  <a:lnTo>
                    <a:pt x="167494" y="80731"/>
                  </a:lnTo>
                  <a:lnTo>
                    <a:pt x="180981" y="93913"/>
                  </a:lnTo>
                  <a:lnTo>
                    <a:pt x="187196" y="91779"/>
                  </a:lnTo>
                  <a:lnTo>
                    <a:pt x="193376" y="87006"/>
                  </a:lnTo>
                  <a:lnTo>
                    <a:pt x="193950" y="86352"/>
                  </a:lnTo>
                  <a:lnTo>
                    <a:pt x="195628" y="84210"/>
                  </a:lnTo>
                  <a:lnTo>
                    <a:pt x="223678" y="84210"/>
                  </a:lnTo>
                  <a:lnTo>
                    <a:pt x="224304" y="83587"/>
                  </a:lnTo>
                  <a:lnTo>
                    <a:pt x="281872" y="83587"/>
                  </a:lnTo>
                  <a:lnTo>
                    <a:pt x="282008" y="83336"/>
                  </a:lnTo>
                  <a:lnTo>
                    <a:pt x="282105" y="83155"/>
                  </a:lnTo>
                  <a:lnTo>
                    <a:pt x="244716" y="83155"/>
                  </a:lnTo>
                  <a:lnTo>
                    <a:pt x="244296" y="82713"/>
                  </a:lnTo>
                  <a:lnTo>
                    <a:pt x="188482" y="82713"/>
                  </a:lnTo>
                  <a:lnTo>
                    <a:pt x="184910" y="78951"/>
                  </a:lnTo>
                  <a:lnTo>
                    <a:pt x="184503" y="78046"/>
                  </a:lnTo>
                  <a:close/>
                </a:path>
                <a:path w="284479" h="98425">
                  <a:moveTo>
                    <a:pt x="69142" y="84934"/>
                  </a:moveTo>
                  <a:lnTo>
                    <a:pt x="55324" y="84934"/>
                  </a:lnTo>
                  <a:lnTo>
                    <a:pt x="52463" y="93522"/>
                  </a:lnTo>
                  <a:lnTo>
                    <a:pt x="66275" y="93522"/>
                  </a:lnTo>
                  <a:lnTo>
                    <a:pt x="69142" y="84934"/>
                  </a:lnTo>
                  <a:close/>
                </a:path>
                <a:path w="284479" h="98425">
                  <a:moveTo>
                    <a:pt x="201664" y="31810"/>
                  </a:moveTo>
                  <a:lnTo>
                    <a:pt x="192098" y="32184"/>
                  </a:lnTo>
                  <a:lnTo>
                    <a:pt x="192958" y="32184"/>
                  </a:lnTo>
                  <a:lnTo>
                    <a:pt x="184121" y="37192"/>
                  </a:lnTo>
                  <a:lnTo>
                    <a:pt x="170236" y="58580"/>
                  </a:lnTo>
                  <a:lnTo>
                    <a:pt x="164431" y="70229"/>
                  </a:lnTo>
                  <a:lnTo>
                    <a:pt x="141610" y="83882"/>
                  </a:lnTo>
                  <a:lnTo>
                    <a:pt x="161551" y="83882"/>
                  </a:lnTo>
                  <a:lnTo>
                    <a:pt x="162770" y="82907"/>
                  </a:lnTo>
                  <a:lnTo>
                    <a:pt x="167256" y="78046"/>
                  </a:lnTo>
                  <a:lnTo>
                    <a:pt x="184503" y="78046"/>
                  </a:lnTo>
                  <a:lnTo>
                    <a:pt x="183083" y="74886"/>
                  </a:lnTo>
                  <a:lnTo>
                    <a:pt x="183003" y="72526"/>
                  </a:lnTo>
                  <a:lnTo>
                    <a:pt x="182879" y="68859"/>
                  </a:lnTo>
                  <a:lnTo>
                    <a:pt x="184130" y="62240"/>
                  </a:lnTo>
                  <a:lnTo>
                    <a:pt x="184238" y="61667"/>
                  </a:lnTo>
                  <a:lnTo>
                    <a:pt x="187100" y="54106"/>
                  </a:lnTo>
                  <a:lnTo>
                    <a:pt x="191891" y="44151"/>
                  </a:lnTo>
                  <a:lnTo>
                    <a:pt x="198653" y="39113"/>
                  </a:lnTo>
                  <a:lnTo>
                    <a:pt x="222466" y="39113"/>
                  </a:lnTo>
                  <a:lnTo>
                    <a:pt x="222973" y="37566"/>
                  </a:lnTo>
                  <a:lnTo>
                    <a:pt x="223096" y="37192"/>
                  </a:lnTo>
                  <a:lnTo>
                    <a:pt x="223221" y="36811"/>
                  </a:lnTo>
                  <a:lnTo>
                    <a:pt x="208850" y="36811"/>
                  </a:lnTo>
                  <a:lnTo>
                    <a:pt x="201664" y="31810"/>
                  </a:lnTo>
                  <a:close/>
                </a:path>
                <a:path w="284479" h="98425">
                  <a:moveTo>
                    <a:pt x="150114" y="26474"/>
                  </a:moveTo>
                  <a:lnTo>
                    <a:pt x="115401" y="59284"/>
                  </a:lnTo>
                  <a:lnTo>
                    <a:pt x="114069" y="70229"/>
                  </a:lnTo>
                  <a:lnTo>
                    <a:pt x="114381" y="72526"/>
                  </a:lnTo>
                  <a:lnTo>
                    <a:pt x="114500" y="73400"/>
                  </a:lnTo>
                  <a:lnTo>
                    <a:pt x="114553" y="73794"/>
                  </a:lnTo>
                  <a:lnTo>
                    <a:pt x="114662" y="74597"/>
                  </a:lnTo>
                  <a:lnTo>
                    <a:pt x="107969" y="79887"/>
                  </a:lnTo>
                  <a:lnTo>
                    <a:pt x="104109" y="80731"/>
                  </a:lnTo>
                  <a:lnTo>
                    <a:pt x="98551" y="83336"/>
                  </a:lnTo>
                  <a:lnTo>
                    <a:pt x="116882" y="83336"/>
                  </a:lnTo>
                  <a:lnTo>
                    <a:pt x="117167" y="83155"/>
                  </a:lnTo>
                  <a:lnTo>
                    <a:pt x="139540" y="83155"/>
                  </a:lnTo>
                  <a:lnTo>
                    <a:pt x="134979" y="81553"/>
                  </a:lnTo>
                  <a:lnTo>
                    <a:pt x="132181" y="77764"/>
                  </a:lnTo>
                  <a:lnTo>
                    <a:pt x="131913" y="77152"/>
                  </a:lnTo>
                  <a:lnTo>
                    <a:pt x="131389" y="75482"/>
                  </a:lnTo>
                  <a:lnTo>
                    <a:pt x="141281" y="68859"/>
                  </a:lnTo>
                  <a:lnTo>
                    <a:pt x="128194" y="68859"/>
                  </a:lnTo>
                  <a:lnTo>
                    <a:pt x="130235" y="60542"/>
                  </a:lnTo>
                  <a:lnTo>
                    <a:pt x="133360" y="45015"/>
                  </a:lnTo>
                  <a:lnTo>
                    <a:pt x="143407" y="38831"/>
                  </a:lnTo>
                  <a:lnTo>
                    <a:pt x="146282" y="37393"/>
                  </a:lnTo>
                  <a:lnTo>
                    <a:pt x="160994" y="37393"/>
                  </a:lnTo>
                  <a:lnTo>
                    <a:pt x="160402" y="28587"/>
                  </a:lnTo>
                  <a:lnTo>
                    <a:pt x="160298" y="27048"/>
                  </a:lnTo>
                  <a:lnTo>
                    <a:pt x="150114" y="26474"/>
                  </a:lnTo>
                  <a:close/>
                </a:path>
                <a:path w="284479" h="98425">
                  <a:moveTo>
                    <a:pt x="278401" y="39485"/>
                  </a:moveTo>
                  <a:lnTo>
                    <a:pt x="254801" y="39485"/>
                  </a:lnTo>
                  <a:lnTo>
                    <a:pt x="258374" y="43246"/>
                  </a:lnTo>
                  <a:lnTo>
                    <a:pt x="260209" y="47323"/>
                  </a:lnTo>
                  <a:lnTo>
                    <a:pt x="260187" y="54498"/>
                  </a:lnTo>
                  <a:lnTo>
                    <a:pt x="259111" y="60157"/>
                  </a:lnTo>
                  <a:lnTo>
                    <a:pt x="259038" y="60542"/>
                  </a:lnTo>
                  <a:lnTo>
                    <a:pt x="256184" y="68093"/>
                  </a:lnTo>
                  <a:lnTo>
                    <a:pt x="251420" y="78046"/>
                  </a:lnTo>
                  <a:lnTo>
                    <a:pt x="244577" y="83155"/>
                  </a:lnTo>
                  <a:lnTo>
                    <a:pt x="282105" y="83155"/>
                  </a:lnTo>
                  <a:lnTo>
                    <a:pt x="282702" y="82049"/>
                  </a:lnTo>
                  <a:lnTo>
                    <a:pt x="268928" y="82049"/>
                  </a:lnTo>
                  <a:lnTo>
                    <a:pt x="266149" y="77764"/>
                  </a:lnTo>
                  <a:lnTo>
                    <a:pt x="278401" y="39485"/>
                  </a:lnTo>
                  <a:close/>
                </a:path>
                <a:path w="284479" h="98425">
                  <a:moveTo>
                    <a:pt x="54497" y="39113"/>
                  </a:moveTo>
                  <a:lnTo>
                    <a:pt x="30904" y="39113"/>
                  </a:lnTo>
                  <a:lnTo>
                    <a:pt x="34463" y="42864"/>
                  </a:lnTo>
                  <a:lnTo>
                    <a:pt x="36306" y="46936"/>
                  </a:lnTo>
                  <a:lnTo>
                    <a:pt x="20762" y="82713"/>
                  </a:lnTo>
                  <a:lnTo>
                    <a:pt x="69884" y="82713"/>
                  </a:lnTo>
                  <a:lnTo>
                    <a:pt x="70105" y="82049"/>
                  </a:lnTo>
                  <a:lnTo>
                    <a:pt x="70223" y="81696"/>
                  </a:lnTo>
                  <a:lnTo>
                    <a:pt x="45031" y="81696"/>
                  </a:lnTo>
                  <a:lnTo>
                    <a:pt x="43634" y="79525"/>
                  </a:lnTo>
                  <a:lnTo>
                    <a:pt x="42065" y="77152"/>
                  </a:lnTo>
                  <a:lnTo>
                    <a:pt x="42301" y="77152"/>
                  </a:lnTo>
                  <a:lnTo>
                    <a:pt x="54378" y="39484"/>
                  </a:lnTo>
                  <a:lnTo>
                    <a:pt x="54497" y="39113"/>
                  </a:lnTo>
                  <a:close/>
                </a:path>
                <a:path w="284479" h="98425">
                  <a:moveTo>
                    <a:pt x="222466" y="39113"/>
                  </a:moveTo>
                  <a:lnTo>
                    <a:pt x="198653" y="39113"/>
                  </a:lnTo>
                  <a:lnTo>
                    <a:pt x="202198" y="42865"/>
                  </a:lnTo>
                  <a:lnTo>
                    <a:pt x="204031" y="46936"/>
                  </a:lnTo>
                  <a:lnTo>
                    <a:pt x="188482" y="82713"/>
                  </a:lnTo>
                  <a:lnTo>
                    <a:pt x="244296" y="82713"/>
                  </a:lnTo>
                  <a:lnTo>
                    <a:pt x="243331" y="81696"/>
                  </a:lnTo>
                  <a:lnTo>
                    <a:pt x="212765" y="81696"/>
                  </a:lnTo>
                  <a:lnTo>
                    <a:pt x="209816" y="77152"/>
                  </a:lnTo>
                  <a:lnTo>
                    <a:pt x="210049" y="77152"/>
                  </a:lnTo>
                  <a:lnTo>
                    <a:pt x="211436" y="72778"/>
                  </a:lnTo>
                  <a:lnTo>
                    <a:pt x="222345" y="39485"/>
                  </a:lnTo>
                  <a:lnTo>
                    <a:pt x="222466" y="39113"/>
                  </a:lnTo>
                  <a:close/>
                </a:path>
                <a:path w="284479" h="98425">
                  <a:moveTo>
                    <a:pt x="281233" y="72526"/>
                  </a:moveTo>
                  <a:lnTo>
                    <a:pt x="280823" y="72778"/>
                  </a:lnTo>
                  <a:lnTo>
                    <a:pt x="277442" y="76750"/>
                  </a:lnTo>
                  <a:lnTo>
                    <a:pt x="272069" y="79887"/>
                  </a:lnTo>
                  <a:lnTo>
                    <a:pt x="268928" y="82049"/>
                  </a:lnTo>
                  <a:lnTo>
                    <a:pt x="282702" y="82049"/>
                  </a:lnTo>
                  <a:lnTo>
                    <a:pt x="284063" y="79526"/>
                  </a:lnTo>
                  <a:lnTo>
                    <a:pt x="283906" y="79526"/>
                  </a:lnTo>
                  <a:lnTo>
                    <a:pt x="281329" y="72778"/>
                  </a:lnTo>
                  <a:lnTo>
                    <a:pt x="281233" y="72526"/>
                  </a:lnTo>
                  <a:close/>
                </a:path>
                <a:path w="284479" h="98425">
                  <a:moveTo>
                    <a:pt x="97446" y="0"/>
                  </a:moveTo>
                  <a:lnTo>
                    <a:pt x="83607" y="0"/>
                  </a:lnTo>
                  <a:lnTo>
                    <a:pt x="60676" y="68859"/>
                  </a:lnTo>
                  <a:lnTo>
                    <a:pt x="60551" y="69234"/>
                  </a:lnTo>
                  <a:lnTo>
                    <a:pt x="48145" y="79525"/>
                  </a:lnTo>
                  <a:lnTo>
                    <a:pt x="45031" y="81696"/>
                  </a:lnTo>
                  <a:lnTo>
                    <a:pt x="70223" y="81696"/>
                  </a:lnTo>
                  <a:lnTo>
                    <a:pt x="73201" y="72778"/>
                  </a:lnTo>
                  <a:lnTo>
                    <a:pt x="79210" y="67097"/>
                  </a:lnTo>
                  <a:lnTo>
                    <a:pt x="81058" y="64944"/>
                  </a:lnTo>
                  <a:lnTo>
                    <a:pt x="95373" y="64944"/>
                  </a:lnTo>
                  <a:lnTo>
                    <a:pt x="94127" y="54498"/>
                  </a:lnTo>
                  <a:lnTo>
                    <a:pt x="94007" y="53492"/>
                  </a:lnTo>
                  <a:lnTo>
                    <a:pt x="98248" y="49379"/>
                  </a:lnTo>
                  <a:lnTo>
                    <a:pt x="81510" y="49379"/>
                  </a:lnTo>
                  <a:lnTo>
                    <a:pt x="83028" y="43246"/>
                  </a:lnTo>
                  <a:lnTo>
                    <a:pt x="97446" y="0"/>
                  </a:lnTo>
                  <a:close/>
                </a:path>
                <a:path w="284479" h="98425">
                  <a:moveTo>
                    <a:pt x="257825" y="32184"/>
                  </a:moveTo>
                  <a:lnTo>
                    <a:pt x="228807" y="53070"/>
                  </a:lnTo>
                  <a:lnTo>
                    <a:pt x="228724" y="53221"/>
                  </a:lnTo>
                  <a:lnTo>
                    <a:pt x="225989" y="60157"/>
                  </a:lnTo>
                  <a:lnTo>
                    <a:pt x="224221" y="67097"/>
                  </a:lnTo>
                  <a:lnTo>
                    <a:pt x="223569" y="72526"/>
                  </a:lnTo>
                  <a:lnTo>
                    <a:pt x="223464" y="73400"/>
                  </a:lnTo>
                  <a:lnTo>
                    <a:pt x="223335" y="73794"/>
                  </a:lnTo>
                  <a:lnTo>
                    <a:pt x="221837" y="75262"/>
                  </a:lnTo>
                  <a:lnTo>
                    <a:pt x="219041" y="77764"/>
                  </a:lnTo>
                  <a:lnTo>
                    <a:pt x="218890" y="77764"/>
                  </a:lnTo>
                  <a:lnTo>
                    <a:pt x="215892" y="79525"/>
                  </a:lnTo>
                  <a:lnTo>
                    <a:pt x="212765" y="81696"/>
                  </a:lnTo>
                  <a:lnTo>
                    <a:pt x="243331" y="81696"/>
                  </a:lnTo>
                  <a:lnTo>
                    <a:pt x="241269" y="79525"/>
                  </a:lnTo>
                  <a:lnTo>
                    <a:pt x="240914" y="78951"/>
                  </a:lnTo>
                  <a:lnTo>
                    <a:pt x="239348" y="75482"/>
                  </a:lnTo>
                  <a:lnTo>
                    <a:pt x="239227" y="74597"/>
                  </a:lnTo>
                  <a:lnTo>
                    <a:pt x="239119" y="68859"/>
                  </a:lnTo>
                  <a:lnTo>
                    <a:pt x="240374" y="62240"/>
                  </a:lnTo>
                  <a:lnTo>
                    <a:pt x="240410" y="62047"/>
                  </a:lnTo>
                  <a:lnTo>
                    <a:pt x="243262" y="54498"/>
                  </a:lnTo>
                  <a:lnTo>
                    <a:pt x="248039" y="44542"/>
                  </a:lnTo>
                  <a:lnTo>
                    <a:pt x="254801" y="39485"/>
                  </a:lnTo>
                  <a:lnTo>
                    <a:pt x="278401" y="39485"/>
                  </a:lnTo>
                  <a:lnTo>
                    <a:pt x="279016" y="37566"/>
                  </a:lnTo>
                  <a:lnTo>
                    <a:pt x="279136" y="37192"/>
                  </a:lnTo>
                  <a:lnTo>
                    <a:pt x="265013" y="37192"/>
                  </a:lnTo>
                  <a:lnTo>
                    <a:pt x="257825" y="32184"/>
                  </a:lnTo>
                  <a:close/>
                </a:path>
                <a:path w="284479" h="98425">
                  <a:moveTo>
                    <a:pt x="160994" y="37393"/>
                  </a:moveTo>
                  <a:lnTo>
                    <a:pt x="146282" y="37393"/>
                  </a:lnTo>
                  <a:lnTo>
                    <a:pt x="147699" y="39113"/>
                  </a:lnTo>
                  <a:lnTo>
                    <a:pt x="147815" y="39253"/>
                  </a:lnTo>
                  <a:lnTo>
                    <a:pt x="149964" y="42321"/>
                  </a:lnTo>
                  <a:lnTo>
                    <a:pt x="145105" y="53070"/>
                  </a:lnTo>
                  <a:lnTo>
                    <a:pt x="139718" y="62047"/>
                  </a:lnTo>
                  <a:lnTo>
                    <a:pt x="139602" y="62240"/>
                  </a:lnTo>
                  <a:lnTo>
                    <a:pt x="133620" y="65328"/>
                  </a:lnTo>
                  <a:lnTo>
                    <a:pt x="128163" y="68859"/>
                  </a:lnTo>
                  <a:lnTo>
                    <a:pt x="141281" y="68859"/>
                  </a:lnTo>
                  <a:lnTo>
                    <a:pt x="160840" y="39485"/>
                  </a:lnTo>
                  <a:lnTo>
                    <a:pt x="160929" y="38831"/>
                  </a:lnTo>
                  <a:lnTo>
                    <a:pt x="160994" y="37393"/>
                  </a:lnTo>
                  <a:close/>
                </a:path>
                <a:path w="284479" h="98425">
                  <a:moveTo>
                    <a:pt x="117482" y="30728"/>
                  </a:moveTo>
                  <a:lnTo>
                    <a:pt x="103123" y="30728"/>
                  </a:lnTo>
                  <a:lnTo>
                    <a:pt x="85479" y="46936"/>
                  </a:lnTo>
                  <a:lnTo>
                    <a:pt x="81510" y="49379"/>
                  </a:lnTo>
                  <a:lnTo>
                    <a:pt x="98248" y="49379"/>
                  </a:lnTo>
                  <a:lnTo>
                    <a:pt x="117482" y="30728"/>
                  </a:lnTo>
                  <a:close/>
                </a:path>
                <a:path w="284479" h="98425">
                  <a:moveTo>
                    <a:pt x="280946" y="31552"/>
                  </a:moveTo>
                  <a:lnTo>
                    <a:pt x="267121" y="31552"/>
                  </a:lnTo>
                  <a:lnTo>
                    <a:pt x="265013" y="37192"/>
                  </a:lnTo>
                  <a:lnTo>
                    <a:pt x="279136" y="37192"/>
                  </a:lnTo>
                  <a:lnTo>
                    <a:pt x="280634" y="32522"/>
                  </a:lnTo>
                  <a:lnTo>
                    <a:pt x="280743" y="32184"/>
                  </a:lnTo>
                  <a:lnTo>
                    <a:pt x="280863" y="31810"/>
                  </a:lnTo>
                  <a:lnTo>
                    <a:pt x="280946" y="31552"/>
                  </a:lnTo>
                  <a:close/>
                </a:path>
                <a:path w="284479" h="98425">
                  <a:moveTo>
                    <a:pt x="57049" y="31170"/>
                  </a:moveTo>
                  <a:lnTo>
                    <a:pt x="43224" y="31170"/>
                  </a:lnTo>
                  <a:lnTo>
                    <a:pt x="41116" y="36810"/>
                  </a:lnTo>
                  <a:lnTo>
                    <a:pt x="55237" y="36810"/>
                  </a:lnTo>
                  <a:lnTo>
                    <a:pt x="56615" y="32522"/>
                  </a:lnTo>
                  <a:lnTo>
                    <a:pt x="56723" y="32183"/>
                  </a:lnTo>
                  <a:lnTo>
                    <a:pt x="56843" y="31810"/>
                  </a:lnTo>
                  <a:lnTo>
                    <a:pt x="56926" y="31552"/>
                  </a:lnTo>
                  <a:lnTo>
                    <a:pt x="57049" y="31170"/>
                  </a:lnTo>
                  <a:close/>
                </a:path>
                <a:path w="284479" h="98425">
                  <a:moveTo>
                    <a:pt x="235282" y="0"/>
                  </a:moveTo>
                  <a:lnTo>
                    <a:pt x="221484" y="0"/>
                  </a:lnTo>
                  <a:lnTo>
                    <a:pt x="208850" y="36811"/>
                  </a:lnTo>
                  <a:lnTo>
                    <a:pt x="223221" y="36811"/>
                  </a:lnTo>
                  <a:lnTo>
                    <a:pt x="235282" y="0"/>
                  </a:lnTo>
                  <a:close/>
                </a:path>
              </a:pathLst>
            </a:custGeom>
            <a:solidFill>
              <a:srgbClr val="EC1C23"/>
            </a:solidFill>
          </p:spPr>
          <p:txBody>
            <a:bodyPr wrap="square" lIns="0" tIns="0" rIns="0" bIns="0" rtlCol="0"/>
            <a:lstStyle/>
            <a:p>
              <a:endParaRPr/>
            </a:p>
          </p:txBody>
        </p:sp>
      </p:grpSp>
      <p:pic>
        <p:nvPicPr>
          <p:cNvPr id="37" name="object 37"/>
          <p:cNvPicPr/>
          <p:nvPr/>
        </p:nvPicPr>
        <p:blipFill>
          <a:blip r:embed="rId29" cstate="print"/>
          <a:stretch>
            <a:fillRect/>
          </a:stretch>
        </p:blipFill>
        <p:spPr>
          <a:xfrm>
            <a:off x="4714875" y="2114550"/>
            <a:ext cx="371475" cy="304800"/>
          </a:xfrm>
          <a:prstGeom prst="rect">
            <a:avLst/>
          </a:prstGeom>
        </p:spPr>
      </p:pic>
      <p:pic>
        <p:nvPicPr>
          <p:cNvPr id="38" name="object 38"/>
          <p:cNvPicPr/>
          <p:nvPr/>
        </p:nvPicPr>
        <p:blipFill>
          <a:blip r:embed="rId30" cstate="print"/>
          <a:stretch>
            <a:fillRect/>
          </a:stretch>
        </p:blipFill>
        <p:spPr>
          <a:xfrm>
            <a:off x="2276475" y="3280741"/>
            <a:ext cx="319698" cy="376858"/>
          </a:xfrm>
          <a:prstGeom prst="rect">
            <a:avLst/>
          </a:prstGeom>
        </p:spPr>
      </p:pic>
      <p:grpSp>
        <p:nvGrpSpPr>
          <p:cNvPr id="39" name="object 39"/>
          <p:cNvGrpSpPr/>
          <p:nvPr/>
        </p:nvGrpSpPr>
        <p:grpSpPr>
          <a:xfrm>
            <a:off x="1642457" y="4136973"/>
            <a:ext cx="1578610" cy="292735"/>
            <a:chOff x="1642457" y="4136973"/>
            <a:chExt cx="1578610" cy="292735"/>
          </a:xfrm>
        </p:grpSpPr>
        <p:pic>
          <p:nvPicPr>
            <p:cNvPr id="40" name="object 40"/>
            <p:cNvPicPr/>
            <p:nvPr/>
          </p:nvPicPr>
          <p:blipFill>
            <a:blip r:embed="rId31" cstate="print"/>
            <a:stretch>
              <a:fillRect/>
            </a:stretch>
          </p:blipFill>
          <p:spPr>
            <a:xfrm>
              <a:off x="1642457" y="4204681"/>
              <a:ext cx="503086" cy="224443"/>
            </a:xfrm>
            <a:prstGeom prst="rect">
              <a:avLst/>
            </a:prstGeom>
          </p:spPr>
        </p:pic>
        <p:pic>
          <p:nvPicPr>
            <p:cNvPr id="41" name="object 41"/>
            <p:cNvPicPr/>
            <p:nvPr/>
          </p:nvPicPr>
          <p:blipFill>
            <a:blip r:embed="rId32" cstate="print"/>
            <a:stretch>
              <a:fillRect/>
            </a:stretch>
          </p:blipFill>
          <p:spPr>
            <a:xfrm>
              <a:off x="2181224" y="4200525"/>
              <a:ext cx="523875" cy="171450"/>
            </a:xfrm>
            <a:prstGeom prst="rect">
              <a:avLst/>
            </a:prstGeom>
          </p:spPr>
        </p:pic>
        <p:pic>
          <p:nvPicPr>
            <p:cNvPr id="42" name="object 42"/>
            <p:cNvPicPr/>
            <p:nvPr/>
          </p:nvPicPr>
          <p:blipFill>
            <a:blip r:embed="rId33" cstate="print"/>
            <a:stretch>
              <a:fillRect/>
            </a:stretch>
          </p:blipFill>
          <p:spPr>
            <a:xfrm>
              <a:off x="2741929" y="4136973"/>
              <a:ext cx="478789" cy="236095"/>
            </a:xfrm>
            <a:prstGeom prst="rect">
              <a:avLst/>
            </a:prstGeom>
          </p:spPr>
        </p:pic>
      </p:grpSp>
      <p:pic>
        <p:nvPicPr>
          <p:cNvPr id="43" name="object 43"/>
          <p:cNvPicPr/>
          <p:nvPr/>
        </p:nvPicPr>
        <p:blipFill>
          <a:blip r:embed="rId34" cstate="print"/>
          <a:stretch>
            <a:fillRect/>
          </a:stretch>
        </p:blipFill>
        <p:spPr>
          <a:xfrm>
            <a:off x="1895475" y="2867025"/>
            <a:ext cx="533400" cy="333375"/>
          </a:xfrm>
          <a:prstGeom prst="rect">
            <a:avLst/>
          </a:prstGeom>
        </p:spPr>
      </p:pic>
      <p:pic>
        <p:nvPicPr>
          <p:cNvPr id="44" name="object 44"/>
          <p:cNvPicPr/>
          <p:nvPr/>
        </p:nvPicPr>
        <p:blipFill>
          <a:blip r:embed="rId35" cstate="print"/>
          <a:stretch>
            <a:fillRect/>
          </a:stretch>
        </p:blipFill>
        <p:spPr>
          <a:xfrm>
            <a:off x="3313478" y="3381375"/>
            <a:ext cx="469167" cy="107314"/>
          </a:xfrm>
          <a:prstGeom prst="rect">
            <a:avLst/>
          </a:prstGeom>
        </p:spPr>
      </p:pic>
      <p:grpSp>
        <p:nvGrpSpPr>
          <p:cNvPr id="45" name="object 45"/>
          <p:cNvGrpSpPr/>
          <p:nvPr/>
        </p:nvGrpSpPr>
        <p:grpSpPr>
          <a:xfrm>
            <a:off x="1632919" y="4953000"/>
            <a:ext cx="1615440" cy="314325"/>
            <a:chOff x="1632919" y="4953000"/>
            <a:chExt cx="1615440" cy="314325"/>
          </a:xfrm>
        </p:grpSpPr>
        <p:pic>
          <p:nvPicPr>
            <p:cNvPr id="46" name="object 46"/>
            <p:cNvPicPr/>
            <p:nvPr/>
          </p:nvPicPr>
          <p:blipFill>
            <a:blip r:embed="rId36" cstate="print"/>
            <a:stretch>
              <a:fillRect/>
            </a:stretch>
          </p:blipFill>
          <p:spPr>
            <a:xfrm>
              <a:off x="2728275" y="5033282"/>
              <a:ext cx="519749" cy="106135"/>
            </a:xfrm>
            <a:prstGeom prst="rect">
              <a:avLst/>
            </a:prstGeom>
          </p:spPr>
        </p:pic>
        <p:pic>
          <p:nvPicPr>
            <p:cNvPr id="47" name="object 47"/>
            <p:cNvPicPr/>
            <p:nvPr/>
          </p:nvPicPr>
          <p:blipFill>
            <a:blip r:embed="rId37" cstate="print"/>
            <a:stretch>
              <a:fillRect/>
            </a:stretch>
          </p:blipFill>
          <p:spPr>
            <a:xfrm>
              <a:off x="1632919" y="4998839"/>
              <a:ext cx="522202" cy="200025"/>
            </a:xfrm>
            <a:prstGeom prst="rect">
              <a:avLst/>
            </a:prstGeom>
          </p:spPr>
        </p:pic>
        <p:pic>
          <p:nvPicPr>
            <p:cNvPr id="48" name="object 48"/>
            <p:cNvPicPr/>
            <p:nvPr/>
          </p:nvPicPr>
          <p:blipFill>
            <a:blip r:embed="rId38" cstate="print"/>
            <a:stretch>
              <a:fillRect/>
            </a:stretch>
          </p:blipFill>
          <p:spPr>
            <a:xfrm>
              <a:off x="2181225" y="4953000"/>
              <a:ext cx="504825" cy="314325"/>
            </a:xfrm>
            <a:prstGeom prst="rect">
              <a:avLst/>
            </a:prstGeom>
          </p:spPr>
        </p:pic>
      </p:grpSp>
      <p:grpSp>
        <p:nvGrpSpPr>
          <p:cNvPr id="49" name="object 49"/>
          <p:cNvGrpSpPr/>
          <p:nvPr/>
        </p:nvGrpSpPr>
        <p:grpSpPr>
          <a:xfrm>
            <a:off x="3276884" y="3686175"/>
            <a:ext cx="3267075" cy="1562100"/>
            <a:chOff x="3276884" y="3686175"/>
            <a:chExt cx="3267075" cy="1562100"/>
          </a:xfrm>
        </p:grpSpPr>
        <p:pic>
          <p:nvPicPr>
            <p:cNvPr id="50" name="object 50"/>
            <p:cNvPicPr/>
            <p:nvPr/>
          </p:nvPicPr>
          <p:blipFill>
            <a:blip r:embed="rId39" cstate="print"/>
            <a:stretch>
              <a:fillRect/>
            </a:stretch>
          </p:blipFill>
          <p:spPr>
            <a:xfrm>
              <a:off x="4972115" y="4038507"/>
              <a:ext cx="446414" cy="453151"/>
            </a:xfrm>
            <a:prstGeom prst="rect">
              <a:avLst/>
            </a:prstGeom>
          </p:spPr>
        </p:pic>
        <p:pic>
          <p:nvPicPr>
            <p:cNvPr id="51" name="object 51"/>
            <p:cNvPicPr/>
            <p:nvPr/>
          </p:nvPicPr>
          <p:blipFill>
            <a:blip r:embed="rId40" cstate="print"/>
            <a:stretch>
              <a:fillRect/>
            </a:stretch>
          </p:blipFill>
          <p:spPr>
            <a:xfrm>
              <a:off x="4772025" y="4495800"/>
              <a:ext cx="286838" cy="363127"/>
            </a:xfrm>
            <a:prstGeom prst="rect">
              <a:avLst/>
            </a:prstGeom>
          </p:spPr>
        </p:pic>
        <p:pic>
          <p:nvPicPr>
            <p:cNvPr id="52" name="object 52"/>
            <p:cNvPicPr/>
            <p:nvPr/>
          </p:nvPicPr>
          <p:blipFill>
            <a:blip r:embed="rId41" cstate="print"/>
            <a:stretch>
              <a:fillRect/>
            </a:stretch>
          </p:blipFill>
          <p:spPr>
            <a:xfrm>
              <a:off x="5467350" y="5019675"/>
              <a:ext cx="533400" cy="180975"/>
            </a:xfrm>
            <a:prstGeom prst="rect">
              <a:avLst/>
            </a:prstGeom>
          </p:spPr>
        </p:pic>
        <p:pic>
          <p:nvPicPr>
            <p:cNvPr id="53" name="object 53"/>
            <p:cNvPicPr/>
            <p:nvPr/>
          </p:nvPicPr>
          <p:blipFill>
            <a:blip r:embed="rId42" cstate="print"/>
            <a:stretch>
              <a:fillRect/>
            </a:stretch>
          </p:blipFill>
          <p:spPr>
            <a:xfrm>
              <a:off x="6019800" y="4133850"/>
              <a:ext cx="523875" cy="314325"/>
            </a:xfrm>
            <a:prstGeom prst="rect">
              <a:avLst/>
            </a:prstGeom>
          </p:spPr>
        </p:pic>
        <p:pic>
          <p:nvPicPr>
            <p:cNvPr id="54" name="object 54"/>
            <p:cNvPicPr/>
            <p:nvPr/>
          </p:nvPicPr>
          <p:blipFill>
            <a:blip r:embed="rId43" cstate="print"/>
            <a:stretch>
              <a:fillRect/>
            </a:stretch>
          </p:blipFill>
          <p:spPr>
            <a:xfrm>
              <a:off x="5247117" y="4583451"/>
              <a:ext cx="435123" cy="196172"/>
            </a:xfrm>
            <a:prstGeom prst="rect">
              <a:avLst/>
            </a:prstGeom>
          </p:spPr>
        </p:pic>
        <p:pic>
          <p:nvPicPr>
            <p:cNvPr id="55" name="object 55"/>
            <p:cNvPicPr/>
            <p:nvPr/>
          </p:nvPicPr>
          <p:blipFill>
            <a:blip r:embed="rId44" cstate="print"/>
            <a:stretch>
              <a:fillRect/>
            </a:stretch>
          </p:blipFill>
          <p:spPr>
            <a:xfrm>
              <a:off x="4371975" y="4924425"/>
              <a:ext cx="514350" cy="304800"/>
            </a:xfrm>
            <a:prstGeom prst="rect">
              <a:avLst/>
            </a:prstGeom>
          </p:spPr>
        </p:pic>
        <p:pic>
          <p:nvPicPr>
            <p:cNvPr id="56" name="object 56"/>
            <p:cNvPicPr/>
            <p:nvPr/>
          </p:nvPicPr>
          <p:blipFill>
            <a:blip r:embed="rId45" cstate="print"/>
            <a:stretch>
              <a:fillRect/>
            </a:stretch>
          </p:blipFill>
          <p:spPr>
            <a:xfrm>
              <a:off x="5457825" y="4162425"/>
              <a:ext cx="529232" cy="195942"/>
            </a:xfrm>
            <a:prstGeom prst="rect">
              <a:avLst/>
            </a:prstGeom>
          </p:spPr>
        </p:pic>
        <p:pic>
          <p:nvPicPr>
            <p:cNvPr id="57" name="object 57"/>
            <p:cNvPicPr/>
            <p:nvPr/>
          </p:nvPicPr>
          <p:blipFill>
            <a:blip r:embed="rId46" cstate="print"/>
            <a:stretch>
              <a:fillRect/>
            </a:stretch>
          </p:blipFill>
          <p:spPr>
            <a:xfrm>
              <a:off x="4914900" y="4886325"/>
              <a:ext cx="542925" cy="361950"/>
            </a:xfrm>
            <a:prstGeom prst="rect">
              <a:avLst/>
            </a:prstGeom>
          </p:spPr>
        </p:pic>
        <p:pic>
          <p:nvPicPr>
            <p:cNvPr id="58" name="object 58"/>
            <p:cNvPicPr/>
            <p:nvPr/>
          </p:nvPicPr>
          <p:blipFill>
            <a:blip r:embed="rId47" cstate="print"/>
            <a:stretch>
              <a:fillRect/>
            </a:stretch>
          </p:blipFill>
          <p:spPr>
            <a:xfrm>
              <a:off x="3276884" y="4171448"/>
              <a:ext cx="494731" cy="162927"/>
            </a:xfrm>
            <a:prstGeom prst="rect">
              <a:avLst/>
            </a:prstGeom>
          </p:spPr>
        </p:pic>
        <p:pic>
          <p:nvPicPr>
            <p:cNvPr id="59" name="object 59"/>
            <p:cNvPicPr/>
            <p:nvPr/>
          </p:nvPicPr>
          <p:blipFill>
            <a:blip r:embed="rId48" cstate="print"/>
            <a:stretch>
              <a:fillRect/>
            </a:stretch>
          </p:blipFill>
          <p:spPr>
            <a:xfrm>
              <a:off x="3804651" y="4142244"/>
              <a:ext cx="530395" cy="209872"/>
            </a:xfrm>
            <a:prstGeom prst="rect">
              <a:avLst/>
            </a:prstGeom>
          </p:spPr>
        </p:pic>
        <p:pic>
          <p:nvPicPr>
            <p:cNvPr id="60" name="object 60"/>
            <p:cNvPicPr/>
            <p:nvPr/>
          </p:nvPicPr>
          <p:blipFill>
            <a:blip r:embed="rId49" cstate="print"/>
            <a:stretch>
              <a:fillRect/>
            </a:stretch>
          </p:blipFill>
          <p:spPr>
            <a:xfrm>
              <a:off x="4772025" y="3686175"/>
              <a:ext cx="323850" cy="342900"/>
            </a:xfrm>
            <a:prstGeom prst="rect">
              <a:avLst/>
            </a:prstGeom>
          </p:spPr>
        </p:pic>
        <p:pic>
          <p:nvPicPr>
            <p:cNvPr id="61" name="object 61"/>
            <p:cNvPicPr/>
            <p:nvPr/>
          </p:nvPicPr>
          <p:blipFill>
            <a:blip r:embed="rId50" cstate="print"/>
            <a:stretch>
              <a:fillRect/>
            </a:stretch>
          </p:blipFill>
          <p:spPr>
            <a:xfrm>
              <a:off x="4371975" y="4200525"/>
              <a:ext cx="514350" cy="123825"/>
            </a:xfrm>
            <a:prstGeom prst="rect">
              <a:avLst/>
            </a:prstGeom>
          </p:spPr>
        </p:pic>
      </p:grpSp>
      <p:pic>
        <p:nvPicPr>
          <p:cNvPr id="62" name="object 62"/>
          <p:cNvPicPr/>
          <p:nvPr/>
        </p:nvPicPr>
        <p:blipFill>
          <a:blip r:embed="rId51" cstate="print"/>
          <a:stretch>
            <a:fillRect/>
          </a:stretch>
        </p:blipFill>
        <p:spPr>
          <a:xfrm>
            <a:off x="4113630" y="2150268"/>
            <a:ext cx="459539" cy="185737"/>
          </a:xfrm>
          <a:prstGeom prst="rect">
            <a:avLst/>
          </a:prstGeom>
        </p:spPr>
      </p:pic>
      <p:grpSp>
        <p:nvGrpSpPr>
          <p:cNvPr id="63" name="object 63"/>
          <p:cNvGrpSpPr/>
          <p:nvPr/>
        </p:nvGrpSpPr>
        <p:grpSpPr>
          <a:xfrm>
            <a:off x="4100345" y="2915285"/>
            <a:ext cx="1092200" cy="255904"/>
            <a:chOff x="4100345" y="2915285"/>
            <a:chExt cx="1092200" cy="255904"/>
          </a:xfrm>
        </p:grpSpPr>
        <p:pic>
          <p:nvPicPr>
            <p:cNvPr id="64" name="object 64"/>
            <p:cNvPicPr/>
            <p:nvPr/>
          </p:nvPicPr>
          <p:blipFill>
            <a:blip r:embed="rId52" cstate="print"/>
            <a:stretch>
              <a:fillRect/>
            </a:stretch>
          </p:blipFill>
          <p:spPr>
            <a:xfrm>
              <a:off x="4100345" y="2915285"/>
              <a:ext cx="510088" cy="255904"/>
            </a:xfrm>
            <a:prstGeom prst="rect">
              <a:avLst/>
            </a:prstGeom>
          </p:spPr>
        </p:pic>
        <p:pic>
          <p:nvPicPr>
            <p:cNvPr id="65" name="object 65"/>
            <p:cNvPicPr/>
            <p:nvPr/>
          </p:nvPicPr>
          <p:blipFill>
            <a:blip r:embed="rId53" cstate="print"/>
            <a:stretch>
              <a:fillRect/>
            </a:stretch>
          </p:blipFill>
          <p:spPr>
            <a:xfrm>
              <a:off x="4647000" y="3001735"/>
              <a:ext cx="545323" cy="118382"/>
            </a:xfrm>
            <a:prstGeom prst="rect">
              <a:avLst/>
            </a:prstGeom>
          </p:spPr>
        </p:pic>
      </p:grpSp>
      <p:grpSp>
        <p:nvGrpSpPr>
          <p:cNvPr id="66" name="object 66"/>
          <p:cNvGrpSpPr/>
          <p:nvPr/>
        </p:nvGrpSpPr>
        <p:grpSpPr>
          <a:xfrm>
            <a:off x="3829050" y="3295650"/>
            <a:ext cx="1628775" cy="295275"/>
            <a:chOff x="3829050" y="3295650"/>
            <a:chExt cx="1628775" cy="295275"/>
          </a:xfrm>
        </p:grpSpPr>
        <p:pic>
          <p:nvPicPr>
            <p:cNvPr id="67" name="object 67"/>
            <p:cNvPicPr/>
            <p:nvPr/>
          </p:nvPicPr>
          <p:blipFill>
            <a:blip r:embed="rId54" cstate="print"/>
            <a:stretch>
              <a:fillRect/>
            </a:stretch>
          </p:blipFill>
          <p:spPr>
            <a:xfrm>
              <a:off x="3829050" y="3295650"/>
              <a:ext cx="514350" cy="295275"/>
            </a:xfrm>
            <a:prstGeom prst="rect">
              <a:avLst/>
            </a:prstGeom>
          </p:spPr>
        </p:pic>
        <p:pic>
          <p:nvPicPr>
            <p:cNvPr id="68" name="object 68"/>
            <p:cNvPicPr/>
            <p:nvPr/>
          </p:nvPicPr>
          <p:blipFill>
            <a:blip r:embed="rId55" cstate="print"/>
            <a:stretch>
              <a:fillRect/>
            </a:stretch>
          </p:blipFill>
          <p:spPr>
            <a:xfrm>
              <a:off x="4924425" y="3305175"/>
              <a:ext cx="533400" cy="238125"/>
            </a:xfrm>
            <a:prstGeom prst="rect">
              <a:avLst/>
            </a:prstGeom>
          </p:spPr>
        </p:pic>
        <p:pic>
          <p:nvPicPr>
            <p:cNvPr id="69" name="object 69"/>
            <p:cNvPicPr/>
            <p:nvPr/>
          </p:nvPicPr>
          <p:blipFill>
            <a:blip r:embed="rId56" cstate="print"/>
            <a:stretch>
              <a:fillRect/>
            </a:stretch>
          </p:blipFill>
          <p:spPr>
            <a:xfrm>
              <a:off x="4362450" y="3381375"/>
              <a:ext cx="523875" cy="133350"/>
            </a:xfrm>
            <a:prstGeom prst="rect">
              <a:avLst/>
            </a:prstGeom>
          </p:spPr>
        </p:pic>
      </p:grpSp>
      <p:pic>
        <p:nvPicPr>
          <p:cNvPr id="70" name="object 70"/>
          <p:cNvPicPr/>
          <p:nvPr/>
        </p:nvPicPr>
        <p:blipFill>
          <a:blip r:embed="rId57" cstate="print"/>
          <a:stretch>
            <a:fillRect/>
          </a:stretch>
        </p:blipFill>
        <p:spPr>
          <a:xfrm>
            <a:off x="6618514" y="1669910"/>
            <a:ext cx="183696" cy="364252"/>
          </a:xfrm>
          <a:prstGeom prst="rect">
            <a:avLst/>
          </a:prstGeom>
        </p:spPr>
      </p:pic>
      <p:pic>
        <p:nvPicPr>
          <p:cNvPr id="71" name="object 71"/>
          <p:cNvPicPr/>
          <p:nvPr/>
        </p:nvPicPr>
        <p:blipFill>
          <a:blip r:embed="rId58" cstate="print"/>
          <a:stretch>
            <a:fillRect/>
          </a:stretch>
        </p:blipFill>
        <p:spPr>
          <a:xfrm>
            <a:off x="2181225" y="5819776"/>
            <a:ext cx="476250" cy="114298"/>
          </a:xfrm>
          <a:prstGeom prst="rect">
            <a:avLst/>
          </a:prstGeom>
        </p:spPr>
      </p:pic>
      <p:grpSp>
        <p:nvGrpSpPr>
          <p:cNvPr id="72" name="object 72"/>
          <p:cNvGrpSpPr/>
          <p:nvPr/>
        </p:nvGrpSpPr>
        <p:grpSpPr>
          <a:xfrm>
            <a:off x="4076700" y="5314950"/>
            <a:ext cx="2781300" cy="695325"/>
            <a:chOff x="4076700" y="5314950"/>
            <a:chExt cx="2781300" cy="695325"/>
          </a:xfrm>
        </p:grpSpPr>
        <p:pic>
          <p:nvPicPr>
            <p:cNvPr id="73" name="object 73"/>
            <p:cNvPicPr/>
            <p:nvPr/>
          </p:nvPicPr>
          <p:blipFill>
            <a:blip r:embed="rId59" cstate="print"/>
            <a:stretch>
              <a:fillRect/>
            </a:stretch>
          </p:blipFill>
          <p:spPr>
            <a:xfrm>
              <a:off x="4076700" y="5705475"/>
              <a:ext cx="552450" cy="304800"/>
            </a:xfrm>
            <a:prstGeom prst="rect">
              <a:avLst/>
            </a:prstGeom>
          </p:spPr>
        </p:pic>
        <p:pic>
          <p:nvPicPr>
            <p:cNvPr id="74" name="object 74"/>
            <p:cNvPicPr/>
            <p:nvPr/>
          </p:nvPicPr>
          <p:blipFill>
            <a:blip r:embed="rId60" cstate="print"/>
            <a:stretch>
              <a:fillRect/>
            </a:stretch>
          </p:blipFill>
          <p:spPr>
            <a:xfrm>
              <a:off x="4638675" y="5724525"/>
              <a:ext cx="247650" cy="266700"/>
            </a:xfrm>
            <a:prstGeom prst="rect">
              <a:avLst/>
            </a:prstGeom>
          </p:spPr>
        </p:pic>
        <p:pic>
          <p:nvPicPr>
            <p:cNvPr id="75" name="object 75"/>
            <p:cNvPicPr/>
            <p:nvPr/>
          </p:nvPicPr>
          <p:blipFill>
            <a:blip r:embed="rId61" cstate="print"/>
            <a:stretch>
              <a:fillRect/>
            </a:stretch>
          </p:blipFill>
          <p:spPr>
            <a:xfrm>
              <a:off x="4924425" y="5781675"/>
              <a:ext cx="495300" cy="152400"/>
            </a:xfrm>
            <a:prstGeom prst="rect">
              <a:avLst/>
            </a:prstGeom>
          </p:spPr>
        </p:pic>
        <p:pic>
          <p:nvPicPr>
            <p:cNvPr id="76" name="object 76"/>
            <p:cNvPicPr/>
            <p:nvPr/>
          </p:nvPicPr>
          <p:blipFill>
            <a:blip r:embed="rId62" cstate="print"/>
            <a:stretch>
              <a:fillRect/>
            </a:stretch>
          </p:blipFill>
          <p:spPr>
            <a:xfrm>
              <a:off x="5210175" y="5314950"/>
              <a:ext cx="209550" cy="361950"/>
            </a:xfrm>
            <a:prstGeom prst="rect">
              <a:avLst/>
            </a:prstGeom>
          </p:spPr>
        </p:pic>
        <p:pic>
          <p:nvPicPr>
            <p:cNvPr id="77" name="object 77"/>
            <p:cNvPicPr/>
            <p:nvPr/>
          </p:nvPicPr>
          <p:blipFill>
            <a:blip r:embed="rId63" cstate="print"/>
            <a:stretch>
              <a:fillRect/>
            </a:stretch>
          </p:blipFill>
          <p:spPr>
            <a:xfrm>
              <a:off x="5448300" y="5781675"/>
              <a:ext cx="542925" cy="152400"/>
            </a:xfrm>
            <a:prstGeom prst="rect">
              <a:avLst/>
            </a:prstGeom>
          </p:spPr>
        </p:pic>
        <p:pic>
          <p:nvPicPr>
            <p:cNvPr id="78" name="object 78"/>
            <p:cNvPicPr/>
            <p:nvPr/>
          </p:nvPicPr>
          <p:blipFill>
            <a:blip r:embed="rId64" cstate="print"/>
            <a:stretch>
              <a:fillRect/>
            </a:stretch>
          </p:blipFill>
          <p:spPr>
            <a:xfrm>
              <a:off x="5734050" y="5448301"/>
              <a:ext cx="523875" cy="114298"/>
            </a:xfrm>
            <a:prstGeom prst="rect">
              <a:avLst/>
            </a:prstGeom>
          </p:spPr>
        </p:pic>
        <p:pic>
          <p:nvPicPr>
            <p:cNvPr id="79" name="object 79"/>
            <p:cNvPicPr/>
            <p:nvPr/>
          </p:nvPicPr>
          <p:blipFill>
            <a:blip r:embed="rId65" cstate="print"/>
            <a:stretch>
              <a:fillRect/>
            </a:stretch>
          </p:blipFill>
          <p:spPr>
            <a:xfrm>
              <a:off x="5495925" y="5419725"/>
              <a:ext cx="200025" cy="180975"/>
            </a:xfrm>
            <a:prstGeom prst="rect">
              <a:avLst/>
            </a:prstGeom>
          </p:spPr>
        </p:pic>
        <p:pic>
          <p:nvPicPr>
            <p:cNvPr id="80" name="object 80"/>
            <p:cNvPicPr/>
            <p:nvPr/>
          </p:nvPicPr>
          <p:blipFill>
            <a:blip r:embed="rId66" cstate="print"/>
            <a:stretch>
              <a:fillRect/>
            </a:stretch>
          </p:blipFill>
          <p:spPr>
            <a:xfrm>
              <a:off x="6276975" y="5353050"/>
              <a:ext cx="381000" cy="285750"/>
            </a:xfrm>
            <a:prstGeom prst="rect">
              <a:avLst/>
            </a:prstGeom>
          </p:spPr>
        </p:pic>
        <p:pic>
          <p:nvPicPr>
            <p:cNvPr id="81" name="object 81"/>
            <p:cNvPicPr/>
            <p:nvPr/>
          </p:nvPicPr>
          <p:blipFill>
            <a:blip r:embed="rId67" cstate="print"/>
            <a:stretch>
              <a:fillRect/>
            </a:stretch>
          </p:blipFill>
          <p:spPr>
            <a:xfrm>
              <a:off x="6638925" y="5381625"/>
              <a:ext cx="219075" cy="219075"/>
            </a:xfrm>
            <a:prstGeom prst="rect">
              <a:avLst/>
            </a:prstGeom>
          </p:spPr>
        </p:pic>
      </p:grpSp>
      <p:grpSp>
        <p:nvGrpSpPr>
          <p:cNvPr id="82" name="object 82"/>
          <p:cNvGrpSpPr/>
          <p:nvPr/>
        </p:nvGrpSpPr>
        <p:grpSpPr>
          <a:xfrm>
            <a:off x="4972050" y="2486025"/>
            <a:ext cx="1002030" cy="323850"/>
            <a:chOff x="4972050" y="2486025"/>
            <a:chExt cx="1002030" cy="323850"/>
          </a:xfrm>
        </p:grpSpPr>
        <p:pic>
          <p:nvPicPr>
            <p:cNvPr id="83" name="object 83"/>
            <p:cNvPicPr/>
            <p:nvPr/>
          </p:nvPicPr>
          <p:blipFill>
            <a:blip r:embed="rId68" cstate="print"/>
            <a:stretch>
              <a:fillRect/>
            </a:stretch>
          </p:blipFill>
          <p:spPr>
            <a:xfrm>
              <a:off x="5581650" y="2575129"/>
              <a:ext cx="391801" cy="195723"/>
            </a:xfrm>
            <a:prstGeom prst="rect">
              <a:avLst/>
            </a:prstGeom>
          </p:spPr>
        </p:pic>
        <p:pic>
          <p:nvPicPr>
            <p:cNvPr id="84" name="object 84"/>
            <p:cNvPicPr/>
            <p:nvPr/>
          </p:nvPicPr>
          <p:blipFill>
            <a:blip r:embed="rId69" cstate="print"/>
            <a:stretch>
              <a:fillRect/>
            </a:stretch>
          </p:blipFill>
          <p:spPr>
            <a:xfrm>
              <a:off x="4972050" y="2486025"/>
              <a:ext cx="590550" cy="323850"/>
            </a:xfrm>
            <a:prstGeom prst="rect">
              <a:avLst/>
            </a:prstGeom>
          </p:spPr>
        </p:pic>
      </p:grpSp>
      <p:grpSp>
        <p:nvGrpSpPr>
          <p:cNvPr id="85" name="object 85"/>
          <p:cNvGrpSpPr/>
          <p:nvPr/>
        </p:nvGrpSpPr>
        <p:grpSpPr>
          <a:xfrm>
            <a:off x="1623417" y="4584041"/>
            <a:ext cx="796290" cy="186055"/>
            <a:chOff x="1623417" y="4584041"/>
            <a:chExt cx="796290" cy="186055"/>
          </a:xfrm>
        </p:grpSpPr>
        <p:pic>
          <p:nvPicPr>
            <p:cNvPr id="86" name="object 86"/>
            <p:cNvPicPr/>
            <p:nvPr/>
          </p:nvPicPr>
          <p:blipFill>
            <a:blip r:embed="rId70" cstate="print"/>
            <a:stretch>
              <a:fillRect/>
            </a:stretch>
          </p:blipFill>
          <p:spPr>
            <a:xfrm>
              <a:off x="1899632" y="4584041"/>
              <a:ext cx="519717" cy="185467"/>
            </a:xfrm>
            <a:prstGeom prst="rect">
              <a:avLst/>
            </a:prstGeom>
          </p:spPr>
        </p:pic>
        <p:pic>
          <p:nvPicPr>
            <p:cNvPr id="87" name="object 87"/>
            <p:cNvPicPr/>
            <p:nvPr/>
          </p:nvPicPr>
          <p:blipFill>
            <a:blip r:embed="rId71" cstate="print"/>
            <a:stretch>
              <a:fillRect/>
            </a:stretch>
          </p:blipFill>
          <p:spPr>
            <a:xfrm>
              <a:off x="1623417" y="4584065"/>
              <a:ext cx="254198" cy="160866"/>
            </a:xfrm>
            <a:prstGeom prst="rect">
              <a:avLst/>
            </a:prstGeom>
          </p:spPr>
        </p:pic>
      </p:grpSp>
      <p:grpSp>
        <p:nvGrpSpPr>
          <p:cNvPr id="88" name="object 88"/>
          <p:cNvGrpSpPr/>
          <p:nvPr/>
        </p:nvGrpSpPr>
        <p:grpSpPr>
          <a:xfrm>
            <a:off x="5772150" y="2495550"/>
            <a:ext cx="989965" cy="742315"/>
            <a:chOff x="5772150" y="2495550"/>
            <a:chExt cx="989965" cy="742315"/>
          </a:xfrm>
        </p:grpSpPr>
        <p:pic>
          <p:nvPicPr>
            <p:cNvPr id="89" name="object 89"/>
            <p:cNvPicPr/>
            <p:nvPr/>
          </p:nvPicPr>
          <p:blipFill>
            <a:blip r:embed="rId72" cstate="print"/>
            <a:stretch>
              <a:fillRect/>
            </a:stretch>
          </p:blipFill>
          <p:spPr>
            <a:xfrm>
              <a:off x="6344659" y="2868051"/>
              <a:ext cx="417160" cy="369543"/>
            </a:xfrm>
            <a:prstGeom prst="rect">
              <a:avLst/>
            </a:prstGeom>
          </p:spPr>
        </p:pic>
        <p:pic>
          <p:nvPicPr>
            <p:cNvPr id="90" name="object 90"/>
            <p:cNvPicPr/>
            <p:nvPr/>
          </p:nvPicPr>
          <p:blipFill>
            <a:blip r:embed="rId73" cstate="print"/>
            <a:stretch>
              <a:fillRect/>
            </a:stretch>
          </p:blipFill>
          <p:spPr>
            <a:xfrm>
              <a:off x="6115050" y="2495550"/>
              <a:ext cx="314325" cy="342900"/>
            </a:xfrm>
            <a:prstGeom prst="rect">
              <a:avLst/>
            </a:prstGeom>
          </p:spPr>
        </p:pic>
        <p:pic>
          <p:nvPicPr>
            <p:cNvPr id="91" name="object 91"/>
            <p:cNvPicPr/>
            <p:nvPr/>
          </p:nvPicPr>
          <p:blipFill>
            <a:blip r:embed="rId74" cstate="print"/>
            <a:stretch>
              <a:fillRect/>
            </a:stretch>
          </p:blipFill>
          <p:spPr>
            <a:xfrm>
              <a:off x="5772150" y="2952750"/>
              <a:ext cx="438150" cy="257175"/>
            </a:xfrm>
            <a:prstGeom prst="rect">
              <a:avLst/>
            </a:prstGeom>
          </p:spPr>
        </p:pic>
      </p:grpSp>
      <p:grpSp>
        <p:nvGrpSpPr>
          <p:cNvPr id="92" name="object 92"/>
          <p:cNvGrpSpPr/>
          <p:nvPr/>
        </p:nvGrpSpPr>
        <p:grpSpPr>
          <a:xfrm>
            <a:off x="3533775" y="4552950"/>
            <a:ext cx="1085850" cy="209550"/>
            <a:chOff x="3533775" y="4552950"/>
            <a:chExt cx="1085850" cy="209550"/>
          </a:xfrm>
        </p:grpSpPr>
        <p:pic>
          <p:nvPicPr>
            <p:cNvPr id="93" name="object 93"/>
            <p:cNvPicPr/>
            <p:nvPr/>
          </p:nvPicPr>
          <p:blipFill>
            <a:blip r:embed="rId75" cstate="print"/>
            <a:stretch>
              <a:fillRect/>
            </a:stretch>
          </p:blipFill>
          <p:spPr>
            <a:xfrm>
              <a:off x="4086225" y="4552950"/>
              <a:ext cx="533400" cy="209550"/>
            </a:xfrm>
            <a:prstGeom prst="rect">
              <a:avLst/>
            </a:prstGeom>
          </p:spPr>
        </p:pic>
        <p:pic>
          <p:nvPicPr>
            <p:cNvPr id="94" name="object 94"/>
            <p:cNvPicPr/>
            <p:nvPr/>
          </p:nvPicPr>
          <p:blipFill>
            <a:blip r:embed="rId76" cstate="print"/>
            <a:stretch>
              <a:fillRect/>
            </a:stretch>
          </p:blipFill>
          <p:spPr>
            <a:xfrm>
              <a:off x="3533775" y="4591050"/>
              <a:ext cx="523875" cy="161925"/>
            </a:xfrm>
            <a:prstGeom prst="rect">
              <a:avLst/>
            </a:prstGeom>
          </p:spPr>
        </p:pic>
      </p:grpSp>
      <p:pic>
        <p:nvPicPr>
          <p:cNvPr id="95" name="object 95"/>
          <p:cNvPicPr/>
          <p:nvPr/>
        </p:nvPicPr>
        <p:blipFill>
          <a:blip r:embed="rId77" cstate="print"/>
          <a:stretch>
            <a:fillRect/>
          </a:stretch>
        </p:blipFill>
        <p:spPr>
          <a:xfrm>
            <a:off x="6276975" y="3734113"/>
            <a:ext cx="557872" cy="255395"/>
          </a:xfrm>
          <a:prstGeom prst="rect">
            <a:avLst/>
          </a:prstGeom>
        </p:spPr>
      </p:pic>
      <p:pic>
        <p:nvPicPr>
          <p:cNvPr id="96" name="object 96"/>
          <p:cNvPicPr/>
          <p:nvPr/>
        </p:nvPicPr>
        <p:blipFill>
          <a:blip r:embed="rId78" cstate="print"/>
          <a:stretch>
            <a:fillRect/>
          </a:stretch>
        </p:blipFill>
        <p:spPr>
          <a:xfrm>
            <a:off x="6553200" y="3305175"/>
            <a:ext cx="257175" cy="323850"/>
          </a:xfrm>
          <a:prstGeom prst="rect">
            <a:avLst/>
          </a:prstGeom>
        </p:spPr>
      </p:pic>
      <p:grpSp>
        <p:nvGrpSpPr>
          <p:cNvPr id="97" name="object 97"/>
          <p:cNvGrpSpPr/>
          <p:nvPr/>
        </p:nvGrpSpPr>
        <p:grpSpPr>
          <a:xfrm>
            <a:off x="2457450" y="5362575"/>
            <a:ext cx="2686050" cy="295275"/>
            <a:chOff x="2457450" y="5362575"/>
            <a:chExt cx="2686050" cy="295275"/>
          </a:xfrm>
        </p:grpSpPr>
        <p:pic>
          <p:nvPicPr>
            <p:cNvPr id="98" name="object 98"/>
            <p:cNvPicPr/>
            <p:nvPr/>
          </p:nvPicPr>
          <p:blipFill>
            <a:blip r:embed="rId79" cstate="print"/>
            <a:stretch>
              <a:fillRect/>
            </a:stretch>
          </p:blipFill>
          <p:spPr>
            <a:xfrm>
              <a:off x="2457450" y="5400675"/>
              <a:ext cx="504825" cy="200025"/>
            </a:xfrm>
            <a:prstGeom prst="rect">
              <a:avLst/>
            </a:prstGeom>
          </p:spPr>
        </p:pic>
        <p:pic>
          <p:nvPicPr>
            <p:cNvPr id="99" name="object 99"/>
            <p:cNvPicPr/>
            <p:nvPr/>
          </p:nvPicPr>
          <p:blipFill>
            <a:blip r:embed="rId80" cstate="print"/>
            <a:stretch>
              <a:fillRect/>
            </a:stretch>
          </p:blipFill>
          <p:spPr>
            <a:xfrm>
              <a:off x="2990850" y="5362575"/>
              <a:ext cx="542925" cy="295275"/>
            </a:xfrm>
            <a:prstGeom prst="rect">
              <a:avLst/>
            </a:prstGeom>
          </p:spPr>
        </p:pic>
        <p:pic>
          <p:nvPicPr>
            <p:cNvPr id="100" name="object 100"/>
            <p:cNvPicPr/>
            <p:nvPr/>
          </p:nvPicPr>
          <p:blipFill>
            <a:blip r:embed="rId81" cstate="print"/>
            <a:stretch>
              <a:fillRect/>
            </a:stretch>
          </p:blipFill>
          <p:spPr>
            <a:xfrm>
              <a:off x="3543300" y="5419725"/>
              <a:ext cx="238125" cy="200025"/>
            </a:xfrm>
            <a:prstGeom prst="rect">
              <a:avLst/>
            </a:prstGeom>
          </p:spPr>
        </p:pic>
        <p:pic>
          <p:nvPicPr>
            <p:cNvPr id="101" name="object 101"/>
            <p:cNvPicPr/>
            <p:nvPr/>
          </p:nvPicPr>
          <p:blipFill>
            <a:blip r:embed="rId82" cstate="print"/>
            <a:stretch>
              <a:fillRect/>
            </a:stretch>
          </p:blipFill>
          <p:spPr>
            <a:xfrm>
              <a:off x="3810000" y="5391150"/>
              <a:ext cx="257175" cy="266700"/>
            </a:xfrm>
            <a:prstGeom prst="rect">
              <a:avLst/>
            </a:prstGeom>
          </p:spPr>
        </p:pic>
        <p:pic>
          <p:nvPicPr>
            <p:cNvPr id="102" name="object 102"/>
            <p:cNvPicPr/>
            <p:nvPr/>
          </p:nvPicPr>
          <p:blipFill>
            <a:blip r:embed="rId83" cstate="print"/>
            <a:stretch>
              <a:fillRect/>
            </a:stretch>
          </p:blipFill>
          <p:spPr>
            <a:xfrm>
              <a:off x="4095750" y="5400675"/>
              <a:ext cx="533400" cy="238125"/>
            </a:xfrm>
            <a:prstGeom prst="rect">
              <a:avLst/>
            </a:prstGeom>
          </p:spPr>
        </p:pic>
        <p:pic>
          <p:nvPicPr>
            <p:cNvPr id="103" name="object 103"/>
            <p:cNvPicPr/>
            <p:nvPr/>
          </p:nvPicPr>
          <p:blipFill>
            <a:blip r:embed="rId84" cstate="print"/>
            <a:stretch>
              <a:fillRect/>
            </a:stretch>
          </p:blipFill>
          <p:spPr>
            <a:xfrm>
              <a:off x="4638675" y="5372100"/>
              <a:ext cx="504825" cy="266700"/>
            </a:xfrm>
            <a:prstGeom prst="rect">
              <a:avLst/>
            </a:prstGeom>
          </p:spPr>
        </p:pic>
      </p:grpSp>
      <p:pic>
        <p:nvPicPr>
          <p:cNvPr id="104" name="object 104"/>
          <p:cNvPicPr/>
          <p:nvPr/>
        </p:nvPicPr>
        <p:blipFill>
          <a:blip r:embed="rId85" cstate="print"/>
          <a:stretch>
            <a:fillRect/>
          </a:stretch>
        </p:blipFill>
        <p:spPr>
          <a:xfrm>
            <a:off x="5734050" y="4572000"/>
            <a:ext cx="504825" cy="219075"/>
          </a:xfrm>
          <a:prstGeom prst="rect">
            <a:avLst/>
          </a:prstGeom>
        </p:spPr>
      </p:pic>
      <p:pic>
        <p:nvPicPr>
          <p:cNvPr id="105" name="object 105"/>
          <p:cNvPicPr/>
          <p:nvPr/>
        </p:nvPicPr>
        <p:blipFill>
          <a:blip r:embed="rId86" cstate="print"/>
          <a:stretch>
            <a:fillRect/>
          </a:stretch>
        </p:blipFill>
        <p:spPr>
          <a:xfrm>
            <a:off x="3009900" y="4600575"/>
            <a:ext cx="476250" cy="95250"/>
          </a:xfrm>
          <a:prstGeom prst="rect">
            <a:avLst/>
          </a:prstGeom>
        </p:spPr>
      </p:pic>
      <p:grpSp>
        <p:nvGrpSpPr>
          <p:cNvPr id="106" name="object 106"/>
          <p:cNvGrpSpPr/>
          <p:nvPr/>
        </p:nvGrpSpPr>
        <p:grpSpPr>
          <a:xfrm>
            <a:off x="6057900" y="4919521"/>
            <a:ext cx="800100" cy="365760"/>
            <a:chOff x="6057900" y="4919521"/>
            <a:chExt cx="800100" cy="365760"/>
          </a:xfrm>
        </p:grpSpPr>
        <p:pic>
          <p:nvPicPr>
            <p:cNvPr id="107" name="object 107"/>
            <p:cNvPicPr/>
            <p:nvPr/>
          </p:nvPicPr>
          <p:blipFill>
            <a:blip r:embed="rId87" cstate="print"/>
            <a:stretch>
              <a:fillRect/>
            </a:stretch>
          </p:blipFill>
          <p:spPr>
            <a:xfrm>
              <a:off x="6572250" y="4919521"/>
              <a:ext cx="285750" cy="365156"/>
            </a:xfrm>
            <a:prstGeom prst="rect">
              <a:avLst/>
            </a:prstGeom>
          </p:spPr>
        </p:pic>
        <p:pic>
          <p:nvPicPr>
            <p:cNvPr id="108" name="object 108"/>
            <p:cNvPicPr/>
            <p:nvPr/>
          </p:nvPicPr>
          <p:blipFill>
            <a:blip r:embed="rId88" cstate="print"/>
            <a:stretch>
              <a:fillRect/>
            </a:stretch>
          </p:blipFill>
          <p:spPr>
            <a:xfrm>
              <a:off x="6057900" y="4962524"/>
              <a:ext cx="476250" cy="228600"/>
            </a:xfrm>
            <a:prstGeom prst="rect">
              <a:avLst/>
            </a:prstGeom>
          </p:spPr>
        </p:pic>
      </p:grpSp>
      <p:pic>
        <p:nvPicPr>
          <p:cNvPr id="109" name="object 109"/>
          <p:cNvPicPr/>
          <p:nvPr/>
        </p:nvPicPr>
        <p:blipFill>
          <a:blip r:embed="rId89" cstate="print"/>
          <a:stretch>
            <a:fillRect/>
          </a:stretch>
        </p:blipFill>
        <p:spPr>
          <a:xfrm>
            <a:off x="5753100" y="3781425"/>
            <a:ext cx="457200" cy="114300"/>
          </a:xfrm>
          <a:prstGeom prst="rect">
            <a:avLst/>
          </a:prstGeom>
        </p:spPr>
      </p:pic>
      <p:pic>
        <p:nvPicPr>
          <p:cNvPr id="110" name="object 110"/>
          <p:cNvPicPr/>
          <p:nvPr/>
        </p:nvPicPr>
        <p:blipFill>
          <a:blip r:embed="rId90" cstate="print"/>
          <a:stretch>
            <a:fillRect/>
          </a:stretch>
        </p:blipFill>
        <p:spPr>
          <a:xfrm>
            <a:off x="3556941" y="2118747"/>
            <a:ext cx="481658" cy="243452"/>
          </a:xfrm>
          <a:prstGeom prst="rect">
            <a:avLst/>
          </a:prstGeom>
        </p:spPr>
      </p:pic>
      <p:pic>
        <p:nvPicPr>
          <p:cNvPr id="111" name="object 111"/>
          <p:cNvPicPr/>
          <p:nvPr/>
        </p:nvPicPr>
        <p:blipFill>
          <a:blip r:embed="rId91" cstate="print"/>
          <a:stretch>
            <a:fillRect/>
          </a:stretch>
        </p:blipFill>
        <p:spPr>
          <a:xfrm>
            <a:off x="3648075" y="5753100"/>
            <a:ext cx="285750" cy="209550"/>
          </a:xfrm>
          <a:prstGeom prst="rect">
            <a:avLst/>
          </a:prstGeom>
        </p:spPr>
      </p:pic>
      <p:pic>
        <p:nvPicPr>
          <p:cNvPr id="112" name="object 112"/>
          <p:cNvPicPr/>
          <p:nvPr/>
        </p:nvPicPr>
        <p:blipFill>
          <a:blip r:embed="rId92" cstate="print"/>
          <a:stretch>
            <a:fillRect/>
          </a:stretch>
        </p:blipFill>
        <p:spPr>
          <a:xfrm>
            <a:off x="6591300" y="4181475"/>
            <a:ext cx="238125" cy="276225"/>
          </a:xfrm>
          <a:prstGeom prst="rect">
            <a:avLst/>
          </a:prstGeom>
        </p:spPr>
      </p:pic>
      <p:pic>
        <p:nvPicPr>
          <p:cNvPr id="113" name="object 113"/>
          <p:cNvPicPr/>
          <p:nvPr/>
        </p:nvPicPr>
        <p:blipFill>
          <a:blip r:embed="rId93" cstate="print"/>
          <a:stretch>
            <a:fillRect/>
          </a:stretch>
        </p:blipFill>
        <p:spPr>
          <a:xfrm>
            <a:off x="2480396" y="4534436"/>
            <a:ext cx="463521" cy="289774"/>
          </a:xfrm>
          <a:prstGeom prst="rect">
            <a:avLst/>
          </a:prstGeom>
        </p:spPr>
      </p:pic>
      <p:pic>
        <p:nvPicPr>
          <p:cNvPr id="114" name="object 114"/>
          <p:cNvPicPr/>
          <p:nvPr/>
        </p:nvPicPr>
        <p:blipFill>
          <a:blip r:embed="rId94" cstate="print"/>
          <a:stretch>
            <a:fillRect/>
          </a:stretch>
        </p:blipFill>
        <p:spPr>
          <a:xfrm>
            <a:off x="4471356" y="1671006"/>
            <a:ext cx="330506" cy="334637"/>
          </a:xfrm>
          <a:prstGeom prst="rect">
            <a:avLst/>
          </a:prstGeom>
        </p:spPr>
      </p:pic>
      <p:pic>
        <p:nvPicPr>
          <p:cNvPr id="115" name="object 115"/>
          <p:cNvPicPr/>
          <p:nvPr/>
        </p:nvPicPr>
        <p:blipFill>
          <a:blip r:embed="rId95" cstate="print"/>
          <a:stretch>
            <a:fillRect/>
          </a:stretch>
        </p:blipFill>
        <p:spPr>
          <a:xfrm>
            <a:off x="2762250" y="5762625"/>
            <a:ext cx="752475" cy="200025"/>
          </a:xfrm>
          <a:prstGeom prst="rect">
            <a:avLst/>
          </a:prstGeom>
        </p:spPr>
      </p:pic>
      <p:pic>
        <p:nvPicPr>
          <p:cNvPr id="116" name="object 116"/>
          <p:cNvPicPr/>
          <p:nvPr/>
        </p:nvPicPr>
        <p:blipFill>
          <a:blip r:embed="rId96" cstate="print"/>
          <a:stretch>
            <a:fillRect/>
          </a:stretch>
        </p:blipFill>
        <p:spPr>
          <a:xfrm>
            <a:off x="1628775" y="5334000"/>
            <a:ext cx="238125" cy="352425"/>
          </a:xfrm>
          <a:prstGeom prst="rect">
            <a:avLst/>
          </a:prstGeom>
        </p:spPr>
      </p:pic>
      <p:pic>
        <p:nvPicPr>
          <p:cNvPr id="117" name="object 117"/>
          <p:cNvPicPr/>
          <p:nvPr/>
        </p:nvPicPr>
        <p:blipFill>
          <a:blip r:embed="rId97" cstate="print"/>
          <a:stretch>
            <a:fillRect/>
          </a:stretch>
        </p:blipFill>
        <p:spPr>
          <a:xfrm>
            <a:off x="1647825" y="2085975"/>
            <a:ext cx="219075" cy="285750"/>
          </a:xfrm>
          <a:prstGeom prst="rect">
            <a:avLst/>
          </a:prstGeom>
        </p:spPr>
      </p:pic>
      <p:pic>
        <p:nvPicPr>
          <p:cNvPr id="118" name="object 118"/>
          <p:cNvPicPr/>
          <p:nvPr/>
        </p:nvPicPr>
        <p:blipFill>
          <a:blip r:embed="rId98" cstate="print"/>
          <a:stretch>
            <a:fillRect/>
          </a:stretch>
        </p:blipFill>
        <p:spPr>
          <a:xfrm>
            <a:off x="2749295" y="3353032"/>
            <a:ext cx="477774" cy="225812"/>
          </a:xfrm>
          <a:prstGeom prst="rect">
            <a:avLst/>
          </a:prstGeom>
        </p:spPr>
      </p:pic>
      <p:pic>
        <p:nvPicPr>
          <p:cNvPr id="119" name="object 119"/>
          <p:cNvPicPr/>
          <p:nvPr/>
        </p:nvPicPr>
        <p:blipFill>
          <a:blip r:embed="rId99" cstate="print"/>
          <a:stretch>
            <a:fillRect/>
          </a:stretch>
        </p:blipFill>
        <p:spPr>
          <a:xfrm>
            <a:off x="1943100" y="5314950"/>
            <a:ext cx="428625" cy="381000"/>
          </a:xfrm>
          <a:prstGeom prst="rect">
            <a:avLst/>
          </a:prstGeom>
        </p:spPr>
      </p:pic>
      <p:pic>
        <p:nvPicPr>
          <p:cNvPr id="120" name="object 120"/>
          <p:cNvPicPr/>
          <p:nvPr/>
        </p:nvPicPr>
        <p:blipFill>
          <a:blip r:embed="rId100" cstate="print"/>
          <a:stretch>
            <a:fillRect/>
          </a:stretch>
        </p:blipFill>
        <p:spPr>
          <a:xfrm>
            <a:off x="3023658" y="2101769"/>
            <a:ext cx="486833" cy="282735"/>
          </a:xfrm>
          <a:prstGeom prst="rect">
            <a:avLst/>
          </a:prstGeom>
        </p:spPr>
      </p:pic>
      <p:pic>
        <p:nvPicPr>
          <p:cNvPr id="121" name="object 121"/>
          <p:cNvPicPr/>
          <p:nvPr/>
        </p:nvPicPr>
        <p:blipFill>
          <a:blip r:embed="rId101" cstate="print"/>
          <a:stretch>
            <a:fillRect/>
          </a:stretch>
        </p:blipFill>
        <p:spPr>
          <a:xfrm>
            <a:off x="4371975" y="2490200"/>
            <a:ext cx="520800" cy="296449"/>
          </a:xfrm>
          <a:prstGeom prst="rect">
            <a:avLst/>
          </a:prstGeom>
        </p:spPr>
      </p:pic>
      <p:pic>
        <p:nvPicPr>
          <p:cNvPr id="122" name="object 122"/>
          <p:cNvPicPr/>
          <p:nvPr/>
        </p:nvPicPr>
        <p:blipFill>
          <a:blip r:embed="rId102" cstate="print"/>
          <a:stretch>
            <a:fillRect/>
          </a:stretch>
        </p:blipFill>
        <p:spPr>
          <a:xfrm>
            <a:off x="3295650" y="1676400"/>
            <a:ext cx="466725" cy="342900"/>
          </a:xfrm>
          <a:prstGeom prst="rect">
            <a:avLst/>
          </a:prstGeom>
        </p:spPr>
      </p:pic>
      <p:pic>
        <p:nvPicPr>
          <p:cNvPr id="123" name="object 123"/>
          <p:cNvPicPr/>
          <p:nvPr/>
        </p:nvPicPr>
        <p:blipFill>
          <a:blip r:embed="rId103" cstate="print"/>
          <a:stretch>
            <a:fillRect/>
          </a:stretch>
        </p:blipFill>
        <p:spPr>
          <a:xfrm>
            <a:off x="5267325" y="2876550"/>
            <a:ext cx="397163" cy="371475"/>
          </a:xfrm>
          <a:prstGeom prst="rect">
            <a:avLst/>
          </a:prstGeom>
        </p:spPr>
      </p:pic>
      <p:pic>
        <p:nvPicPr>
          <p:cNvPr id="124" name="object 124"/>
          <p:cNvPicPr/>
          <p:nvPr/>
        </p:nvPicPr>
        <p:blipFill>
          <a:blip r:embed="rId104" cstate="print"/>
          <a:stretch>
            <a:fillRect/>
          </a:stretch>
        </p:blipFill>
        <p:spPr>
          <a:xfrm>
            <a:off x="1657350" y="3333750"/>
            <a:ext cx="542925" cy="266700"/>
          </a:xfrm>
          <a:prstGeom prst="rect">
            <a:avLst/>
          </a:prstGeom>
        </p:spPr>
      </p:pic>
      <p:pic>
        <p:nvPicPr>
          <p:cNvPr id="125" name="object 125"/>
          <p:cNvPicPr/>
          <p:nvPr/>
        </p:nvPicPr>
        <p:blipFill>
          <a:blip r:embed="rId105" cstate="print"/>
          <a:stretch>
            <a:fillRect/>
          </a:stretch>
        </p:blipFill>
        <p:spPr>
          <a:xfrm>
            <a:off x="5267325" y="2085975"/>
            <a:ext cx="419100" cy="333375"/>
          </a:xfrm>
          <a:prstGeom prst="rect">
            <a:avLst/>
          </a:prstGeom>
        </p:spPr>
      </p:pic>
      <p:pic>
        <p:nvPicPr>
          <p:cNvPr id="126" name="object 126"/>
          <p:cNvPicPr/>
          <p:nvPr/>
        </p:nvPicPr>
        <p:blipFill>
          <a:blip r:embed="rId106" cstate="print"/>
          <a:stretch>
            <a:fillRect/>
          </a:stretch>
        </p:blipFill>
        <p:spPr>
          <a:xfrm>
            <a:off x="3543300" y="3743325"/>
            <a:ext cx="514684" cy="180975"/>
          </a:xfrm>
          <a:prstGeom prst="rect">
            <a:avLst/>
          </a:prstGeom>
        </p:spPr>
      </p:pic>
      <p:pic>
        <p:nvPicPr>
          <p:cNvPr id="127" name="object 127"/>
          <p:cNvPicPr/>
          <p:nvPr/>
        </p:nvPicPr>
        <p:blipFill>
          <a:blip r:embed="rId107" cstate="print"/>
          <a:stretch>
            <a:fillRect/>
          </a:stretch>
        </p:blipFill>
        <p:spPr>
          <a:xfrm>
            <a:off x="6048375" y="3381375"/>
            <a:ext cx="457200" cy="152400"/>
          </a:xfrm>
          <a:prstGeom prst="rect">
            <a:avLst/>
          </a:prstGeom>
        </p:spPr>
      </p:pic>
      <p:pic>
        <p:nvPicPr>
          <p:cNvPr id="128" name="object 128"/>
          <p:cNvPicPr/>
          <p:nvPr/>
        </p:nvPicPr>
        <p:blipFill>
          <a:blip r:embed="rId108" cstate="print"/>
          <a:stretch>
            <a:fillRect/>
          </a:stretch>
        </p:blipFill>
        <p:spPr>
          <a:xfrm>
            <a:off x="3000375" y="2876550"/>
            <a:ext cx="533400" cy="323850"/>
          </a:xfrm>
          <a:prstGeom prst="rect">
            <a:avLst/>
          </a:prstGeom>
        </p:spPr>
      </p:pic>
      <p:pic>
        <p:nvPicPr>
          <p:cNvPr id="129" name="object 129"/>
          <p:cNvPicPr/>
          <p:nvPr/>
        </p:nvPicPr>
        <p:blipFill>
          <a:blip r:embed="rId109" cstate="print"/>
          <a:stretch>
            <a:fillRect/>
          </a:stretch>
        </p:blipFill>
        <p:spPr>
          <a:xfrm>
            <a:off x="2494597" y="3722751"/>
            <a:ext cx="487997" cy="256031"/>
          </a:xfrm>
          <a:prstGeom prst="rect">
            <a:avLst/>
          </a:prstGeom>
        </p:spPr>
      </p:pic>
      <p:pic>
        <p:nvPicPr>
          <p:cNvPr id="130" name="object 130"/>
          <p:cNvPicPr/>
          <p:nvPr/>
        </p:nvPicPr>
        <p:blipFill>
          <a:blip r:embed="rId110" cstate="print"/>
          <a:stretch>
            <a:fillRect/>
          </a:stretch>
        </p:blipFill>
        <p:spPr>
          <a:xfrm>
            <a:off x="1941850" y="3799284"/>
            <a:ext cx="484135" cy="125015"/>
          </a:xfrm>
          <a:prstGeom prst="rect">
            <a:avLst/>
          </a:prstGeom>
        </p:spPr>
      </p:pic>
      <p:pic>
        <p:nvPicPr>
          <p:cNvPr id="131" name="object 131"/>
          <p:cNvPicPr/>
          <p:nvPr/>
        </p:nvPicPr>
        <p:blipFill>
          <a:blip r:embed="rId111" cstate="print"/>
          <a:stretch>
            <a:fillRect/>
          </a:stretch>
        </p:blipFill>
        <p:spPr>
          <a:xfrm>
            <a:off x="1658052" y="5829685"/>
            <a:ext cx="465340" cy="94514"/>
          </a:xfrm>
          <a:prstGeom prst="rect">
            <a:avLst/>
          </a:prstGeom>
        </p:spPr>
      </p:pic>
      <p:pic>
        <p:nvPicPr>
          <p:cNvPr id="132" name="object 132"/>
          <p:cNvPicPr/>
          <p:nvPr/>
        </p:nvPicPr>
        <p:blipFill>
          <a:blip r:embed="rId112" cstate="print"/>
          <a:stretch>
            <a:fillRect/>
          </a:stretch>
        </p:blipFill>
        <p:spPr>
          <a:xfrm>
            <a:off x="3067050" y="3785658"/>
            <a:ext cx="400050" cy="143933"/>
          </a:xfrm>
          <a:prstGeom prst="rect">
            <a:avLst/>
          </a:prstGeom>
        </p:spPr>
      </p:pic>
      <p:grpSp>
        <p:nvGrpSpPr>
          <p:cNvPr id="133" name="object 133"/>
          <p:cNvGrpSpPr/>
          <p:nvPr/>
        </p:nvGrpSpPr>
        <p:grpSpPr>
          <a:xfrm>
            <a:off x="6048375" y="5772150"/>
            <a:ext cx="809625" cy="161925"/>
            <a:chOff x="6048375" y="5772150"/>
            <a:chExt cx="809625" cy="161925"/>
          </a:xfrm>
        </p:grpSpPr>
        <p:pic>
          <p:nvPicPr>
            <p:cNvPr id="134" name="object 134"/>
            <p:cNvPicPr/>
            <p:nvPr/>
          </p:nvPicPr>
          <p:blipFill>
            <a:blip r:embed="rId113" cstate="print"/>
            <a:stretch>
              <a:fillRect/>
            </a:stretch>
          </p:blipFill>
          <p:spPr>
            <a:xfrm>
              <a:off x="6048375" y="5810250"/>
              <a:ext cx="381000" cy="123825"/>
            </a:xfrm>
            <a:prstGeom prst="rect">
              <a:avLst/>
            </a:prstGeom>
          </p:spPr>
        </p:pic>
        <p:pic>
          <p:nvPicPr>
            <p:cNvPr id="135" name="object 135"/>
            <p:cNvPicPr/>
            <p:nvPr/>
          </p:nvPicPr>
          <p:blipFill>
            <a:blip r:embed="rId114" cstate="print"/>
            <a:stretch>
              <a:fillRect/>
            </a:stretch>
          </p:blipFill>
          <p:spPr>
            <a:xfrm>
              <a:off x="6429375" y="5772150"/>
              <a:ext cx="428625" cy="161925"/>
            </a:xfrm>
            <a:prstGeom prst="rect">
              <a:avLst/>
            </a:prstGeom>
          </p:spPr>
        </p:pic>
      </p:grpSp>
      <p:sp>
        <p:nvSpPr>
          <p:cNvPr id="136" name="object 136"/>
          <p:cNvSpPr txBox="1">
            <a:spLocks noGrp="1"/>
          </p:cNvSpPr>
          <p:nvPr>
            <p:ph type="title"/>
          </p:nvPr>
        </p:nvSpPr>
        <p:spPr>
          <a:xfrm>
            <a:off x="1524000" y="0"/>
            <a:ext cx="9144000" cy="857250"/>
          </a:xfrm>
          <a:prstGeom prst="rect">
            <a:avLst/>
          </a:prstGeom>
          <a:solidFill>
            <a:srgbClr val="94DBEB"/>
          </a:solidFill>
        </p:spPr>
        <p:txBody>
          <a:bodyPr vert="horz" wrap="square" lIns="0" tIns="191135" rIns="0" bIns="0" rtlCol="0">
            <a:spAutoFit/>
          </a:bodyPr>
          <a:lstStyle/>
          <a:p>
            <a:pPr marL="455930">
              <a:lnSpc>
                <a:spcPct val="100000"/>
              </a:lnSpc>
              <a:spcBef>
                <a:spcPts val="1505"/>
              </a:spcBef>
            </a:pPr>
            <a:r>
              <a:rPr sz="2750" dirty="0">
                <a:solidFill>
                  <a:srgbClr val="000000"/>
                </a:solidFill>
                <a:latin typeface="Arial"/>
                <a:cs typeface="Arial"/>
              </a:rPr>
              <a:t>A</a:t>
            </a:r>
            <a:r>
              <a:rPr sz="2750" spc="-65" dirty="0">
                <a:solidFill>
                  <a:srgbClr val="000000"/>
                </a:solidFill>
                <a:latin typeface="Arial"/>
                <a:cs typeface="Arial"/>
              </a:rPr>
              <a:t> </a:t>
            </a:r>
            <a:r>
              <a:rPr sz="2750" dirty="0">
                <a:solidFill>
                  <a:srgbClr val="000000"/>
                </a:solidFill>
                <a:latin typeface="Arial"/>
                <a:cs typeface="Arial"/>
              </a:rPr>
              <a:t>sampling</a:t>
            </a:r>
            <a:r>
              <a:rPr sz="2750" spc="135" dirty="0">
                <a:solidFill>
                  <a:srgbClr val="000000"/>
                </a:solidFill>
                <a:latin typeface="Arial"/>
                <a:cs typeface="Arial"/>
              </a:rPr>
              <a:t> </a:t>
            </a:r>
            <a:r>
              <a:rPr sz="2750" dirty="0">
                <a:solidFill>
                  <a:srgbClr val="000000"/>
                </a:solidFill>
                <a:latin typeface="Arial"/>
                <a:cs typeface="Arial"/>
              </a:rPr>
              <a:t>of</a:t>
            </a:r>
            <a:r>
              <a:rPr sz="2750" spc="155" dirty="0">
                <a:solidFill>
                  <a:srgbClr val="000000"/>
                </a:solidFill>
                <a:latin typeface="Arial"/>
                <a:cs typeface="Arial"/>
              </a:rPr>
              <a:t> </a:t>
            </a:r>
            <a:r>
              <a:rPr sz="2750" dirty="0">
                <a:solidFill>
                  <a:srgbClr val="000000"/>
                </a:solidFill>
                <a:latin typeface="Arial"/>
                <a:cs typeface="Arial"/>
              </a:rPr>
              <a:t>Organizations</a:t>
            </a:r>
            <a:r>
              <a:rPr sz="2750" spc="135" dirty="0">
                <a:solidFill>
                  <a:srgbClr val="000000"/>
                </a:solidFill>
                <a:latin typeface="Arial"/>
                <a:cs typeface="Arial"/>
              </a:rPr>
              <a:t> </a:t>
            </a:r>
            <a:r>
              <a:rPr sz="2750" dirty="0">
                <a:solidFill>
                  <a:srgbClr val="000000"/>
                </a:solidFill>
                <a:latin typeface="Arial"/>
                <a:cs typeface="Arial"/>
              </a:rPr>
              <a:t>participating</a:t>
            </a:r>
            <a:r>
              <a:rPr sz="2750" spc="130" dirty="0">
                <a:solidFill>
                  <a:srgbClr val="000000"/>
                </a:solidFill>
                <a:latin typeface="Arial"/>
                <a:cs typeface="Arial"/>
              </a:rPr>
              <a:t> </a:t>
            </a:r>
            <a:r>
              <a:rPr sz="2750" dirty="0">
                <a:solidFill>
                  <a:srgbClr val="000000"/>
                </a:solidFill>
                <a:latin typeface="Arial"/>
                <a:cs typeface="Arial"/>
              </a:rPr>
              <a:t>in</a:t>
            </a:r>
            <a:r>
              <a:rPr sz="2750" spc="215" dirty="0">
                <a:solidFill>
                  <a:srgbClr val="000000"/>
                </a:solidFill>
                <a:latin typeface="Arial"/>
                <a:cs typeface="Arial"/>
              </a:rPr>
              <a:t> </a:t>
            </a:r>
            <a:r>
              <a:rPr sz="2750" spc="-10" dirty="0">
                <a:solidFill>
                  <a:srgbClr val="000000"/>
                </a:solidFill>
                <a:latin typeface="Arial"/>
                <a:cs typeface="Arial"/>
              </a:rPr>
              <a:t>IUCRCs</a:t>
            </a:r>
            <a:endParaRPr sz="2750">
              <a:latin typeface="Arial"/>
              <a:cs typeface="Arial"/>
            </a:endParaRPr>
          </a:p>
        </p:txBody>
      </p:sp>
      <p:graphicFrame>
        <p:nvGraphicFramePr>
          <p:cNvPr id="137" name="object 137"/>
          <p:cNvGraphicFramePr>
            <a:graphicFrameLocks noGrp="1"/>
          </p:cNvGraphicFramePr>
          <p:nvPr/>
        </p:nvGraphicFramePr>
        <p:xfrm>
          <a:off x="7268844" y="1550797"/>
          <a:ext cx="3071495" cy="4618989"/>
        </p:xfrm>
        <a:graphic>
          <a:graphicData uri="http://schemas.openxmlformats.org/drawingml/2006/table">
            <a:tbl>
              <a:tblPr firstRow="1" bandRow="1">
                <a:tableStyleId>{2D5ABB26-0587-4C30-8999-92F81FD0307C}</a:tableStyleId>
              </a:tblPr>
              <a:tblGrid>
                <a:gridCol w="1490980">
                  <a:extLst>
                    <a:ext uri="{9D8B030D-6E8A-4147-A177-3AD203B41FA5}">
                      <a16:colId xmlns:a16="http://schemas.microsoft.com/office/drawing/2014/main" val="20000"/>
                    </a:ext>
                  </a:extLst>
                </a:gridCol>
                <a:gridCol w="1490980">
                  <a:extLst>
                    <a:ext uri="{9D8B030D-6E8A-4147-A177-3AD203B41FA5}">
                      <a16:colId xmlns:a16="http://schemas.microsoft.com/office/drawing/2014/main" val="20001"/>
                    </a:ext>
                  </a:extLst>
                </a:gridCol>
              </a:tblGrid>
              <a:tr h="914400">
                <a:tc>
                  <a:txBody>
                    <a:bodyPr/>
                    <a:lstStyle/>
                    <a:p>
                      <a:pPr marL="96520" marR="193040">
                        <a:lnSpc>
                          <a:spcPts val="2110"/>
                        </a:lnSpc>
                        <a:spcBef>
                          <a:spcPts val="415"/>
                        </a:spcBef>
                      </a:pPr>
                      <a:r>
                        <a:rPr sz="1800" spc="-80" dirty="0">
                          <a:solidFill>
                            <a:srgbClr val="FFFFFF"/>
                          </a:solidFill>
                          <a:latin typeface="Arial Black"/>
                          <a:cs typeface="Arial Black"/>
                        </a:rPr>
                        <a:t>Organizati </a:t>
                      </a:r>
                      <a:r>
                        <a:rPr sz="1800" spc="-25" dirty="0">
                          <a:solidFill>
                            <a:srgbClr val="FFFFFF"/>
                          </a:solidFill>
                          <a:latin typeface="Arial Black"/>
                          <a:cs typeface="Arial Black"/>
                        </a:rPr>
                        <a:t>on</a:t>
                      </a:r>
                      <a:endParaRPr sz="1800">
                        <a:latin typeface="Arial Black"/>
                        <a:cs typeface="Arial Black"/>
                      </a:endParaRPr>
                    </a:p>
                  </a:txBody>
                  <a:tcPr marL="0" marR="0" marT="527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tc>
                  <a:txBody>
                    <a:bodyPr/>
                    <a:lstStyle/>
                    <a:p>
                      <a:pPr marL="97790" marR="96520">
                        <a:lnSpc>
                          <a:spcPct val="99100"/>
                        </a:lnSpc>
                        <a:spcBef>
                          <a:spcPts val="320"/>
                        </a:spcBef>
                      </a:pPr>
                      <a:r>
                        <a:rPr sz="1800" dirty="0">
                          <a:solidFill>
                            <a:srgbClr val="FFFFFF"/>
                          </a:solidFill>
                          <a:latin typeface="Arial Black"/>
                          <a:cs typeface="Arial Black"/>
                        </a:rPr>
                        <a:t>#</a:t>
                      </a:r>
                      <a:r>
                        <a:rPr sz="1800" spc="-145" dirty="0">
                          <a:solidFill>
                            <a:srgbClr val="FFFFFF"/>
                          </a:solidFill>
                          <a:latin typeface="Arial Black"/>
                          <a:cs typeface="Arial Black"/>
                        </a:rPr>
                        <a:t> </a:t>
                      </a:r>
                      <a:r>
                        <a:rPr sz="1800" spc="-25" dirty="0">
                          <a:solidFill>
                            <a:srgbClr val="FFFFFF"/>
                          </a:solidFill>
                          <a:latin typeface="Arial Black"/>
                          <a:cs typeface="Arial Black"/>
                        </a:rPr>
                        <a:t>of </a:t>
                      </a:r>
                      <a:r>
                        <a:rPr sz="1800" spc="-85" dirty="0">
                          <a:solidFill>
                            <a:srgbClr val="FFFFFF"/>
                          </a:solidFill>
                          <a:latin typeface="Arial Black"/>
                          <a:cs typeface="Arial Black"/>
                        </a:rPr>
                        <a:t>Membershi </a:t>
                      </a:r>
                      <a:r>
                        <a:rPr sz="1800" spc="-25" dirty="0">
                          <a:solidFill>
                            <a:srgbClr val="FFFFFF"/>
                          </a:solidFill>
                          <a:latin typeface="Arial Black"/>
                          <a:cs typeface="Arial Black"/>
                        </a:rPr>
                        <a:t>ps</a:t>
                      </a:r>
                      <a:endParaRPr sz="1800">
                        <a:latin typeface="Arial Black"/>
                        <a:cs typeface="Arial Black"/>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5599"/>
                    </a:solidFill>
                  </a:tcPr>
                </a:tc>
                <a:extLst>
                  <a:ext uri="{0D108BD9-81ED-4DB2-BD59-A6C34878D82A}">
                    <a16:rowId xmlns:a16="http://schemas.microsoft.com/office/drawing/2014/main" val="10000"/>
                  </a:ext>
                </a:extLst>
              </a:tr>
              <a:tr h="370205">
                <a:tc>
                  <a:txBody>
                    <a:bodyPr/>
                    <a:lstStyle/>
                    <a:p>
                      <a:pPr marL="96520">
                        <a:lnSpc>
                          <a:spcPct val="100000"/>
                        </a:lnSpc>
                        <a:spcBef>
                          <a:spcPts val="310"/>
                        </a:spcBef>
                      </a:pPr>
                      <a:r>
                        <a:rPr sz="1800" spc="-20" dirty="0">
                          <a:solidFill>
                            <a:srgbClr val="0431FF"/>
                          </a:solidFill>
                          <a:latin typeface="Lucida Sans"/>
                          <a:cs typeface="Lucida Sans"/>
                        </a:rPr>
                        <a:t>Army</a:t>
                      </a:r>
                      <a:endParaRPr sz="1800">
                        <a:latin typeface="Lucida Sans"/>
                        <a:cs typeface="Lucida Sans"/>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AD1DE"/>
                    </a:solidFill>
                  </a:tcPr>
                </a:tc>
                <a:tc>
                  <a:txBody>
                    <a:bodyPr/>
                    <a:lstStyle/>
                    <a:p>
                      <a:pPr marL="20955" algn="ctr">
                        <a:lnSpc>
                          <a:spcPct val="100000"/>
                        </a:lnSpc>
                        <a:spcBef>
                          <a:spcPts val="310"/>
                        </a:spcBef>
                      </a:pPr>
                      <a:r>
                        <a:rPr sz="1800" spc="-25" dirty="0">
                          <a:solidFill>
                            <a:srgbClr val="FF0000"/>
                          </a:solidFill>
                          <a:latin typeface="Lucida Sans"/>
                          <a:cs typeface="Lucida Sans"/>
                        </a:rPr>
                        <a:t>28</a:t>
                      </a:r>
                      <a:endParaRPr sz="1800">
                        <a:latin typeface="Lucida Sans"/>
                        <a:cs typeface="Lucida Sans"/>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1"/>
                  </a:ext>
                </a:extLst>
              </a:tr>
              <a:tr h="370205">
                <a:tc>
                  <a:txBody>
                    <a:bodyPr/>
                    <a:lstStyle/>
                    <a:p>
                      <a:pPr marL="96520">
                        <a:lnSpc>
                          <a:spcPct val="100000"/>
                        </a:lnSpc>
                        <a:spcBef>
                          <a:spcPts val="315"/>
                        </a:spcBef>
                      </a:pPr>
                      <a:r>
                        <a:rPr sz="1800" spc="-10" dirty="0">
                          <a:solidFill>
                            <a:srgbClr val="0431FF"/>
                          </a:solidFill>
                          <a:latin typeface="Lucida Sans"/>
                          <a:cs typeface="Lucida Sans"/>
                        </a:rPr>
                        <a:t>Airforce</a:t>
                      </a:r>
                      <a:endParaRPr sz="1800">
                        <a:latin typeface="Lucida Sans"/>
                        <a:cs typeface="Lucida Sans"/>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20955" algn="ctr">
                        <a:lnSpc>
                          <a:spcPct val="100000"/>
                        </a:lnSpc>
                        <a:spcBef>
                          <a:spcPts val="315"/>
                        </a:spcBef>
                      </a:pPr>
                      <a:r>
                        <a:rPr sz="1800" spc="-25" dirty="0">
                          <a:solidFill>
                            <a:srgbClr val="FF0000"/>
                          </a:solidFill>
                          <a:latin typeface="Lucida Sans"/>
                          <a:cs typeface="Lucida Sans"/>
                        </a:rPr>
                        <a:t>23</a:t>
                      </a:r>
                      <a:endParaRPr sz="1800">
                        <a:latin typeface="Lucida Sans"/>
                        <a:cs typeface="Lucida Sans"/>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2"/>
                  </a:ext>
                </a:extLst>
              </a:tr>
              <a:tr h="370205">
                <a:tc>
                  <a:txBody>
                    <a:bodyPr/>
                    <a:lstStyle/>
                    <a:p>
                      <a:pPr marL="96520">
                        <a:lnSpc>
                          <a:spcPct val="100000"/>
                        </a:lnSpc>
                        <a:spcBef>
                          <a:spcPts val="325"/>
                        </a:spcBef>
                      </a:pPr>
                      <a:r>
                        <a:rPr sz="1800" spc="-20" dirty="0">
                          <a:solidFill>
                            <a:srgbClr val="0431FF"/>
                          </a:solidFill>
                          <a:latin typeface="Lucida Sans"/>
                          <a:cs typeface="Lucida Sans"/>
                        </a:rPr>
                        <a:t>NASA</a:t>
                      </a:r>
                      <a:endParaRPr sz="1800">
                        <a:latin typeface="Lucida Sans"/>
                        <a:cs typeface="Lucida Sans"/>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a:txBody>
                    <a:bodyPr/>
                    <a:lstStyle/>
                    <a:p>
                      <a:pPr marL="20955" algn="ctr">
                        <a:lnSpc>
                          <a:spcPct val="100000"/>
                        </a:lnSpc>
                        <a:spcBef>
                          <a:spcPts val="325"/>
                        </a:spcBef>
                      </a:pPr>
                      <a:r>
                        <a:rPr sz="1800" spc="-25" dirty="0">
                          <a:solidFill>
                            <a:srgbClr val="FF0000"/>
                          </a:solidFill>
                          <a:latin typeface="Lucida Sans"/>
                          <a:cs typeface="Lucida Sans"/>
                        </a:rPr>
                        <a:t>18</a:t>
                      </a:r>
                      <a:endParaRPr sz="1800">
                        <a:latin typeface="Lucida Sans"/>
                        <a:cs typeface="Lucida Sans"/>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3"/>
                  </a:ext>
                </a:extLst>
              </a:tr>
              <a:tr h="370840">
                <a:tc>
                  <a:txBody>
                    <a:bodyPr/>
                    <a:lstStyle/>
                    <a:p>
                      <a:pPr marL="96520">
                        <a:lnSpc>
                          <a:spcPct val="100000"/>
                        </a:lnSpc>
                        <a:spcBef>
                          <a:spcPts val="325"/>
                        </a:spcBef>
                      </a:pPr>
                      <a:r>
                        <a:rPr sz="1800" spc="-10" dirty="0">
                          <a:solidFill>
                            <a:srgbClr val="0431FF"/>
                          </a:solidFill>
                          <a:latin typeface="Lucida Sans"/>
                          <a:cs typeface="Lucida Sans"/>
                        </a:rPr>
                        <a:t>Honda</a:t>
                      </a:r>
                      <a:endParaRPr sz="1800">
                        <a:latin typeface="Lucida Sans"/>
                        <a:cs typeface="Lucida Sans"/>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20955" algn="ctr">
                        <a:lnSpc>
                          <a:spcPct val="100000"/>
                        </a:lnSpc>
                        <a:spcBef>
                          <a:spcPts val="325"/>
                        </a:spcBef>
                      </a:pPr>
                      <a:r>
                        <a:rPr sz="1800" spc="-25" dirty="0">
                          <a:solidFill>
                            <a:srgbClr val="FF0000"/>
                          </a:solidFill>
                          <a:latin typeface="Lucida Sans"/>
                          <a:cs typeface="Lucida Sans"/>
                        </a:rPr>
                        <a:t>10</a:t>
                      </a:r>
                      <a:endParaRPr sz="1800">
                        <a:latin typeface="Lucida Sans"/>
                        <a:cs typeface="Lucida Sans"/>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4"/>
                  </a:ext>
                </a:extLst>
              </a:tr>
              <a:tr h="370840">
                <a:tc>
                  <a:txBody>
                    <a:bodyPr/>
                    <a:lstStyle/>
                    <a:p>
                      <a:pPr marL="96520">
                        <a:lnSpc>
                          <a:spcPct val="100000"/>
                        </a:lnSpc>
                        <a:spcBef>
                          <a:spcPts val="330"/>
                        </a:spcBef>
                      </a:pPr>
                      <a:r>
                        <a:rPr sz="1800" spc="-10" dirty="0">
                          <a:solidFill>
                            <a:srgbClr val="0431FF"/>
                          </a:solidFill>
                          <a:latin typeface="Lucida Sans"/>
                          <a:cs typeface="Lucida Sans"/>
                        </a:rPr>
                        <a:t>Intel</a:t>
                      </a:r>
                      <a:endParaRPr sz="1800">
                        <a:latin typeface="Lucida Sans"/>
                        <a:cs typeface="Lucida Sans"/>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a:txBody>
                    <a:bodyPr/>
                    <a:lstStyle/>
                    <a:p>
                      <a:pPr marL="14604" algn="ctr">
                        <a:lnSpc>
                          <a:spcPct val="100000"/>
                        </a:lnSpc>
                        <a:spcBef>
                          <a:spcPts val="330"/>
                        </a:spcBef>
                      </a:pPr>
                      <a:r>
                        <a:rPr sz="1800" spc="-50" dirty="0">
                          <a:solidFill>
                            <a:srgbClr val="FF0000"/>
                          </a:solidFill>
                          <a:latin typeface="Lucida Sans"/>
                          <a:cs typeface="Lucida Sans"/>
                        </a:rPr>
                        <a:t>8</a:t>
                      </a:r>
                      <a:endParaRPr sz="1800">
                        <a:latin typeface="Lucida Sans"/>
                        <a:cs typeface="Lucida Sans"/>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5"/>
                  </a:ext>
                </a:extLst>
              </a:tr>
              <a:tr h="370205">
                <a:tc>
                  <a:txBody>
                    <a:bodyPr/>
                    <a:lstStyle/>
                    <a:p>
                      <a:pPr marL="96520">
                        <a:lnSpc>
                          <a:spcPct val="100000"/>
                        </a:lnSpc>
                        <a:spcBef>
                          <a:spcPts val="330"/>
                        </a:spcBef>
                      </a:pPr>
                      <a:r>
                        <a:rPr sz="1800" spc="-20" dirty="0">
                          <a:solidFill>
                            <a:srgbClr val="0431FF"/>
                          </a:solidFill>
                          <a:latin typeface="Lucida Sans"/>
                          <a:cs typeface="Lucida Sans"/>
                        </a:rPr>
                        <a:t>Navy</a:t>
                      </a:r>
                      <a:endParaRPr sz="1800">
                        <a:latin typeface="Lucida Sans"/>
                        <a:cs typeface="Lucida Sans"/>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14604" algn="ctr">
                        <a:lnSpc>
                          <a:spcPct val="100000"/>
                        </a:lnSpc>
                        <a:spcBef>
                          <a:spcPts val="330"/>
                        </a:spcBef>
                      </a:pPr>
                      <a:r>
                        <a:rPr sz="1800" spc="-50" dirty="0">
                          <a:solidFill>
                            <a:srgbClr val="FF0000"/>
                          </a:solidFill>
                          <a:latin typeface="Lucida Sans"/>
                          <a:cs typeface="Lucida Sans"/>
                        </a:rPr>
                        <a:t>8</a:t>
                      </a:r>
                      <a:endParaRPr sz="1800">
                        <a:latin typeface="Lucida Sans"/>
                        <a:cs typeface="Lucida Sans"/>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6"/>
                  </a:ext>
                </a:extLst>
              </a:tr>
              <a:tr h="370205">
                <a:tc>
                  <a:txBody>
                    <a:bodyPr/>
                    <a:lstStyle/>
                    <a:p>
                      <a:pPr marL="96520">
                        <a:lnSpc>
                          <a:spcPct val="100000"/>
                        </a:lnSpc>
                        <a:spcBef>
                          <a:spcPts val="335"/>
                        </a:spcBef>
                      </a:pPr>
                      <a:r>
                        <a:rPr sz="1800" spc="-10" dirty="0">
                          <a:solidFill>
                            <a:srgbClr val="0431FF"/>
                          </a:solidFill>
                          <a:latin typeface="Lucida Sans"/>
                          <a:cs typeface="Lucida Sans"/>
                        </a:rPr>
                        <a:t>Raytheon</a:t>
                      </a:r>
                      <a:endParaRPr sz="1800">
                        <a:latin typeface="Lucida Sans"/>
                        <a:cs typeface="Lucida Sans"/>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a:txBody>
                    <a:bodyPr/>
                    <a:lstStyle/>
                    <a:p>
                      <a:pPr marL="14604" algn="ctr">
                        <a:lnSpc>
                          <a:spcPct val="100000"/>
                        </a:lnSpc>
                        <a:spcBef>
                          <a:spcPts val="335"/>
                        </a:spcBef>
                      </a:pPr>
                      <a:r>
                        <a:rPr sz="1800" spc="-50" dirty="0">
                          <a:solidFill>
                            <a:srgbClr val="FF0000"/>
                          </a:solidFill>
                          <a:latin typeface="Lucida Sans"/>
                          <a:cs typeface="Lucida Sans"/>
                        </a:rPr>
                        <a:t>8</a:t>
                      </a:r>
                      <a:endParaRPr sz="1800">
                        <a:latin typeface="Lucida Sans"/>
                        <a:cs typeface="Lucida Sans"/>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7"/>
                  </a:ext>
                </a:extLst>
              </a:tr>
              <a:tr h="370840">
                <a:tc>
                  <a:txBody>
                    <a:bodyPr/>
                    <a:lstStyle/>
                    <a:p>
                      <a:pPr marL="96520">
                        <a:lnSpc>
                          <a:spcPct val="100000"/>
                        </a:lnSpc>
                        <a:spcBef>
                          <a:spcPts val="340"/>
                        </a:spcBef>
                      </a:pPr>
                      <a:r>
                        <a:rPr sz="1800" spc="-25" dirty="0">
                          <a:solidFill>
                            <a:srgbClr val="0431FF"/>
                          </a:solidFill>
                          <a:latin typeface="Lucida Sans"/>
                          <a:cs typeface="Lucida Sans"/>
                        </a:rPr>
                        <a:t>NSA</a:t>
                      </a:r>
                      <a:endParaRPr sz="1800">
                        <a:latin typeface="Lucida Sans"/>
                        <a:cs typeface="Lucida Sans"/>
                      </a:endParaRPr>
                    </a:p>
                  </a:txBody>
                  <a:tcPr marL="0" marR="0" marT="431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14604" algn="ctr">
                        <a:lnSpc>
                          <a:spcPct val="100000"/>
                        </a:lnSpc>
                        <a:spcBef>
                          <a:spcPts val="340"/>
                        </a:spcBef>
                      </a:pPr>
                      <a:r>
                        <a:rPr sz="1800" spc="-50" dirty="0">
                          <a:solidFill>
                            <a:srgbClr val="FF0000"/>
                          </a:solidFill>
                          <a:latin typeface="Lucida Sans"/>
                          <a:cs typeface="Lucida Sans"/>
                        </a:rPr>
                        <a:t>7</a:t>
                      </a:r>
                      <a:endParaRPr sz="1800">
                        <a:latin typeface="Lucida Sans"/>
                        <a:cs typeface="Lucida Sans"/>
                      </a:endParaRPr>
                    </a:p>
                  </a:txBody>
                  <a:tcPr marL="0" marR="0" marT="431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08"/>
                  </a:ext>
                </a:extLst>
              </a:tr>
              <a:tr h="370840">
                <a:tc>
                  <a:txBody>
                    <a:bodyPr/>
                    <a:lstStyle/>
                    <a:p>
                      <a:pPr marL="96520">
                        <a:lnSpc>
                          <a:spcPct val="100000"/>
                        </a:lnSpc>
                        <a:spcBef>
                          <a:spcPts val="345"/>
                        </a:spcBef>
                      </a:pPr>
                      <a:r>
                        <a:rPr sz="1800" spc="-25" dirty="0">
                          <a:solidFill>
                            <a:srgbClr val="0431FF"/>
                          </a:solidFill>
                          <a:latin typeface="Lucida Sans"/>
                          <a:cs typeface="Lucida Sans"/>
                        </a:rPr>
                        <a:t>DHS</a:t>
                      </a:r>
                      <a:endParaRPr sz="1800">
                        <a:latin typeface="Lucida Sans"/>
                        <a:cs typeface="Lucida Sans"/>
                      </a:endParaRPr>
                    </a:p>
                  </a:txBody>
                  <a:tcPr marL="0" marR="0" marT="43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tc>
                  <a:txBody>
                    <a:bodyPr/>
                    <a:lstStyle/>
                    <a:p>
                      <a:pPr marL="14604" algn="ctr">
                        <a:lnSpc>
                          <a:spcPct val="100000"/>
                        </a:lnSpc>
                        <a:spcBef>
                          <a:spcPts val="345"/>
                        </a:spcBef>
                      </a:pPr>
                      <a:r>
                        <a:rPr sz="1800" spc="-50" dirty="0">
                          <a:solidFill>
                            <a:srgbClr val="FF0000"/>
                          </a:solidFill>
                          <a:latin typeface="Lucida Sans"/>
                          <a:cs typeface="Lucida Sans"/>
                        </a:rPr>
                        <a:t>7</a:t>
                      </a:r>
                      <a:endParaRPr sz="1800">
                        <a:latin typeface="Lucida Sans"/>
                        <a:cs typeface="Lucida Sans"/>
                      </a:endParaRPr>
                    </a:p>
                  </a:txBody>
                  <a:tcPr marL="0" marR="0" marT="43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AD1DE"/>
                    </a:solidFill>
                  </a:tcPr>
                </a:tc>
                <a:extLst>
                  <a:ext uri="{0D108BD9-81ED-4DB2-BD59-A6C34878D82A}">
                    <a16:rowId xmlns:a16="http://schemas.microsoft.com/office/drawing/2014/main" val="10009"/>
                  </a:ext>
                </a:extLst>
              </a:tr>
              <a:tr h="370205">
                <a:tc>
                  <a:txBody>
                    <a:bodyPr/>
                    <a:lstStyle/>
                    <a:p>
                      <a:pPr marL="96520">
                        <a:lnSpc>
                          <a:spcPct val="100000"/>
                        </a:lnSpc>
                        <a:spcBef>
                          <a:spcPts val="350"/>
                        </a:spcBef>
                      </a:pPr>
                      <a:r>
                        <a:rPr sz="1800" spc="-10" dirty="0">
                          <a:solidFill>
                            <a:srgbClr val="0431FF"/>
                          </a:solidFill>
                          <a:latin typeface="Lucida Sans"/>
                          <a:cs typeface="Lucida Sans"/>
                        </a:rPr>
                        <a:t>Toyota</a:t>
                      </a:r>
                      <a:endParaRPr sz="1800">
                        <a:latin typeface="Lucida Sans"/>
                        <a:cs typeface="Lucida Sans"/>
                      </a:endParaRPr>
                    </a:p>
                  </a:txBody>
                  <a:tcPr marL="0" marR="0" marT="44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tc>
                  <a:txBody>
                    <a:bodyPr/>
                    <a:lstStyle/>
                    <a:p>
                      <a:pPr marL="14604" algn="ctr">
                        <a:lnSpc>
                          <a:spcPct val="100000"/>
                        </a:lnSpc>
                        <a:spcBef>
                          <a:spcPts val="350"/>
                        </a:spcBef>
                      </a:pPr>
                      <a:r>
                        <a:rPr sz="1800" spc="-50" dirty="0">
                          <a:solidFill>
                            <a:srgbClr val="FF0000"/>
                          </a:solidFill>
                          <a:latin typeface="Lucida Sans"/>
                          <a:cs typeface="Lucida Sans"/>
                        </a:rPr>
                        <a:t>7</a:t>
                      </a:r>
                      <a:endParaRPr sz="1800">
                        <a:latin typeface="Lucida Sans"/>
                        <a:cs typeface="Lucida Sans"/>
                      </a:endParaRPr>
                    </a:p>
                  </a:txBody>
                  <a:tcPr marL="0" marR="0" marT="44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9EE"/>
                    </a:solidFill>
                  </a:tcPr>
                </a:tc>
                <a:extLst>
                  <a:ext uri="{0D108BD9-81ED-4DB2-BD59-A6C34878D82A}">
                    <a16:rowId xmlns:a16="http://schemas.microsoft.com/office/drawing/2014/main" val="10010"/>
                  </a:ext>
                </a:extLst>
              </a:tr>
            </a:tbl>
          </a:graphicData>
        </a:graphic>
      </p:graphicFrame>
      <p:sp>
        <p:nvSpPr>
          <p:cNvPr id="138" name="object 138"/>
          <p:cNvSpPr txBox="1"/>
          <p:nvPr/>
        </p:nvSpPr>
        <p:spPr>
          <a:xfrm>
            <a:off x="7045832" y="6231813"/>
            <a:ext cx="3511550" cy="304800"/>
          </a:xfrm>
          <a:prstGeom prst="rect">
            <a:avLst/>
          </a:prstGeom>
          <a:solidFill>
            <a:srgbClr val="FFFF00"/>
          </a:solidFill>
        </p:spPr>
        <p:txBody>
          <a:bodyPr vert="horz" wrap="square" lIns="0" tIns="27940" rIns="0" bIns="0" rtlCol="0">
            <a:spAutoFit/>
          </a:bodyPr>
          <a:lstStyle/>
          <a:p>
            <a:pPr marL="5080">
              <a:lnSpc>
                <a:spcPct val="100000"/>
              </a:lnSpc>
              <a:spcBef>
                <a:spcPts val="220"/>
              </a:spcBef>
            </a:pPr>
            <a:r>
              <a:rPr sz="1800" spc="125" dirty="0">
                <a:latin typeface="Lucida Sans"/>
                <a:cs typeface="Lucida Sans"/>
              </a:rPr>
              <a:t>*</a:t>
            </a:r>
            <a:r>
              <a:rPr sz="1800" spc="-135" dirty="0">
                <a:latin typeface="Lucida Sans"/>
                <a:cs typeface="Lucida Sans"/>
              </a:rPr>
              <a:t> </a:t>
            </a:r>
            <a:r>
              <a:rPr sz="1800" spc="-70" dirty="0">
                <a:latin typeface="Lucida Sans"/>
                <a:cs typeface="Lucida Sans"/>
              </a:rPr>
              <a:t>All</a:t>
            </a:r>
            <a:r>
              <a:rPr sz="1800" spc="-120" dirty="0">
                <a:latin typeface="Lucida Sans"/>
                <a:cs typeface="Lucida Sans"/>
              </a:rPr>
              <a:t> </a:t>
            </a:r>
            <a:r>
              <a:rPr sz="1800" spc="-65" dirty="0">
                <a:latin typeface="Lucida Sans"/>
                <a:cs typeface="Lucida Sans"/>
              </a:rPr>
              <a:t>IUCRCs</a:t>
            </a:r>
            <a:r>
              <a:rPr sz="1800" spc="-90" dirty="0">
                <a:latin typeface="Lucida Sans"/>
                <a:cs typeface="Lucida Sans"/>
              </a:rPr>
              <a:t> </a:t>
            </a:r>
            <a:r>
              <a:rPr sz="1800" dirty="0">
                <a:latin typeface="Lucida Sans"/>
                <a:cs typeface="Lucida Sans"/>
              </a:rPr>
              <a:t>-</a:t>
            </a:r>
            <a:r>
              <a:rPr sz="1800" spc="-105" dirty="0">
                <a:latin typeface="Lucida Sans"/>
                <a:cs typeface="Lucida Sans"/>
              </a:rPr>
              <a:t> </a:t>
            </a:r>
            <a:r>
              <a:rPr sz="1800" spc="-25" dirty="0">
                <a:latin typeface="Lucida Sans"/>
                <a:cs typeface="Lucida Sans"/>
              </a:rPr>
              <a:t>ENG,</a:t>
            </a:r>
            <a:r>
              <a:rPr sz="1800" spc="-110" dirty="0">
                <a:latin typeface="Lucida Sans"/>
                <a:cs typeface="Lucida Sans"/>
              </a:rPr>
              <a:t> </a:t>
            </a:r>
            <a:r>
              <a:rPr sz="1800" spc="-20" dirty="0">
                <a:latin typeface="Lucida Sans"/>
                <a:cs typeface="Lucida Sans"/>
              </a:rPr>
              <a:t>CISE</a:t>
            </a:r>
            <a:r>
              <a:rPr sz="1800" spc="-70" dirty="0">
                <a:latin typeface="Lucida Sans"/>
                <a:cs typeface="Lucida Sans"/>
              </a:rPr>
              <a:t> </a:t>
            </a:r>
            <a:r>
              <a:rPr sz="1800" spc="-25" dirty="0">
                <a:latin typeface="Lucida Sans"/>
                <a:cs typeface="Lucida Sans"/>
              </a:rPr>
              <a:t>and</a:t>
            </a:r>
            <a:r>
              <a:rPr sz="1800" spc="-170" dirty="0">
                <a:latin typeface="Lucida Sans"/>
                <a:cs typeface="Lucida Sans"/>
              </a:rPr>
              <a:t> </a:t>
            </a:r>
            <a:r>
              <a:rPr sz="1800" spc="-25" dirty="0">
                <a:latin typeface="Lucida Sans"/>
                <a:cs typeface="Lucida Sans"/>
              </a:rPr>
              <a:t>GEO</a:t>
            </a:r>
            <a:endParaRPr sz="1800">
              <a:latin typeface="Lucida Sans"/>
              <a:cs typeface="Lucida Sans"/>
            </a:endParaRPr>
          </a:p>
        </p:txBody>
      </p:sp>
    </p:spTree>
    <p:extLst>
      <p:ext uri="{BB962C8B-B14F-4D97-AF65-F5344CB8AC3E}">
        <p14:creationId xmlns:p14="http://schemas.microsoft.com/office/powerpoint/2010/main" val="674895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a:hlinkClick r:id="rId2"/>
          </p:cNvPr>
          <p:cNvPicPr/>
          <p:nvPr/>
        </p:nvPicPr>
        <p:blipFill>
          <a:blip r:embed="rId3" cstate="print"/>
          <a:stretch>
            <a:fillRect/>
          </a:stretch>
        </p:blipFill>
        <p:spPr>
          <a:xfrm>
            <a:off x="7629525" y="2428875"/>
            <a:ext cx="2714625" cy="1390650"/>
          </a:xfrm>
          <a:prstGeom prst="rect">
            <a:avLst/>
          </a:prstGeom>
        </p:spPr>
      </p:pic>
      <p:sp>
        <p:nvSpPr>
          <p:cNvPr id="3" name="object 3"/>
          <p:cNvSpPr txBox="1">
            <a:spLocks noGrp="1"/>
          </p:cNvSpPr>
          <p:nvPr>
            <p:ph type="title"/>
          </p:nvPr>
        </p:nvSpPr>
        <p:spPr>
          <a:xfrm>
            <a:off x="2675508" y="357504"/>
            <a:ext cx="5081905" cy="2230755"/>
          </a:xfrm>
          <a:prstGeom prst="rect">
            <a:avLst/>
          </a:prstGeom>
        </p:spPr>
        <p:txBody>
          <a:bodyPr vert="horz" wrap="square" lIns="0" tIns="5080" rIns="0" bIns="0" rtlCol="0">
            <a:spAutoFit/>
          </a:bodyPr>
          <a:lstStyle/>
          <a:p>
            <a:pPr marL="12700" marR="5080" indent="7620">
              <a:lnSpc>
                <a:spcPct val="100800"/>
              </a:lnSpc>
              <a:spcBef>
                <a:spcPts val="40"/>
              </a:spcBef>
            </a:pPr>
            <a:r>
              <a:rPr sz="7200" spc="-400" dirty="0">
                <a:solidFill>
                  <a:srgbClr val="000000"/>
                </a:solidFill>
              </a:rPr>
              <a:t>Thank</a:t>
            </a:r>
            <a:r>
              <a:rPr sz="7200" spc="-525" dirty="0">
                <a:solidFill>
                  <a:srgbClr val="000000"/>
                </a:solidFill>
              </a:rPr>
              <a:t> </a:t>
            </a:r>
            <a:r>
              <a:rPr sz="7200" spc="-295" dirty="0">
                <a:solidFill>
                  <a:srgbClr val="000000"/>
                </a:solidFill>
              </a:rPr>
              <a:t>you! </a:t>
            </a:r>
            <a:r>
              <a:rPr sz="7200" spc="-455" dirty="0">
                <a:solidFill>
                  <a:srgbClr val="000000"/>
                </a:solidFill>
              </a:rPr>
              <a:t>Questions?</a:t>
            </a:r>
            <a:endParaRPr sz="7200"/>
          </a:p>
        </p:txBody>
      </p:sp>
      <p:sp>
        <p:nvSpPr>
          <p:cNvPr id="4" name="object 4"/>
          <p:cNvSpPr txBox="1"/>
          <p:nvPr/>
        </p:nvSpPr>
        <p:spPr>
          <a:xfrm>
            <a:off x="3061335" y="2589149"/>
            <a:ext cx="4317365" cy="2694940"/>
          </a:xfrm>
          <a:prstGeom prst="rect">
            <a:avLst/>
          </a:prstGeom>
        </p:spPr>
        <p:txBody>
          <a:bodyPr vert="horz" wrap="square" lIns="0" tIns="35560" rIns="0" bIns="0" rtlCol="0">
            <a:spAutoFit/>
          </a:bodyPr>
          <a:lstStyle/>
          <a:p>
            <a:pPr marL="533400" marR="530225" algn="ctr">
              <a:lnSpc>
                <a:spcPts val="4280"/>
              </a:lnSpc>
              <a:spcBef>
                <a:spcPts val="280"/>
              </a:spcBef>
            </a:pPr>
            <a:r>
              <a:rPr sz="3600" spc="-110" dirty="0">
                <a:latin typeface="Arial Black"/>
                <a:cs typeface="Arial Black"/>
              </a:rPr>
              <a:t>Mohan</a:t>
            </a:r>
            <a:r>
              <a:rPr sz="3600" spc="-265" dirty="0">
                <a:latin typeface="Arial Black"/>
                <a:cs typeface="Arial Black"/>
              </a:rPr>
              <a:t> </a:t>
            </a:r>
            <a:r>
              <a:rPr sz="3600" spc="-180" dirty="0">
                <a:latin typeface="Arial Black"/>
                <a:cs typeface="Arial Black"/>
              </a:rPr>
              <a:t>Kumar </a:t>
            </a:r>
            <a:r>
              <a:rPr sz="3600" spc="-290" dirty="0">
                <a:latin typeface="Arial Black"/>
                <a:cs typeface="Arial Black"/>
              </a:rPr>
              <a:t>703-292-</a:t>
            </a:r>
            <a:r>
              <a:rPr sz="3600" spc="-390" dirty="0">
                <a:latin typeface="Arial Black"/>
                <a:cs typeface="Arial Black"/>
              </a:rPr>
              <a:t>8950</a:t>
            </a:r>
            <a:endParaRPr sz="3600">
              <a:latin typeface="Arial Black"/>
              <a:cs typeface="Arial Black"/>
            </a:endParaRPr>
          </a:p>
          <a:p>
            <a:pPr algn="ctr">
              <a:lnSpc>
                <a:spcPts val="4220"/>
              </a:lnSpc>
            </a:pPr>
            <a:r>
              <a:rPr sz="3600" u="sng" spc="-95" dirty="0">
                <a:uFill>
                  <a:solidFill>
                    <a:srgbClr val="000000"/>
                  </a:solidFill>
                </a:uFill>
                <a:latin typeface="Arial Black"/>
                <a:cs typeface="Arial Black"/>
                <a:hlinkClick r:id="rId4"/>
              </a:rPr>
              <a:t>mokumar@nsf.gov</a:t>
            </a:r>
            <a:endParaRPr sz="3600">
              <a:latin typeface="Arial Black"/>
              <a:cs typeface="Arial Black"/>
            </a:endParaRPr>
          </a:p>
          <a:p>
            <a:pPr algn="ctr">
              <a:lnSpc>
                <a:spcPct val="100000"/>
              </a:lnSpc>
              <a:spcBef>
                <a:spcPts val="4450"/>
              </a:spcBef>
            </a:pPr>
            <a:r>
              <a:rPr sz="3000" u="sng" spc="-10" dirty="0">
                <a:solidFill>
                  <a:srgbClr val="006600"/>
                </a:solidFill>
                <a:uFill>
                  <a:solidFill>
                    <a:srgbClr val="006600"/>
                  </a:solidFill>
                </a:uFill>
                <a:latin typeface="Arial"/>
                <a:cs typeface="Arial"/>
                <a:hlinkClick r:id="rId5"/>
              </a:rPr>
              <a:t>https://iucrc.nsf.gov</a:t>
            </a:r>
            <a:endParaRPr sz="3000">
              <a:latin typeface="Arial"/>
              <a:cs typeface="Arial"/>
            </a:endParaRPr>
          </a:p>
        </p:txBody>
      </p:sp>
    </p:spTree>
    <p:extLst>
      <p:ext uri="{BB962C8B-B14F-4D97-AF65-F5344CB8AC3E}">
        <p14:creationId xmlns:p14="http://schemas.microsoft.com/office/powerpoint/2010/main" val="130115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463655" y="6434454"/>
            <a:ext cx="196850" cy="208279"/>
          </a:xfrm>
          <a:prstGeom prst="rect">
            <a:avLst/>
          </a:prstGeom>
        </p:spPr>
        <p:txBody>
          <a:bodyPr vert="horz" wrap="square" lIns="0" tIns="12700" rIns="0" bIns="0" rtlCol="0">
            <a:spAutoFit/>
          </a:bodyPr>
          <a:lstStyle/>
          <a:p>
            <a:pPr marL="12700">
              <a:lnSpc>
                <a:spcPct val="100000"/>
              </a:lnSpc>
              <a:spcBef>
                <a:spcPts val="100"/>
              </a:spcBef>
            </a:pPr>
            <a:r>
              <a:rPr sz="1200" spc="-25" dirty="0">
                <a:solidFill>
                  <a:srgbClr val="FFFFFF"/>
                </a:solidFill>
                <a:latin typeface="Arial"/>
                <a:cs typeface="Arial"/>
              </a:rPr>
              <a:t>10</a:t>
            </a:r>
            <a:endParaRPr sz="1200">
              <a:latin typeface="Arial"/>
              <a:cs typeface="Arial"/>
            </a:endParaRPr>
          </a:p>
        </p:txBody>
      </p:sp>
    </p:spTree>
    <p:extLst>
      <p:ext uri="{BB962C8B-B14F-4D97-AF65-F5344CB8AC3E}">
        <p14:creationId xmlns:p14="http://schemas.microsoft.com/office/powerpoint/2010/main" val="3438851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with text overlay&#10;&#10;Description automatically generated">
            <a:extLst>
              <a:ext uri="{FF2B5EF4-FFF2-40B4-BE49-F238E27FC236}">
                <a16:creationId xmlns:a16="http://schemas.microsoft.com/office/drawing/2014/main" id="{C4CE559F-4F0F-583C-1FAF-E9312B539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64" y="222187"/>
            <a:ext cx="9437808" cy="5935345"/>
          </a:xfrm>
          <a:prstGeom prst="rect">
            <a:avLst/>
          </a:prstGeom>
        </p:spPr>
      </p:pic>
    </p:spTree>
    <p:extLst>
      <p:ext uri="{BB962C8B-B14F-4D97-AF65-F5344CB8AC3E}">
        <p14:creationId xmlns:p14="http://schemas.microsoft.com/office/powerpoint/2010/main" val="3935270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5235" y="1531729"/>
            <a:ext cx="11759172" cy="1470025"/>
          </a:xfrm>
        </p:spPr>
        <p:txBody>
          <a:bodyPr>
            <a:normAutofit/>
          </a:bodyPr>
          <a:lstStyle/>
          <a:p>
            <a:r>
              <a:rPr lang="en-US" sz="3600" b="1" cap="small">
                <a:solidFill>
                  <a:srgbClr val="007CBA"/>
                </a:solidFill>
              </a:rPr>
              <a:t>OSEL Medical Extended Reality Program</a:t>
            </a:r>
          </a:p>
        </p:txBody>
      </p:sp>
      <p:sp>
        <p:nvSpPr>
          <p:cNvPr id="5" name="Subtitle 4"/>
          <p:cNvSpPr>
            <a:spLocks noGrp="1"/>
          </p:cNvSpPr>
          <p:nvPr>
            <p:ph type="subTitle" idx="1"/>
          </p:nvPr>
        </p:nvSpPr>
        <p:spPr>
          <a:xfrm>
            <a:off x="1828800" y="2825393"/>
            <a:ext cx="8534400" cy="2813407"/>
          </a:xfrm>
        </p:spPr>
        <p:txBody>
          <a:bodyPr vert="horz" lIns="91440" tIns="45720" rIns="91440" bIns="45720" rtlCol="0" anchor="t">
            <a:normAutofit lnSpcReduction="10000"/>
          </a:bodyPr>
          <a:lstStyle/>
          <a:p>
            <a:r>
              <a:rPr lang="en-US" sz="3100" b="1">
                <a:solidFill>
                  <a:schemeClr val="tx1"/>
                </a:solidFill>
              </a:rPr>
              <a:t>Ryan Beams</a:t>
            </a:r>
          </a:p>
          <a:p>
            <a:r>
              <a:rPr lang="en-US" sz="2000">
                <a:solidFill>
                  <a:schemeClr val="tx1"/>
                </a:solidFill>
              </a:rPr>
              <a:t>Division of Imaging, Diagnostics, and Software Reliability</a:t>
            </a:r>
          </a:p>
          <a:p>
            <a:endParaRPr lang="en-US" sz="2000">
              <a:solidFill>
                <a:schemeClr val="tx1"/>
              </a:solidFill>
            </a:endParaRPr>
          </a:p>
          <a:p>
            <a:endParaRPr lang="en-US" sz="2000"/>
          </a:p>
          <a:p>
            <a:r>
              <a:rPr lang="en-US" sz="2000"/>
              <a:t>Office of Science and Engineering Laboratories</a:t>
            </a:r>
          </a:p>
          <a:p>
            <a:r>
              <a:rPr lang="en-US" sz="2000"/>
              <a:t>Center for Devices and Radiological Health</a:t>
            </a:r>
          </a:p>
          <a:p>
            <a:r>
              <a:rPr lang="en-US" sz="2000"/>
              <a:t>U.S. Food and Drug Administration</a:t>
            </a:r>
          </a:p>
          <a:p>
            <a:endParaRPr lang="en-US" sz="2000"/>
          </a:p>
        </p:txBody>
      </p:sp>
      <p:sp>
        <p:nvSpPr>
          <p:cNvPr id="6" name="Footer Placeholder 3"/>
          <p:cNvSpPr txBox="1">
            <a:spLocks/>
          </p:cNvSpPr>
          <p:nvPr/>
        </p:nvSpPr>
        <p:spPr>
          <a:xfrm>
            <a:off x="2743201" y="5924781"/>
            <a:ext cx="6548770" cy="615064"/>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rgbClr val="336699"/>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a:solidFill>
                  <a:srgbClr val="007CBA"/>
                </a:solidFill>
                <a:latin typeface="Helvetica"/>
                <a:cs typeface="Helvetica"/>
              </a:rPr>
              <a:t>03 October 2024</a:t>
            </a:r>
          </a:p>
        </p:txBody>
      </p:sp>
    </p:spTree>
    <p:extLst>
      <p:ext uri="{BB962C8B-B14F-4D97-AF65-F5344CB8AC3E}">
        <p14:creationId xmlns:p14="http://schemas.microsoft.com/office/powerpoint/2010/main" val="1215084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12386-62F1-488B-8208-58917C9A7271}"/>
              </a:ext>
            </a:extLst>
          </p:cNvPr>
          <p:cNvSpPr>
            <a:spLocks noGrp="1"/>
          </p:cNvSpPr>
          <p:nvPr>
            <p:ph type="title"/>
          </p:nvPr>
        </p:nvSpPr>
        <p:spPr/>
        <p:txBody>
          <a:bodyPr/>
          <a:lstStyle/>
          <a:p>
            <a:r>
              <a:rPr lang="en-US"/>
              <a:t>Disclaimer</a:t>
            </a:r>
          </a:p>
        </p:txBody>
      </p:sp>
      <p:sp>
        <p:nvSpPr>
          <p:cNvPr id="5" name="TextBox 4">
            <a:extLst>
              <a:ext uri="{FF2B5EF4-FFF2-40B4-BE49-F238E27FC236}">
                <a16:creationId xmlns:a16="http://schemas.microsoft.com/office/drawing/2014/main" id="{F8B383DC-6DF7-4A01-B0F1-D4F3A5474EDA}"/>
              </a:ext>
            </a:extLst>
          </p:cNvPr>
          <p:cNvSpPr txBox="1"/>
          <p:nvPr/>
        </p:nvSpPr>
        <p:spPr>
          <a:xfrm>
            <a:off x="818147" y="1676377"/>
            <a:ext cx="10623885" cy="1815882"/>
          </a:xfrm>
          <a:prstGeom prst="rect">
            <a:avLst/>
          </a:prstGeom>
          <a:noFill/>
        </p:spPr>
        <p:txBody>
          <a:bodyPr wrap="square" rtlCol="0">
            <a:spAutoFit/>
          </a:bodyPr>
          <a:lstStyle/>
          <a:p>
            <a:pPr algn="just"/>
            <a:r>
              <a:rPr lang="en-US" sz="2800"/>
              <a:t>The mention of commercial products, their sources, or their use in connection with material reported herein is not to be construed as either an actual or implied endorsement of such products by the Department of Health and Human Services.</a:t>
            </a:r>
          </a:p>
        </p:txBody>
      </p:sp>
      <p:sp>
        <p:nvSpPr>
          <p:cNvPr id="3" name="Slide Number Placeholder 2">
            <a:extLst>
              <a:ext uri="{FF2B5EF4-FFF2-40B4-BE49-F238E27FC236}">
                <a16:creationId xmlns:a16="http://schemas.microsoft.com/office/drawing/2014/main" id="{8A6A6E1A-0AD9-4F19-9D99-B031AE418DD7}"/>
              </a:ext>
            </a:extLst>
          </p:cNvPr>
          <p:cNvSpPr>
            <a:spLocks noGrp="1"/>
          </p:cNvSpPr>
          <p:nvPr>
            <p:ph type="sldNum" sz="quarter" idx="12"/>
          </p:nvPr>
        </p:nvSpPr>
        <p:spPr/>
        <p:txBody>
          <a:bodyPr/>
          <a:lstStyle/>
          <a:p>
            <a:fld id="{7D871F5F-C8AF-484B-B19A-A0CBCE8C7764}" type="slidenum">
              <a:rPr lang="en-US" smtClean="0"/>
              <a:t>15</a:t>
            </a:fld>
            <a:endParaRPr lang="en-US"/>
          </a:p>
        </p:txBody>
      </p:sp>
    </p:spTree>
    <p:extLst>
      <p:ext uri="{BB962C8B-B14F-4D97-AF65-F5344CB8AC3E}">
        <p14:creationId xmlns:p14="http://schemas.microsoft.com/office/powerpoint/2010/main" val="14756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12386-62F1-488B-8208-58917C9A7271}"/>
              </a:ext>
            </a:extLst>
          </p:cNvPr>
          <p:cNvSpPr>
            <a:spLocks noGrp="1"/>
          </p:cNvSpPr>
          <p:nvPr>
            <p:ph type="title"/>
          </p:nvPr>
        </p:nvSpPr>
        <p:spPr>
          <a:xfrm>
            <a:off x="102742" y="7536"/>
            <a:ext cx="11984060" cy="926020"/>
          </a:xfrm>
        </p:spPr>
        <p:txBody>
          <a:bodyPr/>
          <a:lstStyle/>
          <a:p>
            <a:r>
              <a:rPr lang="en-US"/>
              <a:t>MEDICAL XR APPLICATIONS</a:t>
            </a:r>
          </a:p>
        </p:txBody>
      </p:sp>
      <p:grpSp>
        <p:nvGrpSpPr>
          <p:cNvPr id="28" name="Group 27">
            <a:extLst>
              <a:ext uri="{FF2B5EF4-FFF2-40B4-BE49-F238E27FC236}">
                <a16:creationId xmlns:a16="http://schemas.microsoft.com/office/drawing/2014/main" id="{CBBD3149-FBD6-49C6-923F-8A15780B7F88}"/>
              </a:ext>
            </a:extLst>
          </p:cNvPr>
          <p:cNvGrpSpPr/>
          <p:nvPr/>
        </p:nvGrpSpPr>
        <p:grpSpPr>
          <a:xfrm>
            <a:off x="342507" y="640745"/>
            <a:ext cx="3564502" cy="2973712"/>
            <a:chOff x="342507" y="876129"/>
            <a:chExt cx="3564502" cy="2973712"/>
          </a:xfrm>
        </p:grpSpPr>
        <p:pic>
          <p:nvPicPr>
            <p:cNvPr id="29" name="Picture 28">
              <a:extLst>
                <a:ext uri="{FF2B5EF4-FFF2-40B4-BE49-F238E27FC236}">
                  <a16:creationId xmlns:a16="http://schemas.microsoft.com/office/drawing/2014/main" id="{36883FF4-8BA7-4442-961D-A681B19B57E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2507" y="1311970"/>
              <a:ext cx="3564502" cy="2108684"/>
            </a:xfrm>
            <a:prstGeom prst="rect">
              <a:avLst/>
            </a:prstGeom>
          </p:spPr>
        </p:pic>
        <p:sp>
          <p:nvSpPr>
            <p:cNvPr id="30" name="Rectangle 29">
              <a:extLst>
                <a:ext uri="{FF2B5EF4-FFF2-40B4-BE49-F238E27FC236}">
                  <a16:creationId xmlns:a16="http://schemas.microsoft.com/office/drawing/2014/main" id="{836ED4AE-1043-4521-B8E0-F0F89D15E638}"/>
                </a:ext>
              </a:extLst>
            </p:cNvPr>
            <p:cNvSpPr/>
            <p:nvPr/>
          </p:nvSpPr>
          <p:spPr>
            <a:xfrm>
              <a:off x="342507" y="3480509"/>
              <a:ext cx="3564502" cy="369332"/>
            </a:xfrm>
            <a:prstGeom prst="rect">
              <a:avLst/>
            </a:prstGeom>
          </p:spPr>
          <p:txBody>
            <a:bodyPr wrap="square">
              <a:spAutoFit/>
            </a:bodyPr>
            <a:lstStyle/>
            <a:p>
              <a:pPr algn="ctr"/>
              <a:r>
                <a:rPr lang="en-US" err="1"/>
                <a:t>BrainLab</a:t>
              </a:r>
              <a:r>
                <a:rPr lang="en-US"/>
                <a:t> – K191014 (2020)</a:t>
              </a:r>
            </a:p>
          </p:txBody>
        </p:sp>
        <p:sp>
          <p:nvSpPr>
            <p:cNvPr id="31" name="TextBox 30">
              <a:extLst>
                <a:ext uri="{FF2B5EF4-FFF2-40B4-BE49-F238E27FC236}">
                  <a16:creationId xmlns:a16="http://schemas.microsoft.com/office/drawing/2014/main" id="{491F5BB7-4897-4133-93B3-DB812F950161}"/>
                </a:ext>
              </a:extLst>
            </p:cNvPr>
            <p:cNvSpPr txBox="1"/>
            <p:nvPr/>
          </p:nvSpPr>
          <p:spPr>
            <a:xfrm>
              <a:off x="1217491" y="876129"/>
              <a:ext cx="1814535" cy="461665"/>
            </a:xfrm>
            <a:prstGeom prst="rect">
              <a:avLst/>
            </a:prstGeom>
            <a:noFill/>
          </p:spPr>
          <p:txBody>
            <a:bodyPr wrap="none" rtlCol="0">
              <a:spAutoFit/>
            </a:bodyPr>
            <a:lstStyle/>
            <a:p>
              <a:pPr algn="ctr"/>
              <a:r>
                <a:rPr lang="en-US" sz="2400" b="1">
                  <a:solidFill>
                    <a:srgbClr val="0070C0"/>
                  </a:solidFill>
                </a:rPr>
                <a:t>Visualization</a:t>
              </a:r>
            </a:p>
          </p:txBody>
        </p:sp>
      </p:grpSp>
      <p:grpSp>
        <p:nvGrpSpPr>
          <p:cNvPr id="32" name="Group 31">
            <a:extLst>
              <a:ext uri="{FF2B5EF4-FFF2-40B4-BE49-F238E27FC236}">
                <a16:creationId xmlns:a16="http://schemas.microsoft.com/office/drawing/2014/main" id="{2BB5A48E-45C8-4844-9347-634FAE7EA681}"/>
              </a:ext>
            </a:extLst>
          </p:cNvPr>
          <p:cNvGrpSpPr/>
          <p:nvPr/>
        </p:nvGrpSpPr>
        <p:grpSpPr>
          <a:xfrm>
            <a:off x="3959868" y="640745"/>
            <a:ext cx="4787981" cy="2973712"/>
            <a:chOff x="3975019" y="876129"/>
            <a:chExt cx="4787981" cy="2973712"/>
          </a:xfrm>
        </p:grpSpPr>
        <p:sp>
          <p:nvSpPr>
            <p:cNvPr id="33" name="Rectangle 32">
              <a:extLst>
                <a:ext uri="{FF2B5EF4-FFF2-40B4-BE49-F238E27FC236}">
                  <a16:creationId xmlns:a16="http://schemas.microsoft.com/office/drawing/2014/main" id="{61A20CB3-D4A9-4B7C-B3A6-B7EA86151714}"/>
                </a:ext>
              </a:extLst>
            </p:cNvPr>
            <p:cNvSpPr/>
            <p:nvPr/>
          </p:nvSpPr>
          <p:spPr>
            <a:xfrm>
              <a:off x="3975019" y="3480509"/>
              <a:ext cx="4787981" cy="369332"/>
            </a:xfrm>
            <a:prstGeom prst="rect">
              <a:avLst/>
            </a:prstGeom>
          </p:spPr>
          <p:txBody>
            <a:bodyPr wrap="square">
              <a:spAutoFit/>
            </a:bodyPr>
            <a:lstStyle/>
            <a:p>
              <a:pPr algn="ctr"/>
              <a:r>
                <a:rPr lang="en-US"/>
                <a:t>Avatar– K222035 (2023)</a:t>
              </a:r>
            </a:p>
          </p:txBody>
        </p:sp>
        <p:pic>
          <p:nvPicPr>
            <p:cNvPr id="34" name="Picture 33">
              <a:extLst>
                <a:ext uri="{FF2B5EF4-FFF2-40B4-BE49-F238E27FC236}">
                  <a16:creationId xmlns:a16="http://schemas.microsoft.com/office/drawing/2014/main" id="{6E34A37B-C093-48D5-8A3D-C66076BE9F5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586758" y="1311442"/>
              <a:ext cx="3597803" cy="2109212"/>
            </a:xfrm>
            <a:prstGeom prst="rect">
              <a:avLst/>
            </a:prstGeom>
          </p:spPr>
        </p:pic>
        <p:sp>
          <p:nvSpPr>
            <p:cNvPr id="35" name="TextBox 34">
              <a:extLst>
                <a:ext uri="{FF2B5EF4-FFF2-40B4-BE49-F238E27FC236}">
                  <a16:creationId xmlns:a16="http://schemas.microsoft.com/office/drawing/2014/main" id="{DA823B67-69B6-4F8B-B0B1-1A680A25B0B2}"/>
                </a:ext>
              </a:extLst>
            </p:cNvPr>
            <p:cNvSpPr txBox="1"/>
            <p:nvPr/>
          </p:nvSpPr>
          <p:spPr>
            <a:xfrm>
              <a:off x="5202247" y="876129"/>
              <a:ext cx="2333524" cy="461665"/>
            </a:xfrm>
            <a:prstGeom prst="rect">
              <a:avLst/>
            </a:prstGeom>
            <a:noFill/>
          </p:spPr>
          <p:txBody>
            <a:bodyPr wrap="none" rtlCol="0">
              <a:spAutoFit/>
            </a:bodyPr>
            <a:lstStyle/>
            <a:p>
              <a:pPr algn="ctr"/>
              <a:r>
                <a:rPr lang="en-US" sz="2400" b="1">
                  <a:solidFill>
                    <a:srgbClr val="0070C0"/>
                  </a:solidFill>
                </a:rPr>
                <a:t>Surgery planning</a:t>
              </a:r>
            </a:p>
          </p:txBody>
        </p:sp>
      </p:grpSp>
      <p:sp>
        <p:nvSpPr>
          <p:cNvPr id="40" name="TextBox 39">
            <a:extLst>
              <a:ext uri="{FF2B5EF4-FFF2-40B4-BE49-F238E27FC236}">
                <a16:creationId xmlns:a16="http://schemas.microsoft.com/office/drawing/2014/main" id="{8B098130-C0C1-49D5-828F-2A8657E7158C}"/>
              </a:ext>
            </a:extLst>
          </p:cNvPr>
          <p:cNvSpPr txBox="1"/>
          <p:nvPr/>
        </p:nvSpPr>
        <p:spPr>
          <a:xfrm>
            <a:off x="1158962" y="3481766"/>
            <a:ext cx="1984068" cy="461665"/>
          </a:xfrm>
          <a:prstGeom prst="rect">
            <a:avLst/>
          </a:prstGeom>
          <a:noFill/>
        </p:spPr>
        <p:txBody>
          <a:bodyPr wrap="none" rtlCol="0">
            <a:spAutoFit/>
          </a:bodyPr>
          <a:lstStyle/>
          <a:p>
            <a:pPr algn="ctr"/>
            <a:r>
              <a:rPr lang="en-US" sz="2400" b="1">
                <a:solidFill>
                  <a:srgbClr val="0070C0"/>
                </a:solidFill>
              </a:rPr>
              <a:t>Rehabilitation</a:t>
            </a:r>
          </a:p>
        </p:txBody>
      </p:sp>
      <p:sp>
        <p:nvSpPr>
          <p:cNvPr id="41" name="Rectangle 40">
            <a:extLst>
              <a:ext uri="{FF2B5EF4-FFF2-40B4-BE49-F238E27FC236}">
                <a16:creationId xmlns:a16="http://schemas.microsoft.com/office/drawing/2014/main" id="{92DC23C1-4D44-47B2-A919-F6D0512AC0E3}"/>
              </a:ext>
            </a:extLst>
          </p:cNvPr>
          <p:cNvSpPr/>
          <p:nvPr/>
        </p:nvSpPr>
        <p:spPr>
          <a:xfrm>
            <a:off x="14682" y="6177422"/>
            <a:ext cx="3892327" cy="369332"/>
          </a:xfrm>
          <a:prstGeom prst="rect">
            <a:avLst/>
          </a:prstGeom>
        </p:spPr>
        <p:txBody>
          <a:bodyPr wrap="square">
            <a:spAutoFit/>
          </a:bodyPr>
          <a:lstStyle/>
          <a:p>
            <a:pPr algn="ctr"/>
            <a:r>
              <a:rPr lang="en-US"/>
              <a:t>Penumbra – K183296 (2019)</a:t>
            </a:r>
          </a:p>
        </p:txBody>
      </p:sp>
      <p:pic>
        <p:nvPicPr>
          <p:cNvPr id="42" name="Picture 41">
            <a:extLst>
              <a:ext uri="{FF2B5EF4-FFF2-40B4-BE49-F238E27FC236}">
                <a16:creationId xmlns:a16="http://schemas.microsoft.com/office/drawing/2014/main" id="{364D3397-A976-42D4-AD90-BBE98AA9EF65}"/>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6510" r="563"/>
          <a:stretch/>
        </p:blipFill>
        <p:spPr>
          <a:xfrm>
            <a:off x="342507" y="3894731"/>
            <a:ext cx="3564502" cy="2282279"/>
          </a:xfrm>
          <a:prstGeom prst="rect">
            <a:avLst/>
          </a:prstGeom>
        </p:spPr>
      </p:pic>
      <p:sp>
        <p:nvSpPr>
          <p:cNvPr id="43" name="Rectangle 42">
            <a:extLst>
              <a:ext uri="{FF2B5EF4-FFF2-40B4-BE49-F238E27FC236}">
                <a16:creationId xmlns:a16="http://schemas.microsoft.com/office/drawing/2014/main" id="{C73E1C43-7AE5-4579-A6BA-3ABA0838A5A3}"/>
              </a:ext>
            </a:extLst>
          </p:cNvPr>
          <p:cNvSpPr/>
          <p:nvPr/>
        </p:nvSpPr>
        <p:spPr>
          <a:xfrm>
            <a:off x="8352206" y="3203807"/>
            <a:ext cx="3734596" cy="369332"/>
          </a:xfrm>
          <a:prstGeom prst="rect">
            <a:avLst/>
          </a:prstGeom>
        </p:spPr>
        <p:txBody>
          <a:bodyPr wrap="square">
            <a:spAutoFit/>
          </a:bodyPr>
          <a:lstStyle/>
          <a:p>
            <a:pPr algn="ctr"/>
            <a:r>
              <a:rPr lang="en-US" err="1"/>
              <a:t>Augmedics</a:t>
            </a:r>
            <a:r>
              <a:rPr lang="en-US"/>
              <a:t> – K190929 (2019)</a:t>
            </a:r>
          </a:p>
        </p:txBody>
      </p:sp>
      <p:sp>
        <p:nvSpPr>
          <p:cNvPr id="44" name="TextBox 43">
            <a:extLst>
              <a:ext uri="{FF2B5EF4-FFF2-40B4-BE49-F238E27FC236}">
                <a16:creationId xmlns:a16="http://schemas.microsoft.com/office/drawing/2014/main" id="{48549954-92F7-40FA-B541-B344544CEB37}"/>
              </a:ext>
            </a:extLst>
          </p:cNvPr>
          <p:cNvSpPr txBox="1"/>
          <p:nvPr/>
        </p:nvSpPr>
        <p:spPr>
          <a:xfrm>
            <a:off x="9214902" y="640711"/>
            <a:ext cx="2009204" cy="461665"/>
          </a:xfrm>
          <a:prstGeom prst="rect">
            <a:avLst/>
          </a:prstGeom>
          <a:noFill/>
        </p:spPr>
        <p:txBody>
          <a:bodyPr wrap="none" rtlCol="0">
            <a:spAutoFit/>
          </a:bodyPr>
          <a:lstStyle/>
          <a:p>
            <a:pPr algn="ctr"/>
            <a:r>
              <a:rPr lang="en-US" sz="2400" b="1">
                <a:solidFill>
                  <a:srgbClr val="0070C0"/>
                </a:solidFill>
              </a:rPr>
              <a:t>Intraoperative</a:t>
            </a:r>
          </a:p>
        </p:txBody>
      </p:sp>
      <p:pic>
        <p:nvPicPr>
          <p:cNvPr id="45" name="Picture 44">
            <a:extLst>
              <a:ext uri="{FF2B5EF4-FFF2-40B4-BE49-F238E27FC236}">
                <a16:creationId xmlns:a16="http://schemas.microsoft.com/office/drawing/2014/main" id="{1E04C5D5-FCB9-4950-B3D9-E1F5F1FDB89E}"/>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737600" y="1086810"/>
            <a:ext cx="2963808" cy="2119123"/>
          </a:xfrm>
          <a:prstGeom prst="rect">
            <a:avLst/>
          </a:prstGeom>
        </p:spPr>
      </p:pic>
      <p:sp>
        <p:nvSpPr>
          <p:cNvPr id="3" name="Slide Number Placeholder 2">
            <a:extLst>
              <a:ext uri="{FF2B5EF4-FFF2-40B4-BE49-F238E27FC236}">
                <a16:creationId xmlns:a16="http://schemas.microsoft.com/office/drawing/2014/main" id="{288C4433-4F7D-424D-9E6C-9223F6885E6A}"/>
              </a:ext>
            </a:extLst>
          </p:cNvPr>
          <p:cNvSpPr>
            <a:spLocks noGrp="1"/>
          </p:cNvSpPr>
          <p:nvPr>
            <p:ph type="sldNum" sz="quarter" idx="12"/>
          </p:nvPr>
        </p:nvSpPr>
        <p:spPr/>
        <p:txBody>
          <a:bodyPr/>
          <a:lstStyle/>
          <a:p>
            <a:fld id="{7D871F5F-C8AF-484B-B19A-A0CBCE8C7764}" type="slidenum">
              <a:rPr lang="en-US" smtClean="0"/>
              <a:t>16</a:t>
            </a:fld>
            <a:endParaRPr lang="en-US"/>
          </a:p>
        </p:txBody>
      </p:sp>
      <p:pic>
        <p:nvPicPr>
          <p:cNvPr id="4" name="Picture 3">
            <a:extLst>
              <a:ext uri="{FF2B5EF4-FFF2-40B4-BE49-F238E27FC236}">
                <a16:creationId xmlns:a16="http://schemas.microsoft.com/office/drawing/2014/main" id="{A1677EE2-6DBF-C2DA-FFEE-45728ABDEFD6}"/>
              </a:ext>
            </a:extLst>
          </p:cNvPr>
          <p:cNvPicPr>
            <a:picLocks noChangeAspect="1"/>
          </p:cNvPicPr>
          <p:nvPr/>
        </p:nvPicPr>
        <p:blipFill rotWithShape="1">
          <a:blip r:embed="rId6"/>
          <a:srcRect l="606" t="5687"/>
          <a:stretch/>
        </p:blipFill>
        <p:spPr>
          <a:xfrm>
            <a:off x="4571607" y="3894731"/>
            <a:ext cx="3611341" cy="2282279"/>
          </a:xfrm>
          <a:prstGeom prst="rect">
            <a:avLst/>
          </a:prstGeom>
        </p:spPr>
      </p:pic>
      <p:pic>
        <p:nvPicPr>
          <p:cNvPr id="5" name="Picture 4">
            <a:extLst>
              <a:ext uri="{FF2B5EF4-FFF2-40B4-BE49-F238E27FC236}">
                <a16:creationId xmlns:a16="http://schemas.microsoft.com/office/drawing/2014/main" id="{8ADB8CB0-D877-703F-D48B-4C581CAB968A}"/>
              </a:ext>
            </a:extLst>
          </p:cNvPr>
          <p:cNvPicPr>
            <a:picLocks noChangeAspect="1"/>
          </p:cNvPicPr>
          <p:nvPr/>
        </p:nvPicPr>
        <p:blipFill rotWithShape="1">
          <a:blip r:embed="rId7"/>
          <a:srcRect l="5305" t="11095"/>
          <a:stretch/>
        </p:blipFill>
        <p:spPr>
          <a:xfrm>
            <a:off x="8747848" y="3894731"/>
            <a:ext cx="2953559" cy="2282279"/>
          </a:xfrm>
          <a:prstGeom prst="rect">
            <a:avLst/>
          </a:prstGeom>
        </p:spPr>
      </p:pic>
      <p:sp>
        <p:nvSpPr>
          <p:cNvPr id="11" name="Rectangle 10">
            <a:extLst>
              <a:ext uri="{FF2B5EF4-FFF2-40B4-BE49-F238E27FC236}">
                <a16:creationId xmlns:a16="http://schemas.microsoft.com/office/drawing/2014/main" id="{13DA758E-A95E-DC56-9309-D8E983833AA3}"/>
              </a:ext>
            </a:extLst>
          </p:cNvPr>
          <p:cNvSpPr/>
          <p:nvPr/>
        </p:nvSpPr>
        <p:spPr>
          <a:xfrm>
            <a:off x="8284993" y="6177422"/>
            <a:ext cx="3734596" cy="369332"/>
          </a:xfrm>
          <a:prstGeom prst="rect">
            <a:avLst/>
          </a:prstGeom>
        </p:spPr>
        <p:txBody>
          <a:bodyPr wrap="square">
            <a:spAutoFit/>
          </a:bodyPr>
          <a:lstStyle/>
          <a:p>
            <a:pPr algn="ctr"/>
            <a:r>
              <a:rPr lang="en-US" err="1"/>
              <a:t>RelieVRx</a:t>
            </a:r>
            <a:r>
              <a:rPr lang="en-US"/>
              <a:t> – </a:t>
            </a:r>
            <a:r>
              <a:rPr lang="en-US" sz="1800"/>
              <a:t>DEN210014</a:t>
            </a:r>
            <a:r>
              <a:rPr lang="en-US"/>
              <a:t> (2021)</a:t>
            </a:r>
          </a:p>
        </p:txBody>
      </p:sp>
      <p:sp>
        <p:nvSpPr>
          <p:cNvPr id="12" name="Rectangle 11">
            <a:extLst>
              <a:ext uri="{FF2B5EF4-FFF2-40B4-BE49-F238E27FC236}">
                <a16:creationId xmlns:a16="http://schemas.microsoft.com/office/drawing/2014/main" id="{5665D595-3A8D-78AC-21D0-ECBFC5D9DAFB}"/>
              </a:ext>
            </a:extLst>
          </p:cNvPr>
          <p:cNvSpPr/>
          <p:nvPr/>
        </p:nvSpPr>
        <p:spPr>
          <a:xfrm>
            <a:off x="4613931" y="6177422"/>
            <a:ext cx="3734596" cy="369332"/>
          </a:xfrm>
          <a:prstGeom prst="rect">
            <a:avLst/>
          </a:prstGeom>
        </p:spPr>
        <p:txBody>
          <a:bodyPr wrap="square">
            <a:spAutoFit/>
          </a:bodyPr>
          <a:lstStyle/>
          <a:p>
            <a:pPr algn="ctr"/>
            <a:r>
              <a:rPr lang="en-US" sz="1800" err="1"/>
              <a:t>Luminopia</a:t>
            </a:r>
            <a:r>
              <a:rPr lang="en-US"/>
              <a:t> – </a:t>
            </a:r>
            <a:r>
              <a:rPr lang="en-US" sz="1800"/>
              <a:t>DEN210005</a:t>
            </a:r>
            <a:r>
              <a:rPr lang="en-US"/>
              <a:t> (2021)</a:t>
            </a:r>
          </a:p>
        </p:txBody>
      </p:sp>
      <p:sp>
        <p:nvSpPr>
          <p:cNvPr id="14" name="TextBox 13">
            <a:extLst>
              <a:ext uri="{FF2B5EF4-FFF2-40B4-BE49-F238E27FC236}">
                <a16:creationId xmlns:a16="http://schemas.microsoft.com/office/drawing/2014/main" id="{4FD9A064-D77F-AE0F-909D-A8599EADB9DC}"/>
              </a:ext>
            </a:extLst>
          </p:cNvPr>
          <p:cNvSpPr txBox="1"/>
          <p:nvPr/>
        </p:nvSpPr>
        <p:spPr>
          <a:xfrm>
            <a:off x="5362217" y="3481766"/>
            <a:ext cx="2077428" cy="461665"/>
          </a:xfrm>
          <a:prstGeom prst="rect">
            <a:avLst/>
          </a:prstGeom>
          <a:noFill/>
        </p:spPr>
        <p:txBody>
          <a:bodyPr wrap="none" rtlCol="0">
            <a:spAutoFit/>
          </a:bodyPr>
          <a:lstStyle/>
          <a:p>
            <a:pPr algn="ctr"/>
            <a:r>
              <a:rPr lang="en-US" sz="2400" b="1">
                <a:solidFill>
                  <a:srgbClr val="0070C0"/>
                </a:solidFill>
              </a:rPr>
              <a:t>Vision Therapy</a:t>
            </a:r>
          </a:p>
        </p:txBody>
      </p:sp>
      <p:sp>
        <p:nvSpPr>
          <p:cNvPr id="15" name="TextBox 14">
            <a:extLst>
              <a:ext uri="{FF2B5EF4-FFF2-40B4-BE49-F238E27FC236}">
                <a16:creationId xmlns:a16="http://schemas.microsoft.com/office/drawing/2014/main" id="{F0F775A9-3A6D-6B6C-5B46-0EB2FBDCE52D}"/>
              </a:ext>
            </a:extLst>
          </p:cNvPr>
          <p:cNvSpPr txBox="1"/>
          <p:nvPr/>
        </p:nvSpPr>
        <p:spPr>
          <a:xfrm>
            <a:off x="9182750" y="3481766"/>
            <a:ext cx="2133341" cy="461665"/>
          </a:xfrm>
          <a:prstGeom prst="rect">
            <a:avLst/>
          </a:prstGeom>
          <a:noFill/>
        </p:spPr>
        <p:txBody>
          <a:bodyPr wrap="none" rtlCol="0">
            <a:spAutoFit/>
          </a:bodyPr>
          <a:lstStyle/>
          <a:p>
            <a:pPr algn="ctr"/>
            <a:r>
              <a:rPr lang="en-US" sz="2400" b="1">
                <a:solidFill>
                  <a:srgbClr val="0070C0"/>
                </a:solidFill>
              </a:rPr>
              <a:t>Pain Treatment</a:t>
            </a:r>
          </a:p>
        </p:txBody>
      </p:sp>
      <p:pic>
        <p:nvPicPr>
          <p:cNvPr id="7" name="Picture 6">
            <a:extLst>
              <a:ext uri="{FF2B5EF4-FFF2-40B4-BE49-F238E27FC236}">
                <a16:creationId xmlns:a16="http://schemas.microsoft.com/office/drawing/2014/main" id="{E3B0D0BC-7F1C-BF2E-44DB-4992124B4889}"/>
              </a:ext>
            </a:extLst>
          </p:cNvPr>
          <p:cNvPicPr>
            <a:picLocks noChangeAspect="1"/>
          </p:cNvPicPr>
          <p:nvPr/>
        </p:nvPicPr>
        <p:blipFill rotWithShape="1">
          <a:blip r:embed="rId8"/>
          <a:srcRect b="6223"/>
          <a:stretch/>
        </p:blipFill>
        <p:spPr>
          <a:xfrm>
            <a:off x="4566009" y="1075647"/>
            <a:ext cx="3564502" cy="2108684"/>
          </a:xfrm>
          <a:prstGeom prst="rect">
            <a:avLst/>
          </a:prstGeom>
        </p:spPr>
      </p:pic>
    </p:spTree>
    <p:extLst>
      <p:ext uri="{BB962C8B-B14F-4D97-AF65-F5344CB8AC3E}">
        <p14:creationId xmlns:p14="http://schemas.microsoft.com/office/powerpoint/2010/main" val="109496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0600-AECA-42E8-AE24-4B266C4EC89B}"/>
              </a:ext>
            </a:extLst>
          </p:cNvPr>
          <p:cNvSpPr>
            <a:spLocks noGrp="1"/>
          </p:cNvSpPr>
          <p:nvPr>
            <p:ph type="title"/>
          </p:nvPr>
        </p:nvSpPr>
        <p:spPr>
          <a:xfrm>
            <a:off x="431800" y="-55283"/>
            <a:ext cx="10518081" cy="926020"/>
          </a:xfrm>
        </p:spPr>
        <p:txBody>
          <a:bodyPr/>
          <a:lstStyle/>
          <a:p>
            <a:r>
              <a:rPr lang="en-US"/>
              <a:t>Examples of Cleared Devices using AR/VR Hardware</a:t>
            </a:r>
          </a:p>
        </p:txBody>
      </p:sp>
      <p:sp>
        <p:nvSpPr>
          <p:cNvPr id="3" name="Slide Number Placeholder 2">
            <a:extLst>
              <a:ext uri="{FF2B5EF4-FFF2-40B4-BE49-F238E27FC236}">
                <a16:creationId xmlns:a16="http://schemas.microsoft.com/office/drawing/2014/main" id="{0FE84AFD-1438-428E-9538-104A60575EC3}"/>
              </a:ext>
            </a:extLst>
          </p:cNvPr>
          <p:cNvSpPr>
            <a:spLocks noGrp="1"/>
          </p:cNvSpPr>
          <p:nvPr>
            <p:ph type="sldNum" sz="quarter" idx="12"/>
          </p:nvPr>
        </p:nvSpPr>
        <p:spPr>
          <a:xfrm>
            <a:off x="8320160" y="6546851"/>
            <a:ext cx="2844800" cy="365125"/>
          </a:xfrm>
        </p:spPr>
        <p:txBody>
          <a:bodyPr/>
          <a:lstStyle/>
          <a:p>
            <a:fld id="{7D871F5F-C8AF-484B-B19A-A0CBCE8C7764}" type="slidenum">
              <a:rPr lang="en-US" smtClean="0"/>
              <a:t>17</a:t>
            </a:fld>
            <a:endParaRPr lang="en-US"/>
          </a:p>
        </p:txBody>
      </p:sp>
      <p:sp>
        <p:nvSpPr>
          <p:cNvPr id="66" name="Rectangle 65">
            <a:extLst>
              <a:ext uri="{FF2B5EF4-FFF2-40B4-BE49-F238E27FC236}">
                <a16:creationId xmlns:a16="http://schemas.microsoft.com/office/drawing/2014/main" id="{180FDB30-E3BC-43C3-A1AA-353EC9C34F2B}"/>
              </a:ext>
            </a:extLst>
          </p:cNvPr>
          <p:cNvSpPr/>
          <p:nvPr/>
        </p:nvSpPr>
        <p:spPr>
          <a:xfrm>
            <a:off x="10215558" y="2808443"/>
            <a:ext cx="1749091" cy="3661433"/>
          </a:xfrm>
          <a:prstGeom prst="rect">
            <a:avLst/>
          </a:prstGeom>
          <a:solidFill>
            <a:srgbClr val="D0D8E8"/>
          </a:solidFill>
          <a:ln>
            <a:solidFill>
              <a:srgbClr val="0070C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TextBox 49">
            <a:extLst>
              <a:ext uri="{FF2B5EF4-FFF2-40B4-BE49-F238E27FC236}">
                <a16:creationId xmlns:a16="http://schemas.microsoft.com/office/drawing/2014/main" id="{A72C6256-C5A3-4B94-BE6A-853796CEBD7E}"/>
              </a:ext>
            </a:extLst>
          </p:cNvPr>
          <p:cNvSpPr txBox="1"/>
          <p:nvPr/>
        </p:nvSpPr>
        <p:spPr>
          <a:xfrm>
            <a:off x="10229178" y="2707426"/>
            <a:ext cx="1300420" cy="3788858"/>
          </a:xfrm>
          <a:prstGeom prst="rect">
            <a:avLst/>
          </a:prstGeom>
          <a:noFill/>
        </p:spPr>
        <p:txBody>
          <a:bodyPr wrap="none" rtlCol="0">
            <a:spAutoFit/>
          </a:bodyPr>
          <a:lstStyle/>
          <a:p>
            <a:pPr algn="r">
              <a:lnSpc>
                <a:spcPct val="150000"/>
              </a:lnSpc>
            </a:pPr>
            <a:r>
              <a:rPr lang="en-US"/>
              <a:t>AR:</a:t>
            </a:r>
          </a:p>
          <a:p>
            <a:pPr algn="r">
              <a:lnSpc>
                <a:spcPct val="150000"/>
              </a:lnSpc>
            </a:pPr>
            <a:r>
              <a:rPr lang="en-US"/>
              <a:t>VR:</a:t>
            </a:r>
          </a:p>
          <a:p>
            <a:pPr algn="r">
              <a:lnSpc>
                <a:spcPct val="150000"/>
              </a:lnSpc>
            </a:pPr>
            <a:r>
              <a:rPr lang="en-US"/>
              <a:t>Patient:</a:t>
            </a:r>
          </a:p>
          <a:p>
            <a:pPr algn="r">
              <a:lnSpc>
                <a:spcPct val="150000"/>
              </a:lnSpc>
            </a:pPr>
            <a:r>
              <a:rPr lang="en-US"/>
              <a:t>Doctor:</a:t>
            </a:r>
          </a:p>
          <a:p>
            <a:pPr algn="r">
              <a:lnSpc>
                <a:spcPct val="150000"/>
              </a:lnSpc>
            </a:pPr>
            <a:r>
              <a:rPr lang="en-US"/>
              <a:t>OR:</a:t>
            </a:r>
          </a:p>
          <a:p>
            <a:pPr algn="r">
              <a:lnSpc>
                <a:spcPct val="150000"/>
              </a:lnSpc>
            </a:pPr>
            <a:r>
              <a:rPr lang="en-US"/>
              <a:t>Visual/Plan:</a:t>
            </a:r>
          </a:p>
          <a:p>
            <a:pPr algn="r">
              <a:lnSpc>
                <a:spcPct val="150000"/>
              </a:lnSpc>
            </a:pPr>
            <a:r>
              <a:rPr lang="en-US"/>
              <a:t>Therapy:</a:t>
            </a:r>
          </a:p>
          <a:p>
            <a:pPr algn="r">
              <a:lnSpc>
                <a:spcPct val="150000"/>
              </a:lnSpc>
            </a:pPr>
            <a:r>
              <a:rPr lang="en-US"/>
              <a:t>Rehab:</a:t>
            </a:r>
          </a:p>
          <a:p>
            <a:pPr algn="r">
              <a:lnSpc>
                <a:spcPct val="150000"/>
              </a:lnSpc>
            </a:pPr>
            <a:r>
              <a:rPr lang="en-US"/>
              <a:t>Testing:</a:t>
            </a:r>
          </a:p>
        </p:txBody>
      </p:sp>
      <p:pic>
        <p:nvPicPr>
          <p:cNvPr id="52" name="Graphic 51" descr="Glasses with solid fill">
            <a:extLst>
              <a:ext uri="{FF2B5EF4-FFF2-40B4-BE49-F238E27FC236}">
                <a16:creationId xmlns:a16="http://schemas.microsoft.com/office/drawing/2014/main" id="{ADE9885E-C2B3-4D22-9D26-5381E4C02569}"/>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88501" y="2808444"/>
            <a:ext cx="416569" cy="416569"/>
          </a:xfrm>
          <a:prstGeom prst="rect">
            <a:avLst/>
          </a:prstGeom>
        </p:spPr>
      </p:pic>
      <p:pic>
        <p:nvPicPr>
          <p:cNvPr id="53" name="Graphic 52" descr="Sunglasses with solid fill">
            <a:extLst>
              <a:ext uri="{FF2B5EF4-FFF2-40B4-BE49-F238E27FC236}">
                <a16:creationId xmlns:a16="http://schemas.microsoft.com/office/drawing/2014/main" id="{557BB32D-089F-4031-B1B1-865BF2A4BD79}"/>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1488501" y="3201224"/>
            <a:ext cx="416569" cy="416569"/>
          </a:xfrm>
          <a:prstGeom prst="rect">
            <a:avLst/>
          </a:prstGeom>
        </p:spPr>
      </p:pic>
      <p:pic>
        <p:nvPicPr>
          <p:cNvPr id="54" name="Graphic 53" descr="Sling with solid fill">
            <a:extLst>
              <a:ext uri="{FF2B5EF4-FFF2-40B4-BE49-F238E27FC236}">
                <a16:creationId xmlns:a16="http://schemas.microsoft.com/office/drawing/2014/main" id="{D689D2E8-A136-4E10-8298-A86C539951F5}"/>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520059" y="3621500"/>
            <a:ext cx="416569" cy="416569"/>
          </a:xfrm>
          <a:prstGeom prst="rect">
            <a:avLst/>
          </a:prstGeom>
        </p:spPr>
      </p:pic>
      <p:pic>
        <p:nvPicPr>
          <p:cNvPr id="55" name="Graphic 54" descr="Playbook with solid fill">
            <a:extLst>
              <a:ext uri="{FF2B5EF4-FFF2-40B4-BE49-F238E27FC236}">
                <a16:creationId xmlns:a16="http://schemas.microsoft.com/office/drawing/2014/main" id="{88BAD01C-49F5-4539-BF5E-7B9EF05D33E6}"/>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520059" y="4825919"/>
            <a:ext cx="416569" cy="416569"/>
          </a:xfrm>
          <a:prstGeom prst="rect">
            <a:avLst/>
          </a:prstGeom>
        </p:spPr>
      </p:pic>
      <p:pic>
        <p:nvPicPr>
          <p:cNvPr id="57" name="Graphic 56" descr="Knife with solid fill">
            <a:extLst>
              <a:ext uri="{FF2B5EF4-FFF2-40B4-BE49-F238E27FC236}">
                <a16:creationId xmlns:a16="http://schemas.microsoft.com/office/drawing/2014/main" id="{9769D85A-DFF7-43E8-A5FA-419D42D2B3D4}"/>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11510519" y="4438301"/>
            <a:ext cx="416569" cy="416569"/>
          </a:xfrm>
          <a:prstGeom prst="rect">
            <a:avLst/>
          </a:prstGeom>
        </p:spPr>
      </p:pic>
      <p:pic>
        <p:nvPicPr>
          <p:cNvPr id="61" name="Graphic 60" descr="Yoga with solid fill">
            <a:extLst>
              <a:ext uri="{FF2B5EF4-FFF2-40B4-BE49-F238E27FC236}">
                <a16:creationId xmlns:a16="http://schemas.microsoft.com/office/drawing/2014/main" id="{36E2FC6B-0489-4DE2-9D8D-6EBD69C9BF6D}"/>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11529598" y="5667294"/>
            <a:ext cx="397490" cy="397490"/>
          </a:xfrm>
          <a:prstGeom prst="rect">
            <a:avLst/>
          </a:prstGeom>
        </p:spPr>
      </p:pic>
      <p:pic>
        <p:nvPicPr>
          <p:cNvPr id="64" name="Graphic 63" descr="Medical with solid fill">
            <a:extLst>
              <a:ext uri="{FF2B5EF4-FFF2-40B4-BE49-F238E27FC236}">
                <a16:creationId xmlns:a16="http://schemas.microsoft.com/office/drawing/2014/main" id="{E74B45E1-37AB-4B38-998A-483114DC3036}"/>
              </a:ext>
            </a:extLst>
          </p:cNvPr>
          <p:cNvPicPr>
            <a:picLocks noChangeAspect="1"/>
          </p:cNvPicPr>
          <p:nvPr/>
        </p:nvPicPr>
        <p:blipFill>
          <a:blip r:embed="rId15"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11520059" y="5237385"/>
            <a:ext cx="416569" cy="416569"/>
          </a:xfrm>
          <a:prstGeom prst="rect">
            <a:avLst/>
          </a:prstGeom>
        </p:spPr>
      </p:pic>
      <p:pic>
        <p:nvPicPr>
          <p:cNvPr id="65" name="Graphic 64" descr="Doctor female with solid fill">
            <a:extLst>
              <a:ext uri="{FF2B5EF4-FFF2-40B4-BE49-F238E27FC236}">
                <a16:creationId xmlns:a16="http://schemas.microsoft.com/office/drawing/2014/main" id="{87D7EFD2-10B1-4F67-AE43-B26A3025437A}"/>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1520059" y="4016897"/>
            <a:ext cx="416568" cy="416568"/>
          </a:xfrm>
          <a:prstGeom prst="rect">
            <a:avLst/>
          </a:prstGeom>
        </p:spPr>
      </p:pic>
      <p:graphicFrame>
        <p:nvGraphicFramePr>
          <p:cNvPr id="69" name="Table 69">
            <a:extLst>
              <a:ext uri="{FF2B5EF4-FFF2-40B4-BE49-F238E27FC236}">
                <a16:creationId xmlns:a16="http://schemas.microsoft.com/office/drawing/2014/main" id="{64DA588C-E5EB-4A60-8F14-A57C1B55BB32}"/>
              </a:ext>
            </a:extLst>
          </p:cNvPr>
          <p:cNvGraphicFramePr>
            <a:graphicFrameLocks noGrp="1"/>
          </p:cNvGraphicFramePr>
          <p:nvPr/>
        </p:nvGraphicFramePr>
        <p:xfrm>
          <a:off x="1101896" y="908724"/>
          <a:ext cx="8857112" cy="5591024"/>
        </p:xfrm>
        <a:graphic>
          <a:graphicData uri="http://schemas.openxmlformats.org/drawingml/2006/table">
            <a:tbl>
              <a:tblPr firstRow="1" bandRow="1">
                <a:tableStyleId>{5C22544A-7EE6-4342-B048-85BDC9FD1C3A}</a:tableStyleId>
              </a:tblPr>
              <a:tblGrid>
                <a:gridCol w="1980697">
                  <a:extLst>
                    <a:ext uri="{9D8B030D-6E8A-4147-A177-3AD203B41FA5}">
                      <a16:colId xmlns:a16="http://schemas.microsoft.com/office/drawing/2014/main" val="1562312563"/>
                    </a:ext>
                  </a:extLst>
                </a:gridCol>
                <a:gridCol w="2275831">
                  <a:extLst>
                    <a:ext uri="{9D8B030D-6E8A-4147-A177-3AD203B41FA5}">
                      <a16:colId xmlns:a16="http://schemas.microsoft.com/office/drawing/2014/main" val="2901344866"/>
                    </a:ext>
                  </a:extLst>
                </a:gridCol>
                <a:gridCol w="1610876">
                  <a:extLst>
                    <a:ext uri="{9D8B030D-6E8A-4147-A177-3AD203B41FA5}">
                      <a16:colId xmlns:a16="http://schemas.microsoft.com/office/drawing/2014/main" val="4128995262"/>
                    </a:ext>
                  </a:extLst>
                </a:gridCol>
                <a:gridCol w="1873112">
                  <a:extLst>
                    <a:ext uri="{9D8B030D-6E8A-4147-A177-3AD203B41FA5}">
                      <a16:colId xmlns:a16="http://schemas.microsoft.com/office/drawing/2014/main" val="1009478310"/>
                    </a:ext>
                  </a:extLst>
                </a:gridCol>
                <a:gridCol w="1116596">
                  <a:extLst>
                    <a:ext uri="{9D8B030D-6E8A-4147-A177-3AD203B41FA5}">
                      <a16:colId xmlns:a16="http://schemas.microsoft.com/office/drawing/2014/main" val="1240976776"/>
                    </a:ext>
                  </a:extLst>
                </a:gridCol>
              </a:tblGrid>
              <a:tr h="349439">
                <a:tc>
                  <a:txBody>
                    <a:bodyPr/>
                    <a:lstStyle/>
                    <a:p>
                      <a:pPr algn="ctr"/>
                      <a:r>
                        <a:rPr lang="en-US" sz="1600"/>
                        <a:t>Submission Number</a:t>
                      </a:r>
                    </a:p>
                  </a:txBody>
                  <a:tcPr marL="86163" marR="86163" marT="43082" marB="43082"/>
                </a:tc>
                <a:tc>
                  <a:txBody>
                    <a:bodyPr/>
                    <a:lstStyle/>
                    <a:p>
                      <a:pPr algn="ctr"/>
                      <a:r>
                        <a:rPr lang="en-US" sz="1600"/>
                        <a:t>Applicant</a:t>
                      </a:r>
                    </a:p>
                  </a:txBody>
                  <a:tcPr marL="86163" marR="86163" marT="43082" marB="43082"/>
                </a:tc>
                <a:tc>
                  <a:txBody>
                    <a:bodyPr/>
                    <a:lstStyle/>
                    <a:p>
                      <a:pPr algn="ctr"/>
                      <a:r>
                        <a:rPr lang="en-US" sz="1600"/>
                        <a:t>Product Code</a:t>
                      </a:r>
                    </a:p>
                  </a:txBody>
                  <a:tcPr marL="86163" marR="86163" marT="43082" marB="43082"/>
                </a:tc>
                <a:tc>
                  <a:txBody>
                    <a:bodyPr/>
                    <a:lstStyle/>
                    <a:p>
                      <a:pPr algn="ctr"/>
                      <a:r>
                        <a:rPr lang="en-US" sz="1600"/>
                        <a:t>Specialty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61274619"/>
                  </a:ext>
                </a:extLst>
              </a:tr>
              <a:tr h="349439">
                <a:tc>
                  <a:txBody>
                    <a:bodyPr/>
                    <a:lstStyle/>
                    <a:p>
                      <a:pPr algn="ctr"/>
                      <a:r>
                        <a:rPr lang="en-US" sz="1600"/>
                        <a:t>K152915</a:t>
                      </a:r>
                    </a:p>
                  </a:txBody>
                  <a:tcPr marL="86163" marR="86163" marT="43082" marB="43082"/>
                </a:tc>
                <a:tc>
                  <a:txBody>
                    <a:bodyPr/>
                    <a:lstStyle/>
                    <a:p>
                      <a:pPr algn="ctr"/>
                      <a:r>
                        <a:rPr lang="en-US" sz="1600" err="1"/>
                        <a:t>SyncThink</a:t>
                      </a:r>
                      <a:r>
                        <a:rPr lang="en-US" sz="1600"/>
                        <a:t>, Inc. </a:t>
                      </a:r>
                    </a:p>
                  </a:txBody>
                  <a:tcPr marL="86163" marR="86163" marT="43082" marB="43082"/>
                </a:tc>
                <a:tc>
                  <a:txBody>
                    <a:bodyPr/>
                    <a:lstStyle/>
                    <a:p>
                      <a:pPr algn="ctr"/>
                      <a:r>
                        <a:rPr lang="en-US" sz="1600"/>
                        <a:t>GWN</a:t>
                      </a:r>
                    </a:p>
                  </a:txBody>
                  <a:tcPr marL="86163" marR="86163" marT="43082" marB="43082"/>
                </a:tc>
                <a:tc>
                  <a:txBody>
                    <a:bodyPr/>
                    <a:lstStyle/>
                    <a:p>
                      <a:pPr algn="ctr"/>
                      <a:r>
                        <a:rPr lang="en-US" sz="1600"/>
                        <a:t>Neurology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901777392"/>
                  </a:ext>
                </a:extLst>
              </a:tr>
              <a:tr h="349439">
                <a:tc>
                  <a:txBody>
                    <a:bodyPr/>
                    <a:lstStyle/>
                    <a:p>
                      <a:pPr algn="ctr"/>
                      <a:r>
                        <a:rPr lang="en-US" sz="1600"/>
                        <a:t>K170793</a:t>
                      </a:r>
                    </a:p>
                  </a:txBody>
                  <a:tcPr marL="86163" marR="86163" marT="43082" marB="43082"/>
                </a:tc>
                <a:tc>
                  <a:txBody>
                    <a:bodyPr/>
                    <a:lstStyle/>
                    <a:p>
                      <a:pPr algn="ctr"/>
                      <a:r>
                        <a:rPr lang="en-US" sz="1600"/>
                        <a:t> Surgical Theater </a:t>
                      </a:r>
                    </a:p>
                  </a:txBody>
                  <a:tcPr marL="86163" marR="86163" marT="43082" marB="43082"/>
                </a:tc>
                <a:tc>
                  <a:txBody>
                    <a:bodyPr/>
                    <a:lstStyle/>
                    <a:p>
                      <a:pPr algn="ctr"/>
                      <a:r>
                        <a:rPr lang="en-US" sz="1600"/>
                        <a:t>LLZ</a:t>
                      </a:r>
                    </a:p>
                  </a:txBody>
                  <a:tcPr marL="86163" marR="86163" marT="43082" marB="43082"/>
                </a:tc>
                <a:tc>
                  <a:txBody>
                    <a:bodyPr/>
                    <a:lstStyle/>
                    <a:p>
                      <a:pPr algn="ctr"/>
                      <a:r>
                        <a:rPr lang="en-US" sz="1600"/>
                        <a:t>Radiology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931690921"/>
                  </a:ext>
                </a:extLst>
              </a:tr>
              <a:tr h="349439">
                <a:tc>
                  <a:txBody>
                    <a:bodyPr/>
                    <a:lstStyle/>
                    <a:p>
                      <a:pPr algn="ctr"/>
                      <a:r>
                        <a:rPr lang="en-US" sz="1600"/>
                        <a:t>K172418</a:t>
                      </a:r>
                    </a:p>
                  </a:txBody>
                  <a:tcPr marL="86163" marR="86163" marT="43082" marB="43082"/>
                </a:tc>
                <a:tc>
                  <a:txBody>
                    <a:bodyPr/>
                    <a:lstStyle/>
                    <a:p>
                      <a:pPr algn="ctr"/>
                      <a:r>
                        <a:rPr lang="en-US" sz="1600" err="1"/>
                        <a:t>Novarad</a:t>
                      </a:r>
                      <a:endParaRPr lang="en-US" sz="1600"/>
                    </a:p>
                  </a:txBody>
                  <a:tcPr marL="86163" marR="86163" marT="43082" marB="43082"/>
                </a:tc>
                <a:tc>
                  <a:txBody>
                    <a:bodyPr/>
                    <a:lstStyle/>
                    <a:p>
                      <a:pPr algn="ctr"/>
                      <a:r>
                        <a:rPr lang="en-US" sz="1600"/>
                        <a:t>LLZ</a:t>
                      </a:r>
                    </a:p>
                  </a:txBody>
                  <a:tcPr marL="86163" marR="86163" marT="43082" marB="43082"/>
                </a:tc>
                <a:tc>
                  <a:txBody>
                    <a:bodyPr/>
                    <a:lstStyle/>
                    <a:p>
                      <a:pPr algn="ctr"/>
                      <a:r>
                        <a:rPr lang="en-US" sz="1600"/>
                        <a:t>Radiology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828129589"/>
                  </a:ext>
                </a:extLst>
              </a:tr>
              <a:tr h="349439">
                <a:tc>
                  <a:txBody>
                    <a:bodyPr/>
                    <a:lstStyle/>
                    <a:p>
                      <a:pPr algn="ctr"/>
                      <a:r>
                        <a:rPr lang="en-US" sz="1600"/>
                        <a:t>K183296</a:t>
                      </a:r>
                    </a:p>
                  </a:txBody>
                  <a:tcPr marL="86163" marR="86163" marT="43082" marB="43082"/>
                </a:tc>
                <a:tc>
                  <a:txBody>
                    <a:bodyPr/>
                    <a:lstStyle/>
                    <a:p>
                      <a:pPr algn="ctr"/>
                      <a:r>
                        <a:rPr lang="en-US" sz="1600"/>
                        <a:t>Penumbra</a:t>
                      </a:r>
                    </a:p>
                  </a:txBody>
                  <a:tcPr marL="86163" marR="86163" marT="43082" marB="43082"/>
                </a:tc>
                <a:tc>
                  <a:txBody>
                    <a:bodyPr/>
                    <a:lstStyle/>
                    <a:p>
                      <a:pPr algn="ctr"/>
                      <a:r>
                        <a:rPr lang="en-US" sz="1600"/>
                        <a:t>ISD</a:t>
                      </a:r>
                    </a:p>
                  </a:txBody>
                  <a:tcPr marL="86163" marR="86163" marT="43082" marB="43082"/>
                </a:tc>
                <a:tc>
                  <a:txBody>
                    <a:bodyPr/>
                    <a:lstStyle/>
                    <a:p>
                      <a:pPr algn="ctr"/>
                      <a:r>
                        <a:rPr lang="en-US" sz="1600"/>
                        <a:t>Phys. Medicine</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1495875916"/>
                  </a:ext>
                </a:extLst>
              </a:tr>
              <a:tr h="349439">
                <a:tc>
                  <a:txBody>
                    <a:bodyPr/>
                    <a:lstStyle/>
                    <a:p>
                      <a:pPr algn="ctr"/>
                      <a:r>
                        <a:rPr lang="en-US" sz="1600"/>
                        <a:t>K190764</a:t>
                      </a:r>
                    </a:p>
                  </a:txBody>
                  <a:tcPr marL="86163" marR="86163" marT="43082" marB="43082"/>
                </a:tc>
                <a:tc>
                  <a:txBody>
                    <a:bodyPr/>
                    <a:lstStyle/>
                    <a:p>
                      <a:pPr algn="ctr"/>
                      <a:r>
                        <a:rPr lang="en-US" sz="1600" err="1"/>
                        <a:t>MedVis</a:t>
                      </a:r>
                      <a:endParaRPr lang="en-US" sz="1600"/>
                    </a:p>
                  </a:txBody>
                  <a:tcPr marL="86163" marR="86163" marT="43082" marB="43082"/>
                </a:tc>
                <a:tc>
                  <a:txBody>
                    <a:bodyPr/>
                    <a:lstStyle/>
                    <a:p>
                      <a:pPr algn="ctr"/>
                      <a:r>
                        <a:rPr lang="en-US" sz="1600"/>
                        <a:t>LLZ</a:t>
                      </a:r>
                    </a:p>
                  </a:txBody>
                  <a:tcPr marL="86163" marR="86163" marT="43082" marB="43082"/>
                </a:tc>
                <a:tc>
                  <a:txBody>
                    <a:bodyPr/>
                    <a:lstStyle/>
                    <a:p>
                      <a:pPr algn="ctr"/>
                      <a:r>
                        <a:rPr lang="en-US" sz="1600"/>
                        <a:t>Radiology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750970633"/>
                  </a:ext>
                </a:extLst>
              </a:tr>
              <a:tr h="349439">
                <a:tc>
                  <a:txBody>
                    <a:bodyPr/>
                    <a:lstStyle/>
                    <a:p>
                      <a:pPr algn="ctr"/>
                      <a:r>
                        <a:rPr lang="en-US" sz="1600"/>
                        <a:t>K190929</a:t>
                      </a:r>
                    </a:p>
                  </a:txBody>
                  <a:tcPr marL="86163" marR="86163" marT="43082" marB="43082"/>
                </a:tc>
                <a:tc>
                  <a:txBody>
                    <a:bodyPr/>
                    <a:lstStyle/>
                    <a:p>
                      <a:pPr algn="ctr"/>
                      <a:r>
                        <a:rPr lang="en-US" sz="1600" err="1"/>
                        <a:t>Augmedics</a:t>
                      </a:r>
                      <a:endParaRPr lang="en-US" sz="1600"/>
                    </a:p>
                  </a:txBody>
                  <a:tcPr marL="86163" marR="86163" marT="43082" marB="43082"/>
                </a:tc>
                <a:tc>
                  <a:txBody>
                    <a:bodyPr/>
                    <a:lstStyle/>
                    <a:p>
                      <a:pPr algn="ctr"/>
                      <a:r>
                        <a:rPr lang="en-US" sz="1600"/>
                        <a:t>OLO</a:t>
                      </a:r>
                    </a:p>
                  </a:txBody>
                  <a:tcPr marL="86163" marR="86163" marT="43082" marB="43082"/>
                </a:tc>
                <a:tc>
                  <a:txBody>
                    <a:bodyPr/>
                    <a:lstStyle/>
                    <a:p>
                      <a:pPr algn="ctr"/>
                      <a:r>
                        <a:rPr lang="en-US" sz="1600"/>
                        <a:t>Orthopedic</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718927691"/>
                  </a:ext>
                </a:extLst>
              </a:tr>
              <a:tr h="349439">
                <a:tc>
                  <a:txBody>
                    <a:bodyPr/>
                    <a:lstStyle/>
                    <a:p>
                      <a:pPr algn="ctr"/>
                      <a:r>
                        <a:rPr lang="de-DE" sz="1600"/>
                        <a:t>K191014</a:t>
                      </a:r>
                      <a:endParaRPr lang="en-US" sz="1600"/>
                    </a:p>
                  </a:txBody>
                  <a:tcPr marL="86163" marR="86163" marT="43082" marB="43082"/>
                </a:tc>
                <a:tc>
                  <a:txBody>
                    <a:bodyPr/>
                    <a:lstStyle/>
                    <a:p>
                      <a:pPr algn="ctr"/>
                      <a:r>
                        <a:rPr lang="de-DE" sz="1600"/>
                        <a:t>Brainlab</a:t>
                      </a:r>
                      <a:endParaRPr lang="en-US" sz="1600"/>
                    </a:p>
                  </a:txBody>
                  <a:tcPr marL="86163" marR="86163" marT="43082" marB="43082"/>
                </a:tc>
                <a:tc>
                  <a:txBody>
                    <a:bodyPr/>
                    <a:lstStyle/>
                    <a:p>
                      <a:pPr algn="ctr"/>
                      <a:r>
                        <a:rPr lang="de-DE" sz="1600"/>
                        <a:t>AG &amp; LLZ </a:t>
                      </a:r>
                      <a:endParaRPr lang="en-US" sz="1600"/>
                    </a:p>
                  </a:txBody>
                  <a:tcPr marL="86163" marR="86163" marT="43082" marB="43082"/>
                </a:tc>
                <a:tc>
                  <a:txBody>
                    <a:bodyPr/>
                    <a:lstStyle/>
                    <a:p>
                      <a:pPr algn="ctr"/>
                      <a:r>
                        <a:rPr lang="de-DE" sz="1600"/>
                        <a:t>Radiology</a:t>
                      </a:r>
                      <a:endParaRPr lang="en-US" sz="1600"/>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3383965232"/>
                  </a:ext>
                </a:extLst>
              </a:tr>
              <a:tr h="349439">
                <a:tc>
                  <a:txBody>
                    <a:bodyPr/>
                    <a:lstStyle/>
                    <a:p>
                      <a:pPr algn="ctr"/>
                      <a:r>
                        <a:rPr lang="en-US" sz="1600"/>
                        <a:t>K192890</a:t>
                      </a:r>
                    </a:p>
                  </a:txBody>
                  <a:tcPr marL="86163" marR="86163" marT="43082" marB="43082"/>
                </a:tc>
                <a:tc>
                  <a:txBody>
                    <a:bodyPr/>
                    <a:lstStyle/>
                    <a:p>
                      <a:pPr algn="ctr"/>
                      <a:r>
                        <a:rPr lang="en-US" sz="1600" err="1"/>
                        <a:t>SentiAR</a:t>
                      </a:r>
                      <a:endParaRPr lang="en-US" sz="1600"/>
                    </a:p>
                  </a:txBody>
                  <a:tcPr marL="86163" marR="86163" marT="43082" marB="43082"/>
                </a:tc>
                <a:tc>
                  <a:txBody>
                    <a:bodyPr/>
                    <a:lstStyle/>
                    <a:p>
                      <a:pPr algn="ctr"/>
                      <a:r>
                        <a:rPr lang="en-US" sz="1600"/>
                        <a:t>LLZ</a:t>
                      </a:r>
                    </a:p>
                  </a:txBody>
                  <a:tcPr marL="86163" marR="86163" marT="43082" marB="43082"/>
                </a:tc>
                <a:tc>
                  <a:txBody>
                    <a:bodyPr/>
                    <a:lstStyle/>
                    <a:p>
                      <a:pPr algn="ctr"/>
                      <a:r>
                        <a:rPr lang="en-US" sz="1600"/>
                        <a:t>Cardiovascular</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1463816889"/>
                  </a:ext>
                </a:extLst>
              </a:tr>
              <a:tr h="349439">
                <a:tc>
                  <a:txBody>
                    <a:bodyPr/>
                    <a:lstStyle/>
                    <a:p>
                      <a:pPr algn="ctr"/>
                      <a:r>
                        <a:rPr lang="en-US" sz="1600"/>
                        <a:t>K193559</a:t>
                      </a:r>
                    </a:p>
                  </a:txBody>
                  <a:tcPr marL="86163" marR="86163" marT="43082" marB="43082"/>
                </a:tc>
                <a:tc>
                  <a:txBody>
                    <a:bodyPr/>
                    <a:lstStyle/>
                    <a:p>
                      <a:pPr algn="ctr"/>
                      <a:r>
                        <a:rPr lang="en-US" sz="1600"/>
                        <a:t> </a:t>
                      </a:r>
                      <a:r>
                        <a:rPr lang="en-US" sz="1600" err="1"/>
                        <a:t>Medacta</a:t>
                      </a:r>
                      <a:r>
                        <a:rPr lang="en-US" sz="1600"/>
                        <a:t> Intern. </a:t>
                      </a:r>
                    </a:p>
                  </a:txBody>
                  <a:tcPr marL="86163" marR="86163" marT="43082" marB="43082"/>
                </a:tc>
                <a:tc>
                  <a:txBody>
                    <a:bodyPr/>
                    <a:lstStyle/>
                    <a:p>
                      <a:pPr algn="ctr"/>
                      <a:r>
                        <a:rPr lang="en-US" sz="1600"/>
                        <a:t>PBF (JWH,OLO) </a:t>
                      </a:r>
                    </a:p>
                  </a:txBody>
                  <a:tcPr marL="86163" marR="86163" marT="43082" marB="43082"/>
                </a:tc>
                <a:tc>
                  <a:txBody>
                    <a:bodyPr/>
                    <a:lstStyle/>
                    <a:p>
                      <a:pPr algn="ctr"/>
                      <a:r>
                        <a:rPr lang="en-US" sz="1600"/>
                        <a:t>Orthopedic</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056657740"/>
                  </a:ext>
                </a:extLst>
              </a:tr>
              <a:tr h="349439">
                <a:tc>
                  <a:txBody>
                    <a:bodyPr/>
                    <a:lstStyle/>
                    <a:p>
                      <a:pPr algn="ctr"/>
                      <a:r>
                        <a:rPr lang="en-US" sz="1600"/>
                        <a:t>K200384 </a:t>
                      </a:r>
                    </a:p>
                  </a:txBody>
                  <a:tcPr marL="86163" marR="86163" marT="43082" marB="43082"/>
                </a:tc>
                <a:tc>
                  <a:txBody>
                    <a:bodyPr/>
                    <a:lstStyle/>
                    <a:p>
                      <a:pPr algn="ctr"/>
                      <a:r>
                        <a:rPr lang="en-US" sz="1600"/>
                        <a:t>Surgical Planning Assoc. </a:t>
                      </a:r>
                    </a:p>
                  </a:txBody>
                  <a:tcPr marL="86163" marR="86163" marT="43082" marB="43082"/>
                </a:tc>
                <a:tc>
                  <a:txBody>
                    <a:bodyPr/>
                    <a:lstStyle/>
                    <a:p>
                      <a:pPr algn="ctr"/>
                      <a:r>
                        <a:rPr lang="en-US" sz="1600"/>
                        <a:t>OSF</a:t>
                      </a:r>
                    </a:p>
                  </a:txBody>
                  <a:tcPr marL="86163" marR="86163" marT="43082" marB="43082"/>
                </a:tc>
                <a:tc>
                  <a:txBody>
                    <a:bodyPr/>
                    <a:lstStyle/>
                    <a:p>
                      <a:pPr algn="ctr"/>
                      <a:r>
                        <a:rPr lang="en-US" sz="1600"/>
                        <a:t>Orthopedic</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614943719"/>
                  </a:ext>
                </a:extLst>
              </a:tr>
              <a:tr h="349439">
                <a:tc>
                  <a:txBody>
                    <a:bodyPr/>
                    <a:lstStyle/>
                    <a:p>
                      <a:pPr algn="ctr"/>
                      <a:r>
                        <a:rPr lang="en-US" sz="1600"/>
                        <a:t>K210072 </a:t>
                      </a:r>
                    </a:p>
                  </a:txBody>
                  <a:tcPr marL="86163" marR="86163" marT="43082" marB="43082"/>
                </a:tc>
                <a:tc>
                  <a:txBody>
                    <a:bodyPr/>
                    <a:lstStyle/>
                    <a:p>
                      <a:pPr algn="ctr"/>
                      <a:r>
                        <a:rPr lang="en-US" sz="1600" err="1"/>
                        <a:t>RealView</a:t>
                      </a:r>
                      <a:r>
                        <a:rPr lang="en-US" sz="1600"/>
                        <a:t> Imaging</a:t>
                      </a:r>
                    </a:p>
                  </a:txBody>
                  <a:tcPr marL="86163" marR="86163" marT="43082" marB="43082"/>
                </a:tc>
                <a:tc>
                  <a:txBody>
                    <a:bodyPr/>
                    <a:lstStyle/>
                    <a:p>
                      <a:pPr algn="ctr"/>
                      <a:r>
                        <a:rPr lang="en-US" sz="1600"/>
                        <a:t>LLZ</a:t>
                      </a:r>
                    </a:p>
                  </a:txBody>
                  <a:tcPr marL="86163" marR="86163" marT="43082" marB="43082"/>
                </a:tc>
                <a:tc>
                  <a:txBody>
                    <a:bodyPr/>
                    <a:lstStyle/>
                    <a:p>
                      <a:pPr algn="ctr"/>
                      <a:r>
                        <a:rPr lang="en-US" sz="1600"/>
                        <a:t>Radiology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680042540"/>
                  </a:ext>
                </a:extLst>
              </a:tr>
              <a:tr h="349439">
                <a:tc>
                  <a:txBody>
                    <a:bodyPr/>
                    <a:lstStyle/>
                    <a:p>
                      <a:pPr algn="ctr"/>
                      <a:r>
                        <a:rPr lang="en-US" sz="1600"/>
                        <a:t>K210726</a:t>
                      </a:r>
                    </a:p>
                  </a:txBody>
                  <a:tcPr marL="86163" marR="86163" marT="43082" marB="43082"/>
                </a:tc>
                <a:tc>
                  <a:txBody>
                    <a:bodyPr/>
                    <a:lstStyle/>
                    <a:p>
                      <a:pPr algn="ctr"/>
                      <a:r>
                        <a:rPr lang="en-US" sz="1600" err="1"/>
                        <a:t>ImmersiveTouch</a:t>
                      </a:r>
                      <a:endParaRPr lang="en-US" sz="1600"/>
                    </a:p>
                  </a:txBody>
                  <a:tcPr marL="86163" marR="86163" marT="43082" marB="43082"/>
                </a:tc>
                <a:tc>
                  <a:txBody>
                    <a:bodyPr/>
                    <a:lstStyle/>
                    <a:p>
                      <a:pPr algn="ctr"/>
                      <a:r>
                        <a:rPr lang="en-US" sz="1600"/>
                        <a:t>LLZ</a:t>
                      </a:r>
                    </a:p>
                  </a:txBody>
                  <a:tcPr marL="86163" marR="86163" marT="43082" marB="43082"/>
                </a:tc>
                <a:tc>
                  <a:txBody>
                    <a:bodyPr/>
                    <a:lstStyle/>
                    <a:p>
                      <a:pPr algn="ctr"/>
                      <a:r>
                        <a:rPr lang="en-US" sz="1600"/>
                        <a:t>Radiology</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3873387530"/>
                  </a:ext>
                </a:extLst>
              </a:tr>
              <a:tr h="349439">
                <a:tc>
                  <a:txBody>
                    <a:bodyPr/>
                    <a:lstStyle/>
                    <a:p>
                      <a:pPr algn="ctr"/>
                      <a:r>
                        <a:rPr lang="en-US" sz="1600"/>
                        <a:t>K211254 </a:t>
                      </a:r>
                    </a:p>
                  </a:txBody>
                  <a:tcPr marL="86163" marR="86163" marT="43082" marB="43082"/>
                </a:tc>
                <a:tc>
                  <a:txBody>
                    <a:bodyPr/>
                    <a:lstStyle/>
                    <a:p>
                      <a:pPr algn="ctr"/>
                      <a:r>
                        <a:rPr lang="en-US" sz="1600" err="1"/>
                        <a:t>Surgalign</a:t>
                      </a:r>
                      <a:r>
                        <a:rPr lang="en-US" sz="1600"/>
                        <a:t> Spine Tech.</a:t>
                      </a:r>
                    </a:p>
                  </a:txBody>
                  <a:tcPr marL="86163" marR="86163" marT="43082" marB="43082"/>
                </a:tc>
                <a:tc>
                  <a:txBody>
                    <a:bodyPr/>
                    <a:lstStyle/>
                    <a:p>
                      <a:pPr algn="ctr"/>
                      <a:r>
                        <a:rPr lang="en-US" sz="1600"/>
                        <a:t>OLO (LLZ) </a:t>
                      </a:r>
                    </a:p>
                  </a:txBody>
                  <a:tcPr marL="86163" marR="86163" marT="43082" marB="43082"/>
                </a:tc>
                <a:tc>
                  <a:txBody>
                    <a:bodyPr/>
                    <a:lstStyle/>
                    <a:p>
                      <a:pPr algn="ctr"/>
                      <a:r>
                        <a:rPr lang="en-US" sz="1600"/>
                        <a:t>Orthopedic</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613984959"/>
                  </a:ext>
                </a:extLst>
              </a:tr>
              <a:tr h="349439">
                <a:tc>
                  <a:txBody>
                    <a:bodyPr/>
                    <a:lstStyle/>
                    <a:p>
                      <a:pPr algn="ctr"/>
                      <a:r>
                        <a:rPr lang="en-US" sz="1600"/>
                        <a:t>DEN210005 </a:t>
                      </a:r>
                    </a:p>
                  </a:txBody>
                  <a:tcPr marL="86163" marR="86163" marT="43082" marB="43082"/>
                </a:tc>
                <a:tc>
                  <a:txBody>
                    <a:bodyPr/>
                    <a:lstStyle/>
                    <a:p>
                      <a:pPr algn="ctr"/>
                      <a:r>
                        <a:rPr lang="en-US" sz="1600" err="1"/>
                        <a:t>Luminopia</a:t>
                      </a:r>
                      <a:endParaRPr lang="en-US" sz="1600"/>
                    </a:p>
                  </a:txBody>
                  <a:tcPr marL="86163" marR="86163" marT="43082" marB="43082"/>
                </a:tc>
                <a:tc>
                  <a:txBody>
                    <a:bodyPr/>
                    <a:lstStyle/>
                    <a:p>
                      <a:pPr algn="ctr"/>
                      <a:r>
                        <a:rPr lang="en-US" sz="1600"/>
                        <a:t>QQU</a:t>
                      </a:r>
                    </a:p>
                  </a:txBody>
                  <a:tcPr marL="86163" marR="86163" marT="43082" marB="43082"/>
                </a:tc>
                <a:tc>
                  <a:txBody>
                    <a:bodyPr/>
                    <a:lstStyle/>
                    <a:p>
                      <a:pPr algn="ctr"/>
                      <a:r>
                        <a:rPr lang="en-US" sz="1600"/>
                        <a:t>Ophthalmic</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974178559"/>
                  </a:ext>
                </a:extLst>
              </a:tr>
              <a:tr h="349439">
                <a:tc>
                  <a:txBody>
                    <a:bodyPr/>
                    <a:lstStyle/>
                    <a:p>
                      <a:pPr algn="ctr"/>
                      <a:r>
                        <a:rPr lang="en-US" sz="1600"/>
                        <a:t>DEN210014 </a:t>
                      </a:r>
                    </a:p>
                  </a:txBody>
                  <a:tcPr marL="86163" marR="86163" marT="43082" marB="43082"/>
                </a:tc>
                <a:tc>
                  <a:txBody>
                    <a:bodyPr/>
                    <a:lstStyle/>
                    <a:p>
                      <a:pPr algn="ctr"/>
                      <a:r>
                        <a:rPr lang="en-US" sz="1600" err="1"/>
                        <a:t>AppliedVR</a:t>
                      </a:r>
                      <a:endParaRPr lang="en-US" sz="1600"/>
                    </a:p>
                  </a:txBody>
                  <a:tcPr marL="86163" marR="86163" marT="43082" marB="43082"/>
                </a:tc>
                <a:tc>
                  <a:txBody>
                    <a:bodyPr/>
                    <a:lstStyle/>
                    <a:p>
                      <a:pPr algn="ctr"/>
                      <a:r>
                        <a:rPr lang="en-US" sz="1600"/>
                        <a:t>QRA</a:t>
                      </a:r>
                    </a:p>
                  </a:txBody>
                  <a:tcPr marL="86163" marR="86163" marT="43082" marB="43082"/>
                </a:tc>
                <a:tc>
                  <a:txBody>
                    <a:bodyPr/>
                    <a:lstStyle/>
                    <a:p>
                      <a:pPr algn="ctr"/>
                      <a:r>
                        <a:rPr lang="en-US" sz="1600"/>
                        <a:t>Phys. Medicine</a:t>
                      </a:r>
                    </a:p>
                  </a:txBody>
                  <a:tcPr marL="86163" marR="86163" marT="43082" marB="43082"/>
                </a:tc>
                <a:tc>
                  <a:txBody>
                    <a:bodyPr/>
                    <a:lstStyle/>
                    <a:p>
                      <a:endParaRPr lang="en-US" sz="1600"/>
                    </a:p>
                  </a:txBody>
                  <a:tcPr marL="86163" marR="86163" marT="43082" marB="43082"/>
                </a:tc>
                <a:extLst>
                  <a:ext uri="{0D108BD9-81ED-4DB2-BD59-A6C34878D82A}">
                    <a16:rowId xmlns:a16="http://schemas.microsoft.com/office/drawing/2014/main" val="2478845220"/>
                  </a:ext>
                </a:extLst>
              </a:tr>
            </a:tbl>
          </a:graphicData>
        </a:graphic>
      </p:graphicFrame>
      <p:grpSp>
        <p:nvGrpSpPr>
          <p:cNvPr id="32" name="Group 31">
            <a:extLst>
              <a:ext uri="{FF2B5EF4-FFF2-40B4-BE49-F238E27FC236}">
                <a16:creationId xmlns:a16="http://schemas.microsoft.com/office/drawing/2014/main" id="{537B5B63-E190-4A05-AB85-2895254C57CD}"/>
              </a:ext>
            </a:extLst>
          </p:cNvPr>
          <p:cNvGrpSpPr/>
          <p:nvPr/>
        </p:nvGrpSpPr>
        <p:grpSpPr>
          <a:xfrm>
            <a:off x="8937771" y="1280485"/>
            <a:ext cx="940237" cy="5186137"/>
            <a:chOff x="9954495" y="1292046"/>
            <a:chExt cx="997819" cy="5503748"/>
          </a:xfrm>
        </p:grpSpPr>
        <p:pic>
          <p:nvPicPr>
            <p:cNvPr id="70" name="Graphic 69" descr="Sling with solid fill">
              <a:extLst>
                <a:ext uri="{FF2B5EF4-FFF2-40B4-BE49-F238E27FC236}">
                  <a16:creationId xmlns:a16="http://schemas.microsoft.com/office/drawing/2014/main" id="{67048BA2-1971-4EAF-8122-1D3F905C6B67}"/>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0649516" y="1292046"/>
              <a:ext cx="302798" cy="302798"/>
            </a:xfrm>
            <a:prstGeom prst="rect">
              <a:avLst/>
            </a:prstGeom>
          </p:spPr>
        </p:pic>
        <p:pic>
          <p:nvPicPr>
            <p:cNvPr id="72" name="Graphic 71" descr="Sunglasses with solid fill">
              <a:extLst>
                <a:ext uri="{FF2B5EF4-FFF2-40B4-BE49-F238E27FC236}">
                  <a16:creationId xmlns:a16="http://schemas.microsoft.com/office/drawing/2014/main" id="{2ECB1947-F903-4BAD-BA27-DC5B8D94D960}"/>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14442" y="1685170"/>
              <a:ext cx="302798" cy="302798"/>
            </a:xfrm>
            <a:prstGeom prst="rect">
              <a:avLst/>
            </a:prstGeom>
          </p:spPr>
        </p:pic>
        <p:pic>
          <p:nvPicPr>
            <p:cNvPr id="74" name="Graphic 73" descr="Doctor female with solid fill">
              <a:extLst>
                <a:ext uri="{FF2B5EF4-FFF2-40B4-BE49-F238E27FC236}">
                  <a16:creationId xmlns:a16="http://schemas.microsoft.com/office/drawing/2014/main" id="{9EEB652C-5B42-4338-8A48-94977EB69426}"/>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1663444"/>
              <a:ext cx="299635" cy="299635"/>
            </a:xfrm>
            <a:prstGeom prst="rect">
              <a:avLst/>
            </a:prstGeom>
          </p:spPr>
        </p:pic>
        <p:pic>
          <p:nvPicPr>
            <p:cNvPr id="76" name="Graphic 75" descr="Glasses with solid fill">
              <a:extLst>
                <a:ext uri="{FF2B5EF4-FFF2-40B4-BE49-F238E27FC236}">
                  <a16:creationId xmlns:a16="http://schemas.microsoft.com/office/drawing/2014/main" id="{B41B9E83-678A-4E4C-A5E5-1F63343F027F}"/>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2054360"/>
              <a:ext cx="265578" cy="265578"/>
            </a:xfrm>
            <a:prstGeom prst="rect">
              <a:avLst/>
            </a:prstGeom>
          </p:spPr>
        </p:pic>
        <p:pic>
          <p:nvPicPr>
            <p:cNvPr id="77" name="Graphic 76" descr="Doctor female with solid fill">
              <a:extLst>
                <a:ext uri="{FF2B5EF4-FFF2-40B4-BE49-F238E27FC236}">
                  <a16:creationId xmlns:a16="http://schemas.microsoft.com/office/drawing/2014/main" id="{982FF7FF-B64A-4713-B133-D249A6F3718B}"/>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2030029"/>
              <a:ext cx="299635" cy="299635"/>
            </a:xfrm>
            <a:prstGeom prst="rect">
              <a:avLst/>
            </a:prstGeom>
          </p:spPr>
        </p:pic>
        <p:pic>
          <p:nvPicPr>
            <p:cNvPr id="11" name="Graphic 10" descr="Sling with solid fill">
              <a:extLst>
                <a:ext uri="{FF2B5EF4-FFF2-40B4-BE49-F238E27FC236}">
                  <a16:creationId xmlns:a16="http://schemas.microsoft.com/office/drawing/2014/main" id="{D8DDDE24-FD99-4FA9-9524-540A580FECBF}"/>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0649516" y="2423148"/>
              <a:ext cx="302798" cy="302798"/>
            </a:xfrm>
            <a:prstGeom prst="rect">
              <a:avLst/>
            </a:prstGeom>
          </p:spPr>
        </p:pic>
        <p:pic>
          <p:nvPicPr>
            <p:cNvPr id="13" name="Graphic 12" descr="Sunglasses with solid fill">
              <a:extLst>
                <a:ext uri="{FF2B5EF4-FFF2-40B4-BE49-F238E27FC236}">
                  <a16:creationId xmlns:a16="http://schemas.microsoft.com/office/drawing/2014/main" id="{8D6D0BBD-CAB4-4721-85F4-4A2BA0D94F72}"/>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14442" y="2450969"/>
              <a:ext cx="302798" cy="302798"/>
            </a:xfrm>
            <a:prstGeom prst="rect">
              <a:avLst/>
            </a:prstGeom>
          </p:spPr>
        </p:pic>
        <p:pic>
          <p:nvPicPr>
            <p:cNvPr id="15" name="Graphic 14" descr="Glasses with solid fill">
              <a:extLst>
                <a:ext uri="{FF2B5EF4-FFF2-40B4-BE49-F238E27FC236}">
                  <a16:creationId xmlns:a16="http://schemas.microsoft.com/office/drawing/2014/main" id="{B3A24879-FAB8-4068-BD1D-E2B5581B7C19}"/>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2833871"/>
              <a:ext cx="265578" cy="265578"/>
            </a:xfrm>
            <a:prstGeom prst="rect">
              <a:avLst/>
            </a:prstGeom>
          </p:spPr>
        </p:pic>
        <p:pic>
          <p:nvPicPr>
            <p:cNvPr id="16" name="Graphic 15" descr="Glasses with solid fill">
              <a:extLst>
                <a:ext uri="{FF2B5EF4-FFF2-40B4-BE49-F238E27FC236}">
                  <a16:creationId xmlns:a16="http://schemas.microsoft.com/office/drawing/2014/main" id="{9EBF9464-91B5-49A1-8DE4-98101576F50B}"/>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3143761"/>
              <a:ext cx="265578" cy="265578"/>
            </a:xfrm>
            <a:prstGeom prst="rect">
              <a:avLst/>
            </a:prstGeom>
          </p:spPr>
        </p:pic>
        <p:pic>
          <p:nvPicPr>
            <p:cNvPr id="19" name="Graphic 18" descr="Glasses with solid fill">
              <a:extLst>
                <a:ext uri="{FF2B5EF4-FFF2-40B4-BE49-F238E27FC236}">
                  <a16:creationId xmlns:a16="http://schemas.microsoft.com/office/drawing/2014/main" id="{9B5C73A4-CA18-47AB-AB11-07E347BCA655}"/>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3539592"/>
              <a:ext cx="265578" cy="265578"/>
            </a:xfrm>
            <a:prstGeom prst="rect">
              <a:avLst/>
            </a:prstGeom>
          </p:spPr>
        </p:pic>
        <p:pic>
          <p:nvPicPr>
            <p:cNvPr id="20" name="Graphic 19" descr="Glasses with solid fill">
              <a:extLst>
                <a:ext uri="{FF2B5EF4-FFF2-40B4-BE49-F238E27FC236}">
                  <a16:creationId xmlns:a16="http://schemas.microsoft.com/office/drawing/2014/main" id="{FA89A900-8A11-4732-8923-53EC78FD338A}"/>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3940864"/>
              <a:ext cx="265578" cy="265578"/>
            </a:xfrm>
            <a:prstGeom prst="rect">
              <a:avLst/>
            </a:prstGeom>
          </p:spPr>
        </p:pic>
        <p:pic>
          <p:nvPicPr>
            <p:cNvPr id="22" name="Graphic 21" descr="Glasses with solid fill">
              <a:extLst>
                <a:ext uri="{FF2B5EF4-FFF2-40B4-BE49-F238E27FC236}">
                  <a16:creationId xmlns:a16="http://schemas.microsoft.com/office/drawing/2014/main" id="{D8A8AF0A-5EA7-4346-96C4-8C17CC561BA2}"/>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4292326"/>
              <a:ext cx="265578" cy="265578"/>
            </a:xfrm>
            <a:prstGeom prst="rect">
              <a:avLst/>
            </a:prstGeom>
          </p:spPr>
        </p:pic>
        <p:pic>
          <p:nvPicPr>
            <p:cNvPr id="24" name="Graphic 23" descr="Glasses with solid fill">
              <a:extLst>
                <a:ext uri="{FF2B5EF4-FFF2-40B4-BE49-F238E27FC236}">
                  <a16:creationId xmlns:a16="http://schemas.microsoft.com/office/drawing/2014/main" id="{0E1A9CC1-9648-4378-BFE4-3086FF532B58}"/>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4681362"/>
              <a:ext cx="265578" cy="265578"/>
            </a:xfrm>
            <a:prstGeom prst="rect">
              <a:avLst/>
            </a:prstGeom>
          </p:spPr>
        </p:pic>
        <p:pic>
          <p:nvPicPr>
            <p:cNvPr id="27" name="Graphic 26" descr="Glasses with solid fill">
              <a:extLst>
                <a:ext uri="{FF2B5EF4-FFF2-40B4-BE49-F238E27FC236}">
                  <a16:creationId xmlns:a16="http://schemas.microsoft.com/office/drawing/2014/main" id="{4EC56176-C445-4C6A-A415-0ECBDDC5E27A}"/>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5016211"/>
              <a:ext cx="265578" cy="265578"/>
            </a:xfrm>
            <a:prstGeom prst="rect">
              <a:avLst/>
            </a:prstGeom>
          </p:spPr>
        </p:pic>
        <p:pic>
          <p:nvPicPr>
            <p:cNvPr id="28" name="Graphic 27" descr="Glasses with solid fill">
              <a:extLst>
                <a:ext uri="{FF2B5EF4-FFF2-40B4-BE49-F238E27FC236}">
                  <a16:creationId xmlns:a16="http://schemas.microsoft.com/office/drawing/2014/main" id="{4020166A-03AC-429A-A1F2-A9AE33CAF838}"/>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333052" y="5736502"/>
              <a:ext cx="265578" cy="265578"/>
            </a:xfrm>
            <a:prstGeom prst="rect">
              <a:avLst/>
            </a:prstGeom>
          </p:spPr>
        </p:pic>
        <p:pic>
          <p:nvPicPr>
            <p:cNvPr id="30" name="Graphic 29" descr="Sling with solid fill">
              <a:extLst>
                <a:ext uri="{FF2B5EF4-FFF2-40B4-BE49-F238E27FC236}">
                  <a16:creationId xmlns:a16="http://schemas.microsoft.com/office/drawing/2014/main" id="{482AD48E-2F12-4A04-8F27-388BDD252147}"/>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0649516" y="6113307"/>
              <a:ext cx="302798" cy="302798"/>
            </a:xfrm>
            <a:prstGeom prst="rect">
              <a:avLst/>
            </a:prstGeom>
          </p:spPr>
        </p:pic>
        <p:pic>
          <p:nvPicPr>
            <p:cNvPr id="31" name="Graphic 30" descr="Sunglasses with solid fill">
              <a:extLst>
                <a:ext uri="{FF2B5EF4-FFF2-40B4-BE49-F238E27FC236}">
                  <a16:creationId xmlns:a16="http://schemas.microsoft.com/office/drawing/2014/main" id="{44519F75-0901-4526-8EB5-134E76076AEC}"/>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14442" y="6150715"/>
              <a:ext cx="302798" cy="302798"/>
            </a:xfrm>
            <a:prstGeom prst="rect">
              <a:avLst/>
            </a:prstGeom>
          </p:spPr>
        </p:pic>
        <p:pic>
          <p:nvPicPr>
            <p:cNvPr id="33" name="Graphic 32" descr="Sling with solid fill">
              <a:extLst>
                <a:ext uri="{FF2B5EF4-FFF2-40B4-BE49-F238E27FC236}">
                  <a16:creationId xmlns:a16="http://schemas.microsoft.com/office/drawing/2014/main" id="{A6E6F330-63D5-4B4D-8540-E7629576BF2C}"/>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0649516" y="6438144"/>
              <a:ext cx="302798" cy="302798"/>
            </a:xfrm>
            <a:prstGeom prst="rect">
              <a:avLst/>
            </a:prstGeom>
          </p:spPr>
        </p:pic>
        <p:pic>
          <p:nvPicPr>
            <p:cNvPr id="34" name="Graphic 33" descr="Sunglasses with solid fill">
              <a:extLst>
                <a:ext uri="{FF2B5EF4-FFF2-40B4-BE49-F238E27FC236}">
                  <a16:creationId xmlns:a16="http://schemas.microsoft.com/office/drawing/2014/main" id="{C5137BC7-5015-4617-B75A-096F1690478E}"/>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14442" y="6485827"/>
              <a:ext cx="302798" cy="302798"/>
            </a:xfrm>
            <a:prstGeom prst="rect">
              <a:avLst/>
            </a:prstGeom>
          </p:spPr>
        </p:pic>
        <p:pic>
          <p:nvPicPr>
            <p:cNvPr id="37" name="Graphic 36" descr="Doctor female with solid fill">
              <a:extLst>
                <a:ext uri="{FF2B5EF4-FFF2-40B4-BE49-F238E27FC236}">
                  <a16:creationId xmlns:a16="http://schemas.microsoft.com/office/drawing/2014/main" id="{8C4759AF-45F5-474D-97DC-FCF4D0DFCF66}"/>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3522564"/>
              <a:ext cx="299635" cy="299635"/>
            </a:xfrm>
            <a:prstGeom prst="rect">
              <a:avLst/>
            </a:prstGeom>
          </p:spPr>
        </p:pic>
        <p:pic>
          <p:nvPicPr>
            <p:cNvPr id="38" name="Graphic 37" descr="Doctor female with solid fill">
              <a:extLst>
                <a:ext uri="{FF2B5EF4-FFF2-40B4-BE49-F238E27FC236}">
                  <a16:creationId xmlns:a16="http://schemas.microsoft.com/office/drawing/2014/main" id="{1EE50344-11C3-4EDE-8226-CB2F1434DE24}"/>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3126733"/>
              <a:ext cx="299635" cy="299635"/>
            </a:xfrm>
            <a:prstGeom prst="rect">
              <a:avLst/>
            </a:prstGeom>
          </p:spPr>
        </p:pic>
        <p:pic>
          <p:nvPicPr>
            <p:cNvPr id="39" name="Graphic 38" descr="Doctor female with solid fill">
              <a:extLst>
                <a:ext uri="{FF2B5EF4-FFF2-40B4-BE49-F238E27FC236}">
                  <a16:creationId xmlns:a16="http://schemas.microsoft.com/office/drawing/2014/main" id="{67A8CEB6-7FDA-452C-95FF-9B0C51986998}"/>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4237296"/>
              <a:ext cx="299635" cy="299635"/>
            </a:xfrm>
            <a:prstGeom prst="rect">
              <a:avLst/>
            </a:prstGeom>
          </p:spPr>
        </p:pic>
        <p:pic>
          <p:nvPicPr>
            <p:cNvPr id="40" name="Graphic 39" descr="Doctor female with solid fill">
              <a:extLst>
                <a:ext uri="{FF2B5EF4-FFF2-40B4-BE49-F238E27FC236}">
                  <a16:creationId xmlns:a16="http://schemas.microsoft.com/office/drawing/2014/main" id="{8B9CC1BF-52B3-4D1F-8E0C-2E8E6C0D9B80}"/>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3882643"/>
              <a:ext cx="299635" cy="299635"/>
            </a:xfrm>
            <a:prstGeom prst="rect">
              <a:avLst/>
            </a:prstGeom>
          </p:spPr>
        </p:pic>
        <p:pic>
          <p:nvPicPr>
            <p:cNvPr id="41" name="Graphic 40" descr="Doctor female with solid fill">
              <a:extLst>
                <a:ext uri="{FF2B5EF4-FFF2-40B4-BE49-F238E27FC236}">
                  <a16:creationId xmlns:a16="http://schemas.microsoft.com/office/drawing/2014/main" id="{956D4F4A-85D2-465E-BD3C-131E5F560C4E}"/>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5020239"/>
              <a:ext cx="299635" cy="299635"/>
            </a:xfrm>
            <a:prstGeom prst="rect">
              <a:avLst/>
            </a:prstGeom>
          </p:spPr>
        </p:pic>
        <p:pic>
          <p:nvPicPr>
            <p:cNvPr id="42" name="Graphic 41" descr="Doctor female with solid fill">
              <a:extLst>
                <a:ext uri="{FF2B5EF4-FFF2-40B4-BE49-F238E27FC236}">
                  <a16:creationId xmlns:a16="http://schemas.microsoft.com/office/drawing/2014/main" id="{A5EC3E9E-D8E3-4CC8-BBF6-C8088BD655AC}"/>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4632948"/>
              <a:ext cx="299635" cy="299635"/>
            </a:xfrm>
            <a:prstGeom prst="rect">
              <a:avLst/>
            </a:prstGeom>
          </p:spPr>
        </p:pic>
        <p:pic>
          <p:nvPicPr>
            <p:cNvPr id="43" name="Graphic 42" descr="Doctor female with solid fill">
              <a:extLst>
                <a:ext uri="{FF2B5EF4-FFF2-40B4-BE49-F238E27FC236}">
                  <a16:creationId xmlns:a16="http://schemas.microsoft.com/office/drawing/2014/main" id="{CDB05761-54C2-453F-A3C4-49EB1B246CD8}"/>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5713489"/>
              <a:ext cx="299635" cy="299635"/>
            </a:xfrm>
            <a:prstGeom prst="rect">
              <a:avLst/>
            </a:prstGeom>
          </p:spPr>
        </p:pic>
        <p:pic>
          <p:nvPicPr>
            <p:cNvPr id="46" name="Graphic 45" descr="Doctor female with solid fill">
              <a:extLst>
                <a:ext uri="{FF2B5EF4-FFF2-40B4-BE49-F238E27FC236}">
                  <a16:creationId xmlns:a16="http://schemas.microsoft.com/office/drawing/2014/main" id="{799CF58F-E1CC-4682-991E-A559584697F6}"/>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0651098" y="2781130"/>
              <a:ext cx="299635" cy="299635"/>
            </a:xfrm>
            <a:prstGeom prst="rect">
              <a:avLst/>
            </a:prstGeom>
          </p:spPr>
        </p:pic>
        <p:pic>
          <p:nvPicPr>
            <p:cNvPr id="73" name="Graphic 72" descr="Playbook with solid fill">
              <a:extLst>
                <a:ext uri="{FF2B5EF4-FFF2-40B4-BE49-F238E27FC236}">
                  <a16:creationId xmlns:a16="http://schemas.microsoft.com/office/drawing/2014/main" id="{223BB34B-F5D3-4009-BFD6-8B1449936187}"/>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954495" y="1685169"/>
              <a:ext cx="302798" cy="302798"/>
            </a:xfrm>
            <a:prstGeom prst="rect">
              <a:avLst/>
            </a:prstGeom>
          </p:spPr>
        </p:pic>
        <p:pic>
          <p:nvPicPr>
            <p:cNvPr id="75" name="Graphic 74" descr="Playbook with solid fill">
              <a:extLst>
                <a:ext uri="{FF2B5EF4-FFF2-40B4-BE49-F238E27FC236}">
                  <a16:creationId xmlns:a16="http://schemas.microsoft.com/office/drawing/2014/main" id="{324E86E3-4AC1-4B51-8B70-C3BD6EB94C36}"/>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954495" y="2065332"/>
              <a:ext cx="302798" cy="302798"/>
            </a:xfrm>
            <a:prstGeom prst="rect">
              <a:avLst/>
            </a:prstGeom>
          </p:spPr>
        </p:pic>
        <p:pic>
          <p:nvPicPr>
            <p:cNvPr id="12" name="Graphic 11" descr="Yoga with solid fill">
              <a:extLst>
                <a:ext uri="{FF2B5EF4-FFF2-40B4-BE49-F238E27FC236}">
                  <a16:creationId xmlns:a16="http://schemas.microsoft.com/office/drawing/2014/main" id="{D5FDDFF1-79DA-4F35-9DA4-70ABC1E9CF15}"/>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9956189" y="2431708"/>
              <a:ext cx="299410" cy="299410"/>
            </a:xfrm>
            <a:prstGeom prst="rect">
              <a:avLst/>
            </a:prstGeom>
          </p:spPr>
        </p:pic>
        <p:pic>
          <p:nvPicPr>
            <p:cNvPr id="14" name="Graphic 13" descr="Playbook with solid fill">
              <a:extLst>
                <a:ext uri="{FF2B5EF4-FFF2-40B4-BE49-F238E27FC236}">
                  <a16:creationId xmlns:a16="http://schemas.microsoft.com/office/drawing/2014/main" id="{A4FBACBE-C7BF-4805-A1EE-FF4AAA1EFE2C}"/>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954495" y="2802651"/>
              <a:ext cx="302798" cy="302798"/>
            </a:xfrm>
            <a:prstGeom prst="rect">
              <a:avLst/>
            </a:prstGeom>
          </p:spPr>
        </p:pic>
        <p:pic>
          <p:nvPicPr>
            <p:cNvPr id="17" name="Graphic 16" descr="Knife with solid fill">
              <a:extLst>
                <a:ext uri="{FF2B5EF4-FFF2-40B4-BE49-F238E27FC236}">
                  <a16:creationId xmlns:a16="http://schemas.microsoft.com/office/drawing/2014/main" id="{6E65C827-ABE4-41C3-BD19-65752FA38E2A}"/>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9956189" y="3126845"/>
              <a:ext cx="299410" cy="299410"/>
            </a:xfrm>
            <a:prstGeom prst="rect">
              <a:avLst/>
            </a:prstGeom>
          </p:spPr>
        </p:pic>
        <p:pic>
          <p:nvPicPr>
            <p:cNvPr id="18" name="Graphic 17" descr="Playbook with solid fill">
              <a:extLst>
                <a:ext uri="{FF2B5EF4-FFF2-40B4-BE49-F238E27FC236}">
                  <a16:creationId xmlns:a16="http://schemas.microsoft.com/office/drawing/2014/main" id="{C91E7410-E03C-4F67-AEFB-15A91605F188}"/>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954495" y="3520982"/>
              <a:ext cx="302798" cy="302798"/>
            </a:xfrm>
            <a:prstGeom prst="rect">
              <a:avLst/>
            </a:prstGeom>
          </p:spPr>
        </p:pic>
        <p:pic>
          <p:nvPicPr>
            <p:cNvPr id="21" name="Graphic 20" descr="Knife with solid fill">
              <a:extLst>
                <a:ext uri="{FF2B5EF4-FFF2-40B4-BE49-F238E27FC236}">
                  <a16:creationId xmlns:a16="http://schemas.microsoft.com/office/drawing/2014/main" id="{8E4C0993-65C5-4E63-841F-48E0ECCB16D8}"/>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9956189" y="3922769"/>
              <a:ext cx="299410" cy="299410"/>
            </a:xfrm>
            <a:prstGeom prst="rect">
              <a:avLst/>
            </a:prstGeom>
          </p:spPr>
        </p:pic>
        <p:pic>
          <p:nvPicPr>
            <p:cNvPr id="23" name="Graphic 22" descr="Knife with solid fill">
              <a:extLst>
                <a:ext uri="{FF2B5EF4-FFF2-40B4-BE49-F238E27FC236}">
                  <a16:creationId xmlns:a16="http://schemas.microsoft.com/office/drawing/2014/main" id="{B20630D5-2990-4BA9-8420-14E76ABF118D}"/>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9956189" y="4274232"/>
              <a:ext cx="299410" cy="299410"/>
            </a:xfrm>
            <a:prstGeom prst="rect">
              <a:avLst/>
            </a:prstGeom>
          </p:spPr>
        </p:pic>
        <p:pic>
          <p:nvPicPr>
            <p:cNvPr id="25" name="Graphic 24" descr="Knife with solid fill">
              <a:extLst>
                <a:ext uri="{FF2B5EF4-FFF2-40B4-BE49-F238E27FC236}">
                  <a16:creationId xmlns:a16="http://schemas.microsoft.com/office/drawing/2014/main" id="{A98553EE-7108-41F2-82F4-E593BDC692FB}"/>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9956189" y="4663268"/>
              <a:ext cx="299410" cy="299410"/>
            </a:xfrm>
            <a:prstGeom prst="rect">
              <a:avLst/>
            </a:prstGeom>
          </p:spPr>
        </p:pic>
        <p:pic>
          <p:nvPicPr>
            <p:cNvPr id="26" name="Graphic 25" descr="Playbook with solid fill">
              <a:extLst>
                <a:ext uri="{FF2B5EF4-FFF2-40B4-BE49-F238E27FC236}">
                  <a16:creationId xmlns:a16="http://schemas.microsoft.com/office/drawing/2014/main" id="{FBB34AB9-B483-488E-8DBB-06AEAA3842D2}"/>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954495" y="5027183"/>
              <a:ext cx="302798" cy="302798"/>
            </a:xfrm>
            <a:prstGeom prst="rect">
              <a:avLst/>
            </a:prstGeom>
          </p:spPr>
        </p:pic>
        <p:pic>
          <p:nvPicPr>
            <p:cNvPr id="29" name="Graphic 28" descr="Knife with solid fill">
              <a:extLst>
                <a:ext uri="{FF2B5EF4-FFF2-40B4-BE49-F238E27FC236}">
                  <a16:creationId xmlns:a16="http://schemas.microsoft.com/office/drawing/2014/main" id="{413CEA63-EFD1-48AE-9EED-D4A34EBEB3A4}"/>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9956189" y="5725416"/>
              <a:ext cx="299410" cy="299410"/>
            </a:xfrm>
            <a:prstGeom prst="rect">
              <a:avLst/>
            </a:prstGeom>
          </p:spPr>
        </p:pic>
        <p:pic>
          <p:nvPicPr>
            <p:cNvPr id="45" name="Graphic 44" descr="Medical with solid fill">
              <a:extLst>
                <a:ext uri="{FF2B5EF4-FFF2-40B4-BE49-F238E27FC236}">
                  <a16:creationId xmlns:a16="http://schemas.microsoft.com/office/drawing/2014/main" id="{579A0065-7346-436C-9875-7D111DFB393C}"/>
                </a:ext>
              </a:extLst>
            </p:cNvPr>
            <p:cNvPicPr>
              <a:picLocks noChangeAspect="1"/>
            </p:cNvPicPr>
            <p:nvPr/>
          </p:nvPicPr>
          <p:blipFill>
            <a:blip r:embed="rId15"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9956542" y="6107104"/>
              <a:ext cx="298705" cy="298705"/>
            </a:xfrm>
            <a:prstGeom prst="rect">
              <a:avLst/>
            </a:prstGeom>
          </p:spPr>
        </p:pic>
        <p:pic>
          <p:nvPicPr>
            <p:cNvPr id="67" name="Graphic 66" descr="Medical with solid fill">
              <a:extLst>
                <a:ext uri="{FF2B5EF4-FFF2-40B4-BE49-F238E27FC236}">
                  <a16:creationId xmlns:a16="http://schemas.microsoft.com/office/drawing/2014/main" id="{0E322FC0-6F34-4CAE-9E94-DA9E4BB1BFF3}"/>
                </a:ext>
              </a:extLst>
            </p:cNvPr>
            <p:cNvPicPr>
              <a:picLocks noChangeAspect="1"/>
            </p:cNvPicPr>
            <p:nvPr/>
          </p:nvPicPr>
          <p:blipFill>
            <a:blip r:embed="rId15"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9956542" y="6497089"/>
              <a:ext cx="298705" cy="298705"/>
            </a:xfrm>
            <a:prstGeom prst="rect">
              <a:avLst/>
            </a:prstGeom>
          </p:spPr>
        </p:pic>
      </p:grpSp>
      <p:pic>
        <p:nvPicPr>
          <p:cNvPr id="68" name="Graphic 67" descr="Sunglasses with solid fill">
            <a:extLst>
              <a:ext uri="{FF2B5EF4-FFF2-40B4-BE49-F238E27FC236}">
                <a16:creationId xmlns:a16="http://schemas.microsoft.com/office/drawing/2014/main" id="{53C9D87C-119C-4C53-B40C-5407438D2017}"/>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280101" y="1264805"/>
            <a:ext cx="285324" cy="285324"/>
          </a:xfrm>
          <a:prstGeom prst="rect">
            <a:avLst/>
          </a:prstGeom>
        </p:spPr>
      </p:pic>
      <p:pic>
        <p:nvPicPr>
          <p:cNvPr id="78" name="Graphic 77" descr="Sunglasses with solid fill">
            <a:extLst>
              <a:ext uri="{FF2B5EF4-FFF2-40B4-BE49-F238E27FC236}">
                <a16:creationId xmlns:a16="http://schemas.microsoft.com/office/drawing/2014/main" id="{9C89706F-2CC4-4CD3-A5DF-65BBE0FF28D8}"/>
              </a:ext>
            </a:extLst>
          </p:cNvPr>
          <p:cNvPicPr>
            <a:picLocks noChangeAspect="1"/>
          </p:cNvPicPr>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286238" y="5133093"/>
            <a:ext cx="285324" cy="285324"/>
          </a:xfrm>
          <a:prstGeom prst="rect">
            <a:avLst/>
          </a:prstGeom>
        </p:spPr>
      </p:pic>
      <p:pic>
        <p:nvPicPr>
          <p:cNvPr id="79" name="Graphic 78" descr="Doctor female with solid fill">
            <a:extLst>
              <a:ext uri="{FF2B5EF4-FFF2-40B4-BE49-F238E27FC236}">
                <a16:creationId xmlns:a16="http://schemas.microsoft.com/office/drawing/2014/main" id="{5C9F25B1-DF97-4215-B2C6-7C45979DBE9A}"/>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9603467" y="5112621"/>
            <a:ext cx="282344" cy="282344"/>
          </a:xfrm>
          <a:prstGeom prst="rect">
            <a:avLst/>
          </a:prstGeom>
        </p:spPr>
      </p:pic>
      <p:pic>
        <p:nvPicPr>
          <p:cNvPr id="80" name="Graphic 79" descr="Playbook with solid fill">
            <a:extLst>
              <a:ext uri="{FF2B5EF4-FFF2-40B4-BE49-F238E27FC236}">
                <a16:creationId xmlns:a16="http://schemas.microsoft.com/office/drawing/2014/main" id="{D071AE84-AA03-4BD8-8DE6-6A2F0CAB31C2}"/>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8947063" y="5133092"/>
            <a:ext cx="285324" cy="285324"/>
          </a:xfrm>
          <a:prstGeom prst="rect">
            <a:avLst/>
          </a:prstGeom>
        </p:spPr>
      </p:pic>
      <p:pic>
        <p:nvPicPr>
          <p:cNvPr id="7" name="Graphic 6" descr="Statistics with solid fill">
            <a:extLst>
              <a:ext uri="{FF2B5EF4-FFF2-40B4-BE49-F238E27FC236}">
                <a16:creationId xmlns:a16="http://schemas.microsoft.com/office/drawing/2014/main" id="{E9E9744C-944F-48D4-AFF8-AF08CF1A6EC5}"/>
              </a:ext>
            </a:extLst>
          </p:cNvPr>
          <p:cNvPicPr>
            <a:picLocks noChangeAspect="1"/>
          </p:cNvPicPr>
          <p:nvPr/>
        </p:nvPicPr>
        <p:blipFill>
          <a:blip r:embed="rId19" cstate="email">
            <a:extLst>
              <a:ext uri="{28A0092B-C50C-407E-A947-70E740481C1C}">
                <a14:useLocalDpi xmlns:a14="http://schemas.microsoft.com/office/drawing/2010/main"/>
              </a:ext>
              <a:ext uri="{96DAC541-7B7A-43D3-8B79-37D633B846F1}">
                <asvg:svgBlip xmlns:asvg="http://schemas.microsoft.com/office/drawing/2016/SVG/main" r:embed="rId20"/>
              </a:ext>
            </a:extLst>
          </a:blip>
          <a:stretch>
            <a:fillRect/>
          </a:stretch>
        </p:blipFill>
        <p:spPr>
          <a:xfrm>
            <a:off x="11531943" y="6078536"/>
            <a:ext cx="404684" cy="404684"/>
          </a:xfrm>
          <a:prstGeom prst="rect">
            <a:avLst/>
          </a:prstGeom>
        </p:spPr>
      </p:pic>
      <p:pic>
        <p:nvPicPr>
          <p:cNvPr id="82" name="Graphic 81" descr="Statistics with solid fill">
            <a:extLst>
              <a:ext uri="{FF2B5EF4-FFF2-40B4-BE49-F238E27FC236}">
                <a16:creationId xmlns:a16="http://schemas.microsoft.com/office/drawing/2014/main" id="{7B024277-749B-47CB-8526-38C0A9B31602}"/>
              </a:ext>
            </a:extLst>
          </p:cNvPr>
          <p:cNvPicPr>
            <a:picLocks noChangeAspect="1"/>
          </p:cNvPicPr>
          <p:nvPr/>
        </p:nvPicPr>
        <p:blipFill>
          <a:blip r:embed="rId19" cstate="email">
            <a:extLst>
              <a:ext uri="{28A0092B-C50C-407E-A947-70E740481C1C}">
                <a14:useLocalDpi xmlns:a14="http://schemas.microsoft.com/office/drawing/2010/main"/>
              </a:ext>
              <a:ext uri="{96DAC541-7B7A-43D3-8B79-37D633B846F1}">
                <asvg:svgBlip xmlns:asvg="http://schemas.microsoft.com/office/drawing/2016/SVG/main" r:embed="rId20"/>
              </a:ext>
            </a:extLst>
          </a:blip>
          <a:stretch>
            <a:fillRect/>
          </a:stretch>
        </p:blipFill>
        <p:spPr>
          <a:xfrm>
            <a:off x="8947063" y="1298193"/>
            <a:ext cx="285324" cy="285324"/>
          </a:xfrm>
          <a:prstGeom prst="rect">
            <a:avLst/>
          </a:prstGeom>
        </p:spPr>
      </p:pic>
    </p:spTree>
    <p:extLst>
      <p:ext uri="{BB962C8B-B14F-4D97-AF65-F5344CB8AC3E}">
        <p14:creationId xmlns:p14="http://schemas.microsoft.com/office/powerpoint/2010/main" val="262221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0600-AECA-42E8-AE24-4B266C4EC89B}"/>
              </a:ext>
            </a:extLst>
          </p:cNvPr>
          <p:cNvSpPr>
            <a:spLocks noGrp="1"/>
          </p:cNvSpPr>
          <p:nvPr>
            <p:ph type="title"/>
          </p:nvPr>
        </p:nvSpPr>
        <p:spPr>
          <a:xfrm>
            <a:off x="431800" y="-55283"/>
            <a:ext cx="10518081" cy="926020"/>
          </a:xfrm>
        </p:spPr>
        <p:txBody>
          <a:bodyPr/>
          <a:lstStyle/>
          <a:p>
            <a:r>
              <a:rPr lang="en-US"/>
              <a:t>Evaluation Challenges and Increasing Submissions</a:t>
            </a:r>
          </a:p>
        </p:txBody>
      </p:sp>
      <p:sp>
        <p:nvSpPr>
          <p:cNvPr id="3" name="Slide Number Placeholder 2">
            <a:extLst>
              <a:ext uri="{FF2B5EF4-FFF2-40B4-BE49-F238E27FC236}">
                <a16:creationId xmlns:a16="http://schemas.microsoft.com/office/drawing/2014/main" id="{0FE84AFD-1438-428E-9538-104A60575EC3}"/>
              </a:ext>
            </a:extLst>
          </p:cNvPr>
          <p:cNvSpPr>
            <a:spLocks noGrp="1"/>
          </p:cNvSpPr>
          <p:nvPr>
            <p:ph type="sldNum" sz="quarter" idx="12"/>
          </p:nvPr>
        </p:nvSpPr>
        <p:spPr>
          <a:xfrm>
            <a:off x="8320160" y="6546851"/>
            <a:ext cx="2844800" cy="365125"/>
          </a:xfrm>
        </p:spPr>
        <p:txBody>
          <a:bodyPr/>
          <a:lstStyle/>
          <a:p>
            <a:fld id="{7D871F5F-C8AF-484B-B19A-A0CBCE8C7764}" type="slidenum">
              <a:rPr lang="en-US" smtClean="0"/>
              <a:t>18</a:t>
            </a:fld>
            <a:endParaRPr lang="en-US"/>
          </a:p>
        </p:txBody>
      </p:sp>
      <p:pic>
        <p:nvPicPr>
          <p:cNvPr id="51" name="Picture 50">
            <a:extLst>
              <a:ext uri="{FF2B5EF4-FFF2-40B4-BE49-F238E27FC236}">
                <a16:creationId xmlns:a16="http://schemas.microsoft.com/office/drawing/2014/main" id="{B0B70979-B0F1-343D-013E-2A2A46F02719}"/>
              </a:ext>
            </a:extLst>
          </p:cNvPr>
          <p:cNvPicPr>
            <a:picLocks noChangeAspect="1"/>
          </p:cNvPicPr>
          <p:nvPr/>
        </p:nvPicPr>
        <p:blipFill rotWithShape="1">
          <a:blip r:embed="rId3"/>
          <a:srcRect l="3149" t="6387" r="806"/>
          <a:stretch/>
        </p:blipFill>
        <p:spPr>
          <a:xfrm>
            <a:off x="7140040" y="1959899"/>
            <a:ext cx="4848277" cy="4367849"/>
          </a:xfrm>
          <a:prstGeom prst="rect">
            <a:avLst/>
          </a:prstGeom>
        </p:spPr>
      </p:pic>
      <p:pic>
        <p:nvPicPr>
          <p:cNvPr id="49" name="Picture 48">
            <a:extLst>
              <a:ext uri="{FF2B5EF4-FFF2-40B4-BE49-F238E27FC236}">
                <a16:creationId xmlns:a16="http://schemas.microsoft.com/office/drawing/2014/main" id="{CC1E307F-2CAF-5498-F0D6-87749DEA58B4}"/>
              </a:ext>
            </a:extLst>
          </p:cNvPr>
          <p:cNvPicPr>
            <a:picLocks noChangeAspect="1"/>
          </p:cNvPicPr>
          <p:nvPr/>
        </p:nvPicPr>
        <p:blipFill rotWithShape="1">
          <a:blip r:embed="rId4"/>
          <a:srcRect t="5505" b="46104"/>
          <a:stretch/>
        </p:blipFill>
        <p:spPr>
          <a:xfrm>
            <a:off x="431800" y="680624"/>
            <a:ext cx="6780944" cy="1343059"/>
          </a:xfrm>
          <a:prstGeom prst="rect">
            <a:avLst/>
          </a:prstGeom>
        </p:spPr>
      </p:pic>
      <p:sp>
        <p:nvSpPr>
          <p:cNvPr id="58" name="TextBox 57">
            <a:extLst>
              <a:ext uri="{FF2B5EF4-FFF2-40B4-BE49-F238E27FC236}">
                <a16:creationId xmlns:a16="http://schemas.microsoft.com/office/drawing/2014/main" id="{27E870BD-8874-DF06-01A0-E72290456B0F}"/>
              </a:ext>
            </a:extLst>
          </p:cNvPr>
          <p:cNvSpPr txBox="1"/>
          <p:nvPr/>
        </p:nvSpPr>
        <p:spPr>
          <a:xfrm rot="16200000">
            <a:off x="-427794" y="2564007"/>
            <a:ext cx="1574140" cy="365924"/>
          </a:xfrm>
          <a:prstGeom prst="rect">
            <a:avLst/>
          </a:prstGeom>
          <a:noFill/>
        </p:spPr>
        <p:txBody>
          <a:bodyPr wrap="square" rtlCol="0">
            <a:spAutoFit/>
          </a:bodyPr>
          <a:lstStyle/>
          <a:p>
            <a:r>
              <a:rPr lang="en-US" sz="1600" b="1">
                <a:solidFill>
                  <a:srgbClr val="005DAA"/>
                </a:solidFill>
              </a:rPr>
              <a:t>TECHNICAL</a:t>
            </a:r>
          </a:p>
        </p:txBody>
      </p:sp>
      <p:pic>
        <p:nvPicPr>
          <p:cNvPr id="59" name="Picture 58">
            <a:extLst>
              <a:ext uri="{FF2B5EF4-FFF2-40B4-BE49-F238E27FC236}">
                <a16:creationId xmlns:a16="http://schemas.microsoft.com/office/drawing/2014/main" id="{38F72946-266B-D8F8-5FB9-046389107564}"/>
              </a:ext>
            </a:extLst>
          </p:cNvPr>
          <p:cNvPicPr>
            <a:picLocks noChangeAspect="1"/>
          </p:cNvPicPr>
          <p:nvPr/>
        </p:nvPicPr>
        <p:blipFill rotWithShape="1">
          <a:blip r:embed="rId5"/>
          <a:srcRect r="142"/>
          <a:stretch/>
        </p:blipFill>
        <p:spPr>
          <a:xfrm>
            <a:off x="633584" y="2059038"/>
            <a:ext cx="5894216" cy="1827233"/>
          </a:xfrm>
          <a:prstGeom prst="rect">
            <a:avLst/>
          </a:prstGeom>
          <a:noFill/>
        </p:spPr>
      </p:pic>
      <p:sp>
        <p:nvSpPr>
          <p:cNvPr id="62" name="TextBox 61">
            <a:extLst>
              <a:ext uri="{FF2B5EF4-FFF2-40B4-BE49-F238E27FC236}">
                <a16:creationId xmlns:a16="http://schemas.microsoft.com/office/drawing/2014/main" id="{54D728F9-2A86-0186-16E7-955675B043C0}"/>
              </a:ext>
            </a:extLst>
          </p:cNvPr>
          <p:cNvSpPr txBox="1"/>
          <p:nvPr/>
        </p:nvSpPr>
        <p:spPr>
          <a:xfrm rot="16200000">
            <a:off x="-138592" y="5109965"/>
            <a:ext cx="1023105" cy="338554"/>
          </a:xfrm>
          <a:prstGeom prst="rect">
            <a:avLst/>
          </a:prstGeom>
          <a:noFill/>
        </p:spPr>
        <p:txBody>
          <a:bodyPr wrap="square" rtlCol="0">
            <a:spAutoFit/>
          </a:bodyPr>
          <a:lstStyle/>
          <a:p>
            <a:pPr algn="ctr"/>
            <a:r>
              <a:rPr lang="en-US" sz="1600" b="1">
                <a:solidFill>
                  <a:srgbClr val="005DAA"/>
                </a:solidFill>
              </a:rPr>
              <a:t>CLINICAL</a:t>
            </a:r>
          </a:p>
        </p:txBody>
      </p:sp>
      <p:pic>
        <p:nvPicPr>
          <p:cNvPr id="63" name="Picture 62">
            <a:extLst>
              <a:ext uri="{FF2B5EF4-FFF2-40B4-BE49-F238E27FC236}">
                <a16:creationId xmlns:a16="http://schemas.microsoft.com/office/drawing/2014/main" id="{9666AED6-1935-68EB-089A-F7806F1B45EB}"/>
              </a:ext>
            </a:extLst>
          </p:cNvPr>
          <p:cNvPicPr>
            <a:picLocks noChangeAspect="1"/>
          </p:cNvPicPr>
          <p:nvPr/>
        </p:nvPicPr>
        <p:blipFill>
          <a:blip r:embed="rId6"/>
          <a:stretch>
            <a:fillRect/>
          </a:stretch>
        </p:blipFill>
        <p:spPr>
          <a:xfrm>
            <a:off x="582583" y="3994811"/>
            <a:ext cx="5902634" cy="2544074"/>
          </a:xfrm>
          <a:prstGeom prst="rect">
            <a:avLst/>
          </a:prstGeom>
        </p:spPr>
      </p:pic>
      <p:sp>
        <p:nvSpPr>
          <p:cNvPr id="71" name="TextBox 70">
            <a:extLst>
              <a:ext uri="{FF2B5EF4-FFF2-40B4-BE49-F238E27FC236}">
                <a16:creationId xmlns:a16="http://schemas.microsoft.com/office/drawing/2014/main" id="{5D89B77D-B30A-B61E-148B-F8E98B0D85EF}"/>
              </a:ext>
            </a:extLst>
          </p:cNvPr>
          <p:cNvSpPr txBox="1"/>
          <p:nvPr/>
        </p:nvSpPr>
        <p:spPr>
          <a:xfrm>
            <a:off x="8320160" y="1590567"/>
            <a:ext cx="3051861" cy="369332"/>
          </a:xfrm>
          <a:prstGeom prst="rect">
            <a:avLst/>
          </a:prstGeom>
          <a:noFill/>
        </p:spPr>
        <p:txBody>
          <a:bodyPr wrap="none" rtlCol="0">
            <a:spAutoFit/>
          </a:bodyPr>
          <a:lstStyle/>
          <a:p>
            <a:r>
              <a:rPr lang="en-US"/>
              <a:t>Legally Marketed MXR Devices</a:t>
            </a:r>
          </a:p>
        </p:txBody>
      </p:sp>
    </p:spTree>
    <p:extLst>
      <p:ext uri="{BB962C8B-B14F-4D97-AF65-F5344CB8AC3E}">
        <p14:creationId xmlns:p14="http://schemas.microsoft.com/office/powerpoint/2010/main" val="3006922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
                                        </p:tgtEl>
                                        <p:attrNameLst>
                                          <p:attrName>style.visibility</p:attrName>
                                        </p:attrNameLst>
                                      </p:cBhvr>
                                      <p:to>
                                        <p:strVal val="visible"/>
                                      </p:to>
                                    </p:set>
                                    <p:animEffect transition="in" filter="fade">
                                      <p:cBhvr>
                                        <p:cTn id="10"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3BB5D-478F-DCD2-4C2C-234D7DE7F678}"/>
              </a:ext>
            </a:extLst>
          </p:cNvPr>
          <p:cNvSpPr>
            <a:spLocks noGrp="1"/>
          </p:cNvSpPr>
          <p:nvPr>
            <p:ph type="title"/>
          </p:nvPr>
        </p:nvSpPr>
        <p:spPr>
          <a:xfrm>
            <a:off x="409736" y="383558"/>
            <a:ext cx="10518081" cy="926020"/>
          </a:xfrm>
        </p:spPr>
        <p:txBody>
          <a:bodyPr>
            <a:normAutofit fontScale="90000"/>
          </a:bodyPr>
          <a:lstStyle/>
          <a:p>
            <a:r>
              <a:rPr lang="en-US"/>
              <a:t>Our Work is Highly Customer-Driven: We Need to Understand Evaluation Challenges Affecting our Stakeholders</a:t>
            </a:r>
          </a:p>
        </p:txBody>
      </p:sp>
      <p:sp>
        <p:nvSpPr>
          <p:cNvPr id="3" name="Slide Number Placeholder 2">
            <a:extLst>
              <a:ext uri="{FF2B5EF4-FFF2-40B4-BE49-F238E27FC236}">
                <a16:creationId xmlns:a16="http://schemas.microsoft.com/office/drawing/2014/main" id="{1AAA0AE1-0842-88A9-A4B4-3380B65BE976}"/>
              </a:ext>
            </a:extLst>
          </p:cNvPr>
          <p:cNvSpPr>
            <a:spLocks noGrp="1"/>
          </p:cNvSpPr>
          <p:nvPr>
            <p:ph type="sldNum" sz="quarter" idx="12"/>
          </p:nvPr>
        </p:nvSpPr>
        <p:spPr/>
        <p:txBody>
          <a:bodyPr/>
          <a:lstStyle/>
          <a:p>
            <a:fld id="{7D871F5F-C8AF-484B-B19A-A0CBCE8C7764}" type="slidenum">
              <a:rPr lang="en-US" smtClean="0"/>
              <a:t>19</a:t>
            </a:fld>
            <a:endParaRPr lang="en-US"/>
          </a:p>
        </p:txBody>
      </p:sp>
      <p:sp>
        <p:nvSpPr>
          <p:cNvPr id="4" name="TextBox 3">
            <a:extLst>
              <a:ext uri="{FF2B5EF4-FFF2-40B4-BE49-F238E27FC236}">
                <a16:creationId xmlns:a16="http://schemas.microsoft.com/office/drawing/2014/main" id="{80BCDE70-0BC6-7D7D-87A4-7F63167F2CB7}"/>
              </a:ext>
            </a:extLst>
          </p:cNvPr>
          <p:cNvSpPr txBox="1"/>
          <p:nvPr/>
        </p:nvSpPr>
        <p:spPr>
          <a:xfrm>
            <a:off x="495595" y="1793698"/>
            <a:ext cx="2151143" cy="523220"/>
          </a:xfrm>
          <a:prstGeom prst="rect">
            <a:avLst/>
          </a:prstGeom>
          <a:noFill/>
        </p:spPr>
        <p:txBody>
          <a:bodyPr wrap="square" rtlCol="0">
            <a:spAutoFit/>
          </a:bodyPr>
          <a:lstStyle/>
          <a:p>
            <a:pPr algn="ctr"/>
            <a:r>
              <a:rPr lang="en-US" sz="2800" b="1"/>
              <a:t>Innovation</a:t>
            </a:r>
          </a:p>
        </p:txBody>
      </p:sp>
      <p:sp>
        <p:nvSpPr>
          <p:cNvPr id="5" name="TextBox 4">
            <a:extLst>
              <a:ext uri="{FF2B5EF4-FFF2-40B4-BE49-F238E27FC236}">
                <a16:creationId xmlns:a16="http://schemas.microsoft.com/office/drawing/2014/main" id="{26B18B3E-1BBB-72BD-1172-7456E5962E79}"/>
              </a:ext>
            </a:extLst>
          </p:cNvPr>
          <p:cNvSpPr txBox="1"/>
          <p:nvPr/>
        </p:nvSpPr>
        <p:spPr>
          <a:xfrm>
            <a:off x="3980129" y="1793698"/>
            <a:ext cx="3624037" cy="523220"/>
          </a:xfrm>
          <a:prstGeom prst="rect">
            <a:avLst/>
          </a:prstGeom>
          <a:solidFill>
            <a:schemeClr val="bg1"/>
          </a:solidFill>
        </p:spPr>
        <p:txBody>
          <a:bodyPr wrap="square" rtlCol="0">
            <a:spAutoFit/>
          </a:bodyPr>
          <a:lstStyle/>
          <a:p>
            <a:pPr algn="ctr"/>
            <a:r>
              <a:rPr lang="en-US" sz="2800" b="1"/>
              <a:t>Evaluation Method</a:t>
            </a:r>
          </a:p>
        </p:txBody>
      </p:sp>
      <p:sp>
        <p:nvSpPr>
          <p:cNvPr id="6" name="TextBox 5">
            <a:extLst>
              <a:ext uri="{FF2B5EF4-FFF2-40B4-BE49-F238E27FC236}">
                <a16:creationId xmlns:a16="http://schemas.microsoft.com/office/drawing/2014/main" id="{FC14D15E-541C-75F9-A5C4-49F3EBE0417E}"/>
              </a:ext>
            </a:extLst>
          </p:cNvPr>
          <p:cNvSpPr txBox="1"/>
          <p:nvPr/>
        </p:nvSpPr>
        <p:spPr>
          <a:xfrm>
            <a:off x="8881338" y="1578255"/>
            <a:ext cx="2372625" cy="954107"/>
          </a:xfrm>
          <a:prstGeom prst="rect">
            <a:avLst/>
          </a:prstGeom>
          <a:noFill/>
        </p:spPr>
        <p:txBody>
          <a:bodyPr wrap="square" rtlCol="0">
            <a:spAutoFit/>
          </a:bodyPr>
          <a:lstStyle/>
          <a:p>
            <a:pPr algn="ctr"/>
            <a:r>
              <a:rPr lang="en-US" sz="2800" b="1"/>
              <a:t>Regulatory</a:t>
            </a:r>
          </a:p>
          <a:p>
            <a:pPr algn="ctr"/>
            <a:r>
              <a:rPr lang="en-US" sz="2800" b="1"/>
              <a:t> Science Tools</a:t>
            </a:r>
          </a:p>
        </p:txBody>
      </p:sp>
      <p:sp>
        <p:nvSpPr>
          <p:cNvPr id="17" name="Arrow: Right 16">
            <a:extLst>
              <a:ext uri="{FF2B5EF4-FFF2-40B4-BE49-F238E27FC236}">
                <a16:creationId xmlns:a16="http://schemas.microsoft.com/office/drawing/2014/main" id="{BCB83761-F142-F689-31EB-D3EAAFECC2E5}"/>
              </a:ext>
            </a:extLst>
          </p:cNvPr>
          <p:cNvSpPr/>
          <p:nvPr/>
        </p:nvSpPr>
        <p:spPr>
          <a:xfrm>
            <a:off x="2874135" y="1793698"/>
            <a:ext cx="923041" cy="52322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48194C56-5C15-6CC0-8D81-436D812BA7C0}"/>
              </a:ext>
            </a:extLst>
          </p:cNvPr>
          <p:cNvSpPr/>
          <p:nvPr/>
        </p:nvSpPr>
        <p:spPr>
          <a:xfrm>
            <a:off x="7722210" y="1793698"/>
            <a:ext cx="923041" cy="52322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CBC76F97-4D45-92D9-AC83-A53F3F267F9D}"/>
              </a:ext>
            </a:extLst>
          </p:cNvPr>
          <p:cNvSpPr txBox="1"/>
          <p:nvPr/>
        </p:nvSpPr>
        <p:spPr>
          <a:xfrm>
            <a:off x="1301172" y="2923645"/>
            <a:ext cx="9712504" cy="2062103"/>
          </a:xfrm>
          <a:prstGeom prst="rect">
            <a:avLst/>
          </a:prstGeom>
          <a:noFill/>
        </p:spPr>
        <p:txBody>
          <a:bodyPr wrap="square" rtlCol="0">
            <a:spAutoFit/>
          </a:bodyPr>
          <a:lstStyle/>
          <a:p>
            <a:r>
              <a:rPr lang="en-US" sz="3200"/>
              <a:t>What are the unknown unknowns…</a:t>
            </a:r>
          </a:p>
          <a:p>
            <a:r>
              <a:rPr lang="en-US" sz="3200"/>
              <a:t>...for developers?</a:t>
            </a:r>
          </a:p>
          <a:p>
            <a:r>
              <a:rPr lang="en-US" sz="3200"/>
              <a:t>…regulators?</a:t>
            </a:r>
          </a:p>
          <a:p>
            <a:r>
              <a:rPr lang="en-US" sz="3200"/>
              <a:t>…end users?</a:t>
            </a:r>
          </a:p>
        </p:txBody>
      </p:sp>
      <p:sp>
        <p:nvSpPr>
          <p:cNvPr id="21" name="TextBox 20">
            <a:extLst>
              <a:ext uri="{FF2B5EF4-FFF2-40B4-BE49-F238E27FC236}">
                <a16:creationId xmlns:a16="http://schemas.microsoft.com/office/drawing/2014/main" id="{21B8A95A-7300-1426-F91F-65E8063C391F}"/>
              </a:ext>
            </a:extLst>
          </p:cNvPr>
          <p:cNvSpPr txBox="1"/>
          <p:nvPr/>
        </p:nvSpPr>
        <p:spPr>
          <a:xfrm>
            <a:off x="410745" y="5377031"/>
            <a:ext cx="11493357" cy="523220"/>
          </a:xfrm>
          <a:prstGeom prst="rect">
            <a:avLst/>
          </a:prstGeom>
          <a:noFill/>
        </p:spPr>
        <p:txBody>
          <a:bodyPr wrap="square">
            <a:spAutoFit/>
          </a:bodyPr>
          <a:lstStyle/>
          <a:p>
            <a:pPr algn="ctr"/>
            <a:r>
              <a:rPr lang="en-US" sz="2800" b="1"/>
              <a:t>Need for precompetitive space for engagement with entire community.</a:t>
            </a:r>
          </a:p>
        </p:txBody>
      </p:sp>
      <p:pic>
        <p:nvPicPr>
          <p:cNvPr id="7" name="Picture 6">
            <a:extLst>
              <a:ext uri="{FF2B5EF4-FFF2-40B4-BE49-F238E27FC236}">
                <a16:creationId xmlns:a16="http://schemas.microsoft.com/office/drawing/2014/main" id="{86FDA5F0-9FBD-E035-69D5-B74ADF9633A0}"/>
              </a:ext>
            </a:extLst>
          </p:cNvPr>
          <p:cNvPicPr>
            <a:picLocks noChangeAspect="1"/>
          </p:cNvPicPr>
          <p:nvPr/>
        </p:nvPicPr>
        <p:blipFill>
          <a:blip r:embed="rId2"/>
          <a:stretch>
            <a:fillRect/>
          </a:stretch>
        </p:blipFill>
        <p:spPr>
          <a:xfrm>
            <a:off x="9324257" y="2634289"/>
            <a:ext cx="1663521" cy="1695718"/>
          </a:xfrm>
          <a:prstGeom prst="rect">
            <a:avLst/>
          </a:prstGeom>
        </p:spPr>
      </p:pic>
      <p:sp>
        <p:nvSpPr>
          <p:cNvPr id="22" name="TextBox 21">
            <a:extLst>
              <a:ext uri="{FF2B5EF4-FFF2-40B4-BE49-F238E27FC236}">
                <a16:creationId xmlns:a16="http://schemas.microsoft.com/office/drawing/2014/main" id="{77CCAAB3-AD3B-A5C0-5AAB-257198462CCC}"/>
              </a:ext>
            </a:extLst>
          </p:cNvPr>
          <p:cNvSpPr txBox="1"/>
          <p:nvPr/>
        </p:nvSpPr>
        <p:spPr>
          <a:xfrm>
            <a:off x="9383684" y="4124157"/>
            <a:ext cx="1507144" cy="307777"/>
          </a:xfrm>
          <a:prstGeom prst="rect">
            <a:avLst/>
          </a:prstGeom>
          <a:noFill/>
        </p:spPr>
        <p:txBody>
          <a:bodyPr wrap="none" rtlCol="0">
            <a:spAutoFit/>
          </a:bodyPr>
          <a:lstStyle/>
          <a:p>
            <a:r>
              <a:rPr lang="en-US" sz="1400"/>
              <a:t>ISO 9001 Certified</a:t>
            </a:r>
          </a:p>
        </p:txBody>
      </p:sp>
    </p:spTree>
    <p:extLst>
      <p:ext uri="{BB962C8B-B14F-4D97-AF65-F5344CB8AC3E}">
        <p14:creationId xmlns:p14="http://schemas.microsoft.com/office/powerpoint/2010/main" val="349615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6118B943-1D25-25FF-007D-3E184C8E399B}"/>
              </a:ext>
            </a:extLst>
          </p:cNvPr>
          <p:cNvSpPr/>
          <p:nvPr/>
        </p:nvSpPr>
        <p:spPr>
          <a:xfrm>
            <a:off x="1242119" y="821933"/>
            <a:ext cx="9707762" cy="5445303"/>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3BB5D-478F-DCD2-4C2C-234D7DE7F678}"/>
              </a:ext>
            </a:extLst>
          </p:cNvPr>
          <p:cNvSpPr>
            <a:spLocks noGrp="1"/>
          </p:cNvSpPr>
          <p:nvPr>
            <p:ph type="title"/>
          </p:nvPr>
        </p:nvSpPr>
        <p:spPr>
          <a:xfrm>
            <a:off x="431800" y="5104"/>
            <a:ext cx="10518081" cy="926020"/>
          </a:xfrm>
        </p:spPr>
        <p:txBody>
          <a:bodyPr/>
          <a:lstStyle/>
          <a:p>
            <a:r>
              <a:rPr lang="en-US"/>
              <a:t>Value of MIXR for the FDA and Medical Device Developers</a:t>
            </a:r>
          </a:p>
        </p:txBody>
      </p:sp>
      <p:sp>
        <p:nvSpPr>
          <p:cNvPr id="3" name="Slide Number Placeholder 2">
            <a:extLst>
              <a:ext uri="{FF2B5EF4-FFF2-40B4-BE49-F238E27FC236}">
                <a16:creationId xmlns:a16="http://schemas.microsoft.com/office/drawing/2014/main" id="{1AAA0AE1-0842-88A9-A4B4-3380B65BE976}"/>
              </a:ext>
            </a:extLst>
          </p:cNvPr>
          <p:cNvSpPr>
            <a:spLocks noGrp="1"/>
          </p:cNvSpPr>
          <p:nvPr>
            <p:ph type="sldNum" sz="quarter" idx="12"/>
          </p:nvPr>
        </p:nvSpPr>
        <p:spPr/>
        <p:txBody>
          <a:bodyPr/>
          <a:lstStyle/>
          <a:p>
            <a:fld id="{7D871F5F-C8AF-484B-B19A-A0CBCE8C7764}" type="slidenum">
              <a:rPr lang="en-US" smtClean="0"/>
              <a:t>20</a:t>
            </a:fld>
            <a:endParaRPr lang="en-US"/>
          </a:p>
        </p:txBody>
      </p:sp>
      <p:sp>
        <p:nvSpPr>
          <p:cNvPr id="4" name="TextBox 3">
            <a:extLst>
              <a:ext uri="{FF2B5EF4-FFF2-40B4-BE49-F238E27FC236}">
                <a16:creationId xmlns:a16="http://schemas.microsoft.com/office/drawing/2014/main" id="{80BCDE70-0BC6-7D7D-87A4-7F63167F2CB7}"/>
              </a:ext>
            </a:extLst>
          </p:cNvPr>
          <p:cNvSpPr txBox="1"/>
          <p:nvPr/>
        </p:nvSpPr>
        <p:spPr>
          <a:xfrm>
            <a:off x="2226568" y="4664757"/>
            <a:ext cx="2151143" cy="523220"/>
          </a:xfrm>
          <a:prstGeom prst="rect">
            <a:avLst/>
          </a:prstGeom>
          <a:noFill/>
        </p:spPr>
        <p:txBody>
          <a:bodyPr wrap="square" rtlCol="0">
            <a:spAutoFit/>
          </a:bodyPr>
          <a:lstStyle/>
          <a:p>
            <a:pPr algn="ctr"/>
            <a:r>
              <a:rPr lang="en-US" sz="2800" b="1">
                <a:solidFill>
                  <a:schemeClr val="bg1"/>
                </a:solidFill>
              </a:rPr>
              <a:t>Innovation</a:t>
            </a:r>
          </a:p>
        </p:txBody>
      </p:sp>
      <p:sp>
        <p:nvSpPr>
          <p:cNvPr id="5" name="TextBox 4">
            <a:extLst>
              <a:ext uri="{FF2B5EF4-FFF2-40B4-BE49-F238E27FC236}">
                <a16:creationId xmlns:a16="http://schemas.microsoft.com/office/drawing/2014/main" id="{26B18B3E-1BBB-72BD-1172-7456E5962E79}"/>
              </a:ext>
            </a:extLst>
          </p:cNvPr>
          <p:cNvSpPr txBox="1"/>
          <p:nvPr/>
        </p:nvSpPr>
        <p:spPr>
          <a:xfrm>
            <a:off x="4283982" y="1060547"/>
            <a:ext cx="3624037" cy="523220"/>
          </a:xfrm>
          <a:prstGeom prst="rect">
            <a:avLst/>
          </a:prstGeom>
          <a:noFill/>
        </p:spPr>
        <p:txBody>
          <a:bodyPr wrap="square" rtlCol="0">
            <a:spAutoFit/>
          </a:bodyPr>
          <a:lstStyle/>
          <a:p>
            <a:pPr algn="ctr"/>
            <a:r>
              <a:rPr lang="en-US" sz="2800" b="1">
                <a:solidFill>
                  <a:schemeClr val="bg1"/>
                </a:solidFill>
              </a:rPr>
              <a:t>Evaluation Method</a:t>
            </a:r>
          </a:p>
        </p:txBody>
      </p:sp>
      <p:sp>
        <p:nvSpPr>
          <p:cNvPr id="6" name="TextBox 5">
            <a:extLst>
              <a:ext uri="{FF2B5EF4-FFF2-40B4-BE49-F238E27FC236}">
                <a16:creationId xmlns:a16="http://schemas.microsoft.com/office/drawing/2014/main" id="{FC14D15E-541C-75F9-A5C4-49F3EBE0417E}"/>
              </a:ext>
            </a:extLst>
          </p:cNvPr>
          <p:cNvSpPr txBox="1"/>
          <p:nvPr/>
        </p:nvSpPr>
        <p:spPr>
          <a:xfrm>
            <a:off x="7523665" y="4458839"/>
            <a:ext cx="2372625" cy="954107"/>
          </a:xfrm>
          <a:prstGeom prst="rect">
            <a:avLst/>
          </a:prstGeom>
          <a:noFill/>
        </p:spPr>
        <p:txBody>
          <a:bodyPr wrap="square" rtlCol="0">
            <a:spAutoFit/>
          </a:bodyPr>
          <a:lstStyle/>
          <a:p>
            <a:pPr algn="ctr"/>
            <a:r>
              <a:rPr lang="en-US" sz="2800" b="1">
                <a:solidFill>
                  <a:schemeClr val="bg1"/>
                </a:solidFill>
              </a:rPr>
              <a:t>Regulatory</a:t>
            </a:r>
          </a:p>
          <a:p>
            <a:pPr algn="ctr"/>
            <a:r>
              <a:rPr lang="en-US" sz="2800" b="1">
                <a:solidFill>
                  <a:schemeClr val="bg1"/>
                </a:solidFill>
              </a:rPr>
              <a:t> Science Tools</a:t>
            </a:r>
          </a:p>
        </p:txBody>
      </p:sp>
      <p:sp>
        <p:nvSpPr>
          <p:cNvPr id="12" name="Arrow: Right 11">
            <a:extLst>
              <a:ext uri="{FF2B5EF4-FFF2-40B4-BE49-F238E27FC236}">
                <a16:creationId xmlns:a16="http://schemas.microsoft.com/office/drawing/2014/main" id="{CC175E74-57BC-6FE0-C96A-F0C26ACD35EE}"/>
              </a:ext>
            </a:extLst>
          </p:cNvPr>
          <p:cNvSpPr/>
          <p:nvPr/>
        </p:nvSpPr>
        <p:spPr>
          <a:xfrm rot="3600000">
            <a:off x="5832334" y="2992225"/>
            <a:ext cx="2967893" cy="445500"/>
          </a:xfrm>
          <a:prstGeom prst="right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30F0A6FC-BD5A-3B9B-D691-74F72A21743E}"/>
              </a:ext>
            </a:extLst>
          </p:cNvPr>
          <p:cNvSpPr/>
          <p:nvPr/>
        </p:nvSpPr>
        <p:spPr>
          <a:xfrm rot="10800000">
            <a:off x="4612054" y="4707283"/>
            <a:ext cx="2967894" cy="445500"/>
          </a:xfrm>
          <a:prstGeom prst="right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4FDBCDB-1A1B-B0F3-07E9-72DCF8CED761}"/>
              </a:ext>
            </a:extLst>
          </p:cNvPr>
          <p:cNvSpPr txBox="1"/>
          <p:nvPr/>
        </p:nvSpPr>
        <p:spPr>
          <a:xfrm>
            <a:off x="5303262" y="3155529"/>
            <a:ext cx="1585476" cy="769441"/>
          </a:xfrm>
          <a:prstGeom prst="rect">
            <a:avLst/>
          </a:prstGeom>
          <a:noFill/>
        </p:spPr>
        <p:txBody>
          <a:bodyPr wrap="square" rtlCol="0">
            <a:spAutoFit/>
          </a:bodyPr>
          <a:lstStyle/>
          <a:p>
            <a:pPr algn="ctr"/>
            <a:r>
              <a:rPr lang="en-US" sz="4400">
                <a:solidFill>
                  <a:schemeClr val="bg1"/>
                </a:solidFill>
              </a:rPr>
              <a:t>MIXR</a:t>
            </a:r>
          </a:p>
        </p:txBody>
      </p:sp>
      <p:grpSp>
        <p:nvGrpSpPr>
          <p:cNvPr id="8" name="Group 7">
            <a:extLst>
              <a:ext uri="{FF2B5EF4-FFF2-40B4-BE49-F238E27FC236}">
                <a16:creationId xmlns:a16="http://schemas.microsoft.com/office/drawing/2014/main" id="{CE9D47D5-5460-9C19-5AC6-FC9DD2C13B86}"/>
              </a:ext>
            </a:extLst>
          </p:cNvPr>
          <p:cNvGrpSpPr/>
          <p:nvPr/>
        </p:nvGrpSpPr>
        <p:grpSpPr>
          <a:xfrm>
            <a:off x="4641371" y="1651993"/>
            <a:ext cx="543659" cy="3125965"/>
            <a:chOff x="4591287" y="1808115"/>
            <a:chExt cx="543659" cy="3125965"/>
          </a:xfrm>
        </p:grpSpPr>
        <p:sp>
          <p:nvSpPr>
            <p:cNvPr id="14" name="Arrow: Right 13">
              <a:extLst>
                <a:ext uri="{FF2B5EF4-FFF2-40B4-BE49-F238E27FC236}">
                  <a16:creationId xmlns:a16="http://schemas.microsoft.com/office/drawing/2014/main" id="{D0EF80A1-B7F1-30A6-B338-89F9B9E64B9B}"/>
                </a:ext>
              </a:extLst>
            </p:cNvPr>
            <p:cNvSpPr/>
            <p:nvPr/>
          </p:nvSpPr>
          <p:spPr>
            <a:xfrm rot="18000000">
              <a:off x="3428249" y="3069312"/>
              <a:ext cx="2967894" cy="445500"/>
            </a:xfrm>
            <a:prstGeom prst="right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B4B92A10-4794-D055-4F22-BFA7D3DEA0EF}"/>
                </a:ext>
              </a:extLst>
            </p:cNvPr>
            <p:cNvSpPr/>
            <p:nvPr/>
          </p:nvSpPr>
          <p:spPr>
            <a:xfrm rot="28800000">
              <a:off x="3330090" y="3227384"/>
              <a:ext cx="2967893" cy="445500"/>
            </a:xfrm>
            <a:prstGeom prst="right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17708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8698F-9AED-F317-DBD3-8FB4B60D074B}"/>
              </a:ext>
            </a:extLst>
          </p:cNvPr>
          <p:cNvSpPr>
            <a:spLocks noGrp="1"/>
          </p:cNvSpPr>
          <p:nvPr>
            <p:ph type="title"/>
          </p:nvPr>
        </p:nvSpPr>
        <p:spPr>
          <a:xfrm>
            <a:off x="452348" y="12173"/>
            <a:ext cx="10518081" cy="926020"/>
          </a:xfrm>
        </p:spPr>
        <p:txBody>
          <a:bodyPr/>
          <a:lstStyle/>
          <a:p>
            <a:r>
              <a:rPr lang="en-US"/>
              <a:t>Value of MIXR for the FDA</a:t>
            </a:r>
          </a:p>
        </p:txBody>
      </p:sp>
      <p:sp>
        <p:nvSpPr>
          <p:cNvPr id="3" name="Slide Number Placeholder 2">
            <a:extLst>
              <a:ext uri="{FF2B5EF4-FFF2-40B4-BE49-F238E27FC236}">
                <a16:creationId xmlns:a16="http://schemas.microsoft.com/office/drawing/2014/main" id="{B52B6C81-EB26-F258-CF49-1F76C38AA47D}"/>
              </a:ext>
            </a:extLst>
          </p:cNvPr>
          <p:cNvSpPr>
            <a:spLocks noGrp="1"/>
          </p:cNvSpPr>
          <p:nvPr>
            <p:ph type="sldNum" sz="quarter" idx="12"/>
          </p:nvPr>
        </p:nvSpPr>
        <p:spPr/>
        <p:txBody>
          <a:bodyPr/>
          <a:lstStyle/>
          <a:p>
            <a:fld id="{7D871F5F-C8AF-484B-B19A-A0CBCE8C7764}" type="slidenum">
              <a:rPr lang="en-US" smtClean="0"/>
              <a:t>21</a:t>
            </a:fld>
            <a:endParaRPr lang="en-US"/>
          </a:p>
        </p:txBody>
      </p:sp>
      <p:graphicFrame>
        <p:nvGraphicFramePr>
          <p:cNvPr id="6" name="Table 5">
            <a:extLst>
              <a:ext uri="{FF2B5EF4-FFF2-40B4-BE49-F238E27FC236}">
                <a16:creationId xmlns:a16="http://schemas.microsoft.com/office/drawing/2014/main" id="{0A9B8CF4-3ECA-6AE7-06EC-E304B8EFF8ED}"/>
              </a:ext>
            </a:extLst>
          </p:cNvPr>
          <p:cNvGraphicFramePr>
            <a:graphicFrameLocks noGrp="1"/>
          </p:cNvGraphicFramePr>
          <p:nvPr/>
        </p:nvGraphicFramePr>
        <p:xfrm>
          <a:off x="311791" y="1597678"/>
          <a:ext cx="11568417" cy="3474012"/>
        </p:xfrm>
        <a:graphic>
          <a:graphicData uri="http://schemas.openxmlformats.org/drawingml/2006/table">
            <a:tbl>
              <a:tblPr firstRow="1" bandRow="1">
                <a:tableStyleId>{6E25E649-3F16-4E02-A733-19D2CDBF48F0}</a:tableStyleId>
              </a:tblPr>
              <a:tblGrid>
                <a:gridCol w="3431282">
                  <a:extLst>
                    <a:ext uri="{9D8B030D-6E8A-4147-A177-3AD203B41FA5}">
                      <a16:colId xmlns:a16="http://schemas.microsoft.com/office/drawing/2014/main" val="659539933"/>
                    </a:ext>
                  </a:extLst>
                </a:gridCol>
                <a:gridCol w="4280996">
                  <a:extLst>
                    <a:ext uri="{9D8B030D-6E8A-4147-A177-3AD203B41FA5}">
                      <a16:colId xmlns:a16="http://schemas.microsoft.com/office/drawing/2014/main" val="2459491378"/>
                    </a:ext>
                  </a:extLst>
                </a:gridCol>
                <a:gridCol w="3856139">
                  <a:extLst>
                    <a:ext uri="{9D8B030D-6E8A-4147-A177-3AD203B41FA5}">
                      <a16:colId xmlns:a16="http://schemas.microsoft.com/office/drawing/2014/main" val="2056227032"/>
                    </a:ext>
                  </a:extLst>
                </a:gridCol>
              </a:tblGrid>
              <a:tr h="356658">
                <a:tc>
                  <a:txBody>
                    <a:bodyPr/>
                    <a:lstStyle/>
                    <a:p>
                      <a:pPr algn="ctr"/>
                      <a:r>
                        <a:rPr lang="en-US"/>
                        <a:t>INDUSTRY TRENDS WE SEE</a:t>
                      </a:r>
                    </a:p>
                  </a:txBody>
                  <a:tcPr/>
                </a:tc>
                <a:tc>
                  <a:txBody>
                    <a:bodyPr/>
                    <a:lstStyle/>
                    <a:p>
                      <a:pPr algn="ctr"/>
                      <a:r>
                        <a:rPr lang="en-US"/>
                        <a:t>REGULATORY CHALLENGE WE FACE</a:t>
                      </a:r>
                    </a:p>
                  </a:txBody>
                  <a:tcPr/>
                </a:tc>
                <a:tc>
                  <a:txBody>
                    <a:bodyPr/>
                    <a:lstStyle/>
                    <a:p>
                      <a:pPr algn="ctr"/>
                      <a:r>
                        <a:rPr lang="en-US"/>
                        <a:t>VALUE OF MIXR TO Bridge the Gap</a:t>
                      </a:r>
                    </a:p>
                  </a:txBody>
                  <a:tcPr/>
                </a:tc>
                <a:extLst>
                  <a:ext uri="{0D108BD9-81ED-4DB2-BD59-A6C34878D82A}">
                    <a16:rowId xmlns:a16="http://schemas.microsoft.com/office/drawing/2014/main" val="2000877479"/>
                  </a:ext>
                </a:extLst>
              </a:tr>
              <a:tr h="891645">
                <a:tc>
                  <a:txBody>
                    <a:bodyPr/>
                    <a:lstStyle/>
                    <a:p>
                      <a:pPr algn="ctr"/>
                      <a:r>
                        <a:rPr lang="en-US"/>
                        <a:t>Diversity of hardware</a:t>
                      </a:r>
                    </a:p>
                  </a:txBody>
                  <a:tcPr/>
                </a:tc>
                <a:tc>
                  <a:txBody>
                    <a:bodyPr/>
                    <a:lstStyle/>
                    <a:p>
                      <a:pPr algn="ctr"/>
                      <a:r>
                        <a:rPr lang="en-US"/>
                        <a:t>How to develop agnostic evaluation methods?</a:t>
                      </a:r>
                    </a:p>
                  </a:txBody>
                  <a:tcPr/>
                </a:tc>
                <a:tc>
                  <a:txBody>
                    <a:bodyPr/>
                    <a:lstStyle/>
                    <a:p>
                      <a:pPr algn="ctr"/>
                      <a:r>
                        <a:rPr lang="en-US"/>
                        <a:t>Collaborate with hardware and application developers on evaluation methods.</a:t>
                      </a:r>
                    </a:p>
                  </a:txBody>
                  <a:tcPr/>
                </a:tc>
                <a:extLst>
                  <a:ext uri="{0D108BD9-81ED-4DB2-BD59-A6C34878D82A}">
                    <a16:rowId xmlns:a16="http://schemas.microsoft.com/office/drawing/2014/main" val="2312578839"/>
                  </a:ext>
                </a:extLst>
              </a:tr>
              <a:tr h="731284">
                <a:tc>
                  <a:txBody>
                    <a:bodyPr/>
                    <a:lstStyle/>
                    <a:p>
                      <a:pPr algn="ctr"/>
                      <a:r>
                        <a:rPr lang="en-US"/>
                        <a:t>Diversity of applications</a:t>
                      </a:r>
                    </a:p>
                  </a:txBody>
                  <a:tcPr/>
                </a:tc>
                <a:tc>
                  <a:txBody>
                    <a:bodyPr/>
                    <a:lstStyle/>
                    <a:p>
                      <a:pPr algn="ctr"/>
                      <a:r>
                        <a:rPr lang="en-US"/>
                        <a:t>What are the KPIs for each application?</a:t>
                      </a:r>
                    </a:p>
                  </a:txBody>
                  <a:tcPr/>
                </a:tc>
                <a:tc>
                  <a:txBody>
                    <a:bodyPr/>
                    <a:lstStyle/>
                    <a:p>
                      <a:pPr algn="ctr"/>
                      <a:r>
                        <a:rPr lang="en-US"/>
                        <a:t>Collaborate with developers and clinicians to determine KPIs.</a:t>
                      </a:r>
                    </a:p>
                  </a:txBody>
                  <a:tcPr/>
                </a:tc>
                <a:extLst>
                  <a:ext uri="{0D108BD9-81ED-4DB2-BD59-A6C34878D82A}">
                    <a16:rowId xmlns:a16="http://schemas.microsoft.com/office/drawing/2014/main" val="52639119"/>
                  </a:ext>
                </a:extLst>
              </a:tr>
              <a:tr h="731284">
                <a:tc>
                  <a:txBody>
                    <a:bodyPr/>
                    <a:lstStyle/>
                    <a:p>
                      <a:pPr algn="ctr"/>
                      <a:r>
                        <a:rPr lang="en-US"/>
                        <a:t>Integration with other technologies (AI, 5G, etc.)</a:t>
                      </a:r>
                    </a:p>
                  </a:txBody>
                  <a:tcPr/>
                </a:tc>
                <a:tc>
                  <a:txBody>
                    <a:bodyPr/>
                    <a:lstStyle/>
                    <a:p>
                      <a:pPr algn="ctr"/>
                      <a:r>
                        <a:rPr lang="en-US"/>
                        <a:t>Maintaining the expertise necessary across technologies</a:t>
                      </a:r>
                    </a:p>
                  </a:txBody>
                  <a:tcPr/>
                </a:tc>
                <a:tc>
                  <a:txBody>
                    <a:bodyPr/>
                    <a:lstStyle/>
                    <a:p>
                      <a:pPr algn="ctr"/>
                      <a:r>
                        <a:rPr lang="en-US"/>
                        <a:t>Leverage expertise across disciplines on cross-cutting challenges  </a:t>
                      </a:r>
                    </a:p>
                  </a:txBody>
                  <a:tcPr/>
                </a:tc>
                <a:extLst>
                  <a:ext uri="{0D108BD9-81ED-4DB2-BD59-A6C34878D82A}">
                    <a16:rowId xmlns:a16="http://schemas.microsoft.com/office/drawing/2014/main" val="2693078763"/>
                  </a:ext>
                </a:extLst>
              </a:tr>
              <a:tr h="731284">
                <a:tc>
                  <a:txBody>
                    <a:bodyPr/>
                    <a:lstStyle/>
                    <a:p>
                      <a:pPr algn="ctr"/>
                      <a:r>
                        <a:rPr lang="en-US"/>
                        <a:t>Improving clinical workflow and hospital integration</a:t>
                      </a:r>
                    </a:p>
                  </a:txBody>
                  <a:tcPr/>
                </a:tc>
                <a:tc>
                  <a:txBody>
                    <a:bodyPr/>
                    <a:lstStyle/>
                    <a:p>
                      <a:pPr algn="ctr"/>
                      <a:r>
                        <a:rPr lang="en-US"/>
                        <a:t>Required clinical expertise and knowledge of interoperability.</a:t>
                      </a:r>
                    </a:p>
                  </a:txBody>
                  <a:tcPr/>
                </a:tc>
                <a:tc>
                  <a:txBody>
                    <a:bodyPr/>
                    <a:lstStyle/>
                    <a:p>
                      <a:pPr algn="ctr"/>
                      <a:r>
                        <a:rPr lang="en-US"/>
                        <a:t>Insights from clinicians and developers on workflow challenges. </a:t>
                      </a:r>
                    </a:p>
                  </a:txBody>
                  <a:tcPr/>
                </a:tc>
                <a:extLst>
                  <a:ext uri="{0D108BD9-81ED-4DB2-BD59-A6C34878D82A}">
                    <a16:rowId xmlns:a16="http://schemas.microsoft.com/office/drawing/2014/main" val="4176948408"/>
                  </a:ext>
                </a:extLst>
              </a:tr>
            </a:tbl>
          </a:graphicData>
        </a:graphic>
      </p:graphicFrame>
    </p:spTree>
    <p:extLst>
      <p:ext uri="{BB962C8B-B14F-4D97-AF65-F5344CB8AC3E}">
        <p14:creationId xmlns:p14="http://schemas.microsoft.com/office/powerpoint/2010/main" val="286498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F24088-B5AE-4852-ACC2-52B76E33088A}"/>
              </a:ext>
            </a:extLst>
          </p:cNvPr>
          <p:cNvSpPr txBox="1"/>
          <p:nvPr/>
        </p:nvSpPr>
        <p:spPr>
          <a:xfrm>
            <a:off x="350000" y="4502368"/>
            <a:ext cx="11607209" cy="1754326"/>
          </a:xfrm>
          <a:prstGeom prst="rect">
            <a:avLst/>
          </a:prstGeom>
          <a:noFill/>
        </p:spPr>
        <p:txBody>
          <a:bodyPr wrap="square" rtlCol="0">
            <a:spAutoFit/>
          </a:bodyPr>
          <a:lstStyle/>
          <a:p>
            <a:r>
              <a:rPr lang="en-US"/>
              <a:t>Medical Extended Reality Program</a:t>
            </a:r>
          </a:p>
          <a:p>
            <a:r>
              <a:rPr lang="en-US">
                <a:hlinkClick r:id="rId3"/>
              </a:rPr>
              <a:t>https://www.fda.gov/medical-devices/medical-device-regulatory-science-research-programs-conducted-osel/medical-extended-reality-program-research-medical-extended-reality-based-medical-devices</a:t>
            </a:r>
            <a:endParaRPr lang="en-US"/>
          </a:p>
          <a:p>
            <a:endParaRPr lang="en-US"/>
          </a:p>
          <a:p>
            <a:r>
              <a:rPr lang="en-US"/>
              <a:t>OSEL Regulatory Science Tools Catalog</a:t>
            </a:r>
          </a:p>
          <a:p>
            <a:r>
              <a:rPr lang="en-US">
                <a:hlinkClick r:id="rId4"/>
              </a:rPr>
              <a:t>https://cdrh-rst.fda.gov/</a:t>
            </a:r>
            <a:endParaRPr lang="en-US"/>
          </a:p>
        </p:txBody>
      </p:sp>
      <p:sp>
        <p:nvSpPr>
          <p:cNvPr id="7" name="TextBox 6">
            <a:extLst>
              <a:ext uri="{FF2B5EF4-FFF2-40B4-BE49-F238E27FC236}">
                <a16:creationId xmlns:a16="http://schemas.microsoft.com/office/drawing/2014/main" id="{F58996E5-B531-4872-918B-38A53B2C4040}"/>
              </a:ext>
            </a:extLst>
          </p:cNvPr>
          <p:cNvSpPr txBox="1"/>
          <p:nvPr/>
        </p:nvSpPr>
        <p:spPr>
          <a:xfrm>
            <a:off x="350000" y="3825523"/>
            <a:ext cx="8514447" cy="923330"/>
          </a:xfrm>
          <a:prstGeom prst="rect">
            <a:avLst/>
          </a:prstGeom>
          <a:noFill/>
        </p:spPr>
        <p:txBody>
          <a:bodyPr wrap="none" rtlCol="0">
            <a:spAutoFit/>
          </a:bodyPr>
          <a:lstStyle/>
          <a:p>
            <a:r>
              <a:rPr lang="en-US"/>
              <a:t>Office of Science and Engineering Laboratories (OSEL)</a:t>
            </a:r>
          </a:p>
          <a:p>
            <a:r>
              <a:rPr lang="en-US">
                <a:hlinkClick r:id="rId5"/>
              </a:rPr>
              <a:t>https://www.fda.gov/about-fda/cdrh-offices/office-science-and-engineering-laboratories</a:t>
            </a:r>
            <a:endParaRPr lang="en-US"/>
          </a:p>
          <a:p>
            <a:endParaRPr lang="en-US"/>
          </a:p>
        </p:txBody>
      </p:sp>
      <p:sp>
        <p:nvSpPr>
          <p:cNvPr id="2" name="Slide Number Placeholder 1">
            <a:extLst>
              <a:ext uri="{FF2B5EF4-FFF2-40B4-BE49-F238E27FC236}">
                <a16:creationId xmlns:a16="http://schemas.microsoft.com/office/drawing/2014/main" id="{75CBC419-717A-4B55-BB1B-3B4CA047A87A}"/>
              </a:ext>
            </a:extLst>
          </p:cNvPr>
          <p:cNvSpPr>
            <a:spLocks noGrp="1"/>
          </p:cNvSpPr>
          <p:nvPr>
            <p:ph type="sldNum" sz="quarter" idx="12"/>
          </p:nvPr>
        </p:nvSpPr>
        <p:spPr/>
        <p:txBody>
          <a:bodyPr/>
          <a:lstStyle/>
          <a:p>
            <a:fld id="{7D871F5F-C8AF-484B-B19A-A0CBCE8C7764}" type="slidenum">
              <a:rPr lang="en-US" smtClean="0"/>
              <a:t>22</a:t>
            </a:fld>
            <a:endParaRPr lang="en-US"/>
          </a:p>
        </p:txBody>
      </p:sp>
      <p:sp>
        <p:nvSpPr>
          <p:cNvPr id="3" name="TextBox 2">
            <a:extLst>
              <a:ext uri="{FF2B5EF4-FFF2-40B4-BE49-F238E27FC236}">
                <a16:creationId xmlns:a16="http://schemas.microsoft.com/office/drawing/2014/main" id="{04B571C0-49FF-4828-2B19-6D3BE0C5B96B}"/>
              </a:ext>
            </a:extLst>
          </p:cNvPr>
          <p:cNvSpPr txBox="1"/>
          <p:nvPr/>
        </p:nvSpPr>
        <p:spPr>
          <a:xfrm>
            <a:off x="344028" y="1142700"/>
            <a:ext cx="11495593" cy="2123658"/>
          </a:xfrm>
          <a:prstGeom prst="rect">
            <a:avLst/>
          </a:prstGeom>
          <a:noFill/>
        </p:spPr>
        <p:txBody>
          <a:bodyPr wrap="square" lIns="91440" tIns="45720" rIns="91440" bIns="45720" rtlCol="0" anchor="t">
            <a:spAutoFit/>
          </a:bodyPr>
          <a:lstStyle/>
          <a:p>
            <a:r>
              <a:rPr lang="en-US" sz="2200" b="1">
                <a:solidFill>
                  <a:srgbClr val="0070C0"/>
                </a:solidFill>
                <a:ea typeface="Calibri"/>
                <a:cs typeface="Calibri"/>
              </a:rPr>
              <a:t>Major gaps and challenges preventing rapid development and widespread adoption still exist.</a:t>
            </a:r>
            <a:endParaRPr lang="en-US" sz="2200" b="1">
              <a:solidFill>
                <a:srgbClr val="0070C0"/>
              </a:solidFill>
            </a:endParaRPr>
          </a:p>
          <a:p>
            <a:endParaRPr lang="en-US" sz="2200" b="1">
              <a:solidFill>
                <a:srgbClr val="0070C0"/>
              </a:solidFill>
              <a:ea typeface="Calibri"/>
              <a:cs typeface="Calibri"/>
            </a:endParaRPr>
          </a:p>
          <a:p>
            <a:r>
              <a:rPr lang="en-US" sz="2200" b="1">
                <a:solidFill>
                  <a:srgbClr val="0070C0"/>
                </a:solidFill>
                <a:ea typeface="Calibri"/>
                <a:cs typeface="Calibri"/>
              </a:rPr>
              <a:t>Hardware agnostic evaluation method, application specific KIPs and clinical interoperability platforms and guidelines are needed.  </a:t>
            </a:r>
          </a:p>
          <a:p>
            <a:endParaRPr lang="en-US" sz="2200" b="1">
              <a:solidFill>
                <a:srgbClr val="0070C0"/>
              </a:solidFill>
            </a:endParaRPr>
          </a:p>
          <a:p>
            <a:r>
              <a:rPr lang="en-US" sz="2200" b="1">
                <a:solidFill>
                  <a:srgbClr val="0070C0"/>
                </a:solidFill>
              </a:rPr>
              <a:t>To succeed as a new technology, collaboration with the MXR entire ecosystem is necessary.</a:t>
            </a:r>
            <a:endParaRPr lang="en-US" sz="2200"/>
          </a:p>
        </p:txBody>
      </p:sp>
      <p:sp>
        <p:nvSpPr>
          <p:cNvPr id="6" name="Title 1">
            <a:extLst>
              <a:ext uri="{FF2B5EF4-FFF2-40B4-BE49-F238E27FC236}">
                <a16:creationId xmlns:a16="http://schemas.microsoft.com/office/drawing/2014/main" id="{742FF97E-DDE6-FCEE-162D-92DA9CCDDCDF}"/>
              </a:ext>
            </a:extLst>
          </p:cNvPr>
          <p:cNvSpPr>
            <a:spLocks noGrp="1"/>
          </p:cNvSpPr>
          <p:nvPr>
            <p:ph type="title"/>
          </p:nvPr>
        </p:nvSpPr>
        <p:spPr>
          <a:xfrm>
            <a:off x="431800" y="7146"/>
            <a:ext cx="10518081" cy="926020"/>
          </a:xfrm>
        </p:spPr>
        <p:txBody>
          <a:bodyPr/>
          <a:lstStyle/>
          <a:p>
            <a:r>
              <a:rPr lang="en-US"/>
              <a:t>Conclusions and Resources</a:t>
            </a:r>
          </a:p>
        </p:txBody>
      </p:sp>
    </p:spTree>
    <p:extLst>
      <p:ext uri="{BB962C8B-B14F-4D97-AF65-F5344CB8AC3E}">
        <p14:creationId xmlns:p14="http://schemas.microsoft.com/office/powerpoint/2010/main" val="2748980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with text overlay&#10;&#10;Description automatically generated">
            <a:extLst>
              <a:ext uri="{FF2B5EF4-FFF2-40B4-BE49-F238E27FC236}">
                <a16:creationId xmlns:a16="http://schemas.microsoft.com/office/drawing/2014/main" id="{C4CE559F-4F0F-583C-1FAF-E9312B539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64" y="222187"/>
            <a:ext cx="9437808" cy="5935345"/>
          </a:xfrm>
          <a:prstGeom prst="rect">
            <a:avLst/>
          </a:prstGeom>
        </p:spPr>
      </p:pic>
    </p:spTree>
    <p:extLst>
      <p:ext uri="{BB962C8B-B14F-4D97-AF65-F5344CB8AC3E}">
        <p14:creationId xmlns:p14="http://schemas.microsoft.com/office/powerpoint/2010/main" val="390269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339A3-DF23-40F1-A1DA-94AAB15F77AB}"/>
              </a:ext>
            </a:extLst>
          </p:cNvPr>
          <p:cNvSpPr txBox="1"/>
          <p:nvPr/>
        </p:nvSpPr>
        <p:spPr>
          <a:xfrm>
            <a:off x="501997" y="2323575"/>
            <a:ext cx="11077971" cy="1260345"/>
          </a:xfrm>
          <a:prstGeom prst="rect">
            <a:avLst/>
          </a:prstGeom>
          <a:noFill/>
        </p:spPr>
        <p:txBody>
          <a:bodyPr wrap="square">
            <a:spAutoFit/>
          </a:bodyPr>
          <a:lstStyle/>
          <a:p>
            <a:pPr marL="0" marR="0" algn="ctr">
              <a:lnSpc>
                <a:spcPct val="107000"/>
              </a:lnSpc>
              <a:spcBef>
                <a:spcPts val="0"/>
              </a:spcBef>
            </a:pPr>
            <a:r>
              <a:rPr lang="en-US" sz="2400">
                <a:solidFill>
                  <a:schemeClr val="accent1">
                    <a:lumMod val="75000"/>
                  </a:schemeClr>
                </a:solidFill>
                <a:latin typeface="Poppins" panose="00000500000000000000" pitchFamily="2" charset="0"/>
                <a:ea typeface="Open Sans" panose="020B0606030504020204" pitchFamily="34" charset="0"/>
                <a:cs typeface="Poppins" panose="00000500000000000000" pitchFamily="2" charset="0"/>
              </a:rPr>
              <a:t>Panel: Introduction to Government</a:t>
            </a:r>
          </a:p>
          <a:p>
            <a:pPr marL="0" marR="0" algn="ctr">
              <a:lnSpc>
                <a:spcPct val="107000"/>
              </a:lnSpc>
              <a:spcBef>
                <a:spcPts val="0"/>
              </a:spcBef>
            </a:pPr>
            <a:r>
              <a:rPr lang="en-US" sz="2400">
                <a:solidFill>
                  <a:schemeClr val="accent1">
                    <a:lumMod val="75000"/>
                  </a:schemeClr>
                </a:solidFill>
                <a:latin typeface="Poppins" panose="00000500000000000000" pitchFamily="2" charset="0"/>
                <a:ea typeface="Open Sans" panose="020B0606030504020204" pitchFamily="34" charset="0"/>
                <a:cs typeface="Poppins" panose="00000500000000000000" pitchFamily="2" charset="0"/>
              </a:rPr>
              <a:t>MIXR Open House   |   October 3, 2024</a:t>
            </a:r>
          </a:p>
          <a:p>
            <a:pPr marL="0" marR="0" algn="ctr">
              <a:lnSpc>
                <a:spcPct val="107000"/>
              </a:lnSpc>
              <a:spcBef>
                <a:spcPts val="0"/>
              </a:spcBef>
            </a:pPr>
            <a:r>
              <a:rPr lang="en-US" sz="2400">
                <a:solidFill>
                  <a:schemeClr val="accent1">
                    <a:lumMod val="75000"/>
                  </a:schemeClr>
                </a:solidFill>
                <a:latin typeface="Poppins" panose="00000500000000000000" pitchFamily="2" charset="0"/>
                <a:ea typeface="Open Sans" panose="020B0606030504020204" pitchFamily="34" charset="0"/>
                <a:cs typeface="Poppins" panose="00000500000000000000" pitchFamily="2" charset="0"/>
              </a:rPr>
              <a:t>U.S. FDA, Silver Spring, MD</a:t>
            </a:r>
          </a:p>
        </p:txBody>
      </p:sp>
      <p:sp>
        <p:nvSpPr>
          <p:cNvPr id="8" name="Title 7">
            <a:extLst>
              <a:ext uri="{FF2B5EF4-FFF2-40B4-BE49-F238E27FC236}">
                <a16:creationId xmlns:a16="http://schemas.microsoft.com/office/drawing/2014/main" id="{2FF55E39-913F-EBD1-A469-7CA824879516}"/>
              </a:ext>
            </a:extLst>
          </p:cNvPr>
          <p:cNvSpPr>
            <a:spLocks noGrp="1"/>
          </p:cNvSpPr>
          <p:nvPr>
            <p:ph type="ctrTitle"/>
          </p:nvPr>
        </p:nvSpPr>
        <p:spPr>
          <a:xfrm>
            <a:off x="557006" y="734404"/>
            <a:ext cx="11077971" cy="1094146"/>
          </a:xfrm>
        </p:spPr>
        <p:txBody>
          <a:bodyPr anchor="t">
            <a:spAutoFit/>
          </a:bodyPr>
          <a:lstStyle/>
          <a:p>
            <a:r>
              <a:rPr lang="en-US" sz="3600"/>
              <a:t>The NIAID </a:t>
            </a:r>
            <a:r>
              <a:rPr lang="en-US" sz="3600" err="1"/>
              <a:t>BioVisualization</a:t>
            </a:r>
            <a:r>
              <a:rPr lang="en-US" sz="3600"/>
              <a:t> lab:</a:t>
            </a:r>
            <a:br>
              <a:rPr lang="en-US" sz="3600"/>
            </a:br>
            <a:r>
              <a:rPr lang="en-US" sz="3600" err="1"/>
              <a:t>xr</a:t>
            </a:r>
            <a:r>
              <a:rPr lang="en-US" sz="3600"/>
              <a:t> technology as a service</a:t>
            </a:r>
          </a:p>
        </p:txBody>
      </p:sp>
      <p:sp>
        <p:nvSpPr>
          <p:cNvPr id="9" name="Subtitle 8">
            <a:extLst>
              <a:ext uri="{FF2B5EF4-FFF2-40B4-BE49-F238E27FC236}">
                <a16:creationId xmlns:a16="http://schemas.microsoft.com/office/drawing/2014/main" id="{E688F55A-DD8B-2B3C-7A93-9B6E4302BB8B}"/>
              </a:ext>
            </a:extLst>
          </p:cNvPr>
          <p:cNvSpPr>
            <a:spLocks noGrp="1"/>
          </p:cNvSpPr>
          <p:nvPr>
            <p:ph type="subTitle" idx="1"/>
          </p:nvPr>
        </p:nvSpPr>
        <p:spPr>
          <a:xfrm>
            <a:off x="1330087" y="4078945"/>
            <a:ext cx="9531807" cy="2133177"/>
          </a:xfrm>
        </p:spPr>
        <p:txBody>
          <a:bodyPr>
            <a:normAutofit fontScale="70000" lnSpcReduction="20000"/>
          </a:bodyPr>
          <a:lstStyle/>
          <a:p>
            <a:r>
              <a:rPr lang="en-US"/>
              <a:t>Meghan McCarthy, MSc, PhD</a:t>
            </a:r>
          </a:p>
          <a:p>
            <a:r>
              <a:rPr lang="en-US"/>
              <a:t>Program Lead, 3D Printing and Biovisualization</a:t>
            </a:r>
          </a:p>
          <a:p>
            <a:r>
              <a:rPr lang="en-US"/>
              <a:t>Bioinformatics and Computational Biosciences Branch</a:t>
            </a:r>
          </a:p>
          <a:p>
            <a:r>
              <a:rPr lang="en-US"/>
              <a:t>Office of Cyber Infrastructure and Computational Biology</a:t>
            </a:r>
          </a:p>
          <a:p>
            <a:r>
              <a:rPr lang="en-US"/>
              <a:t>National Institute of Allergy and Infectious Diseases</a:t>
            </a:r>
          </a:p>
          <a:p>
            <a:r>
              <a:rPr lang="en-US"/>
              <a:t>Contractor, </a:t>
            </a:r>
            <a:r>
              <a:rPr lang="en-US" err="1"/>
              <a:t>Guidehouse</a:t>
            </a:r>
            <a:r>
              <a:rPr lang="en-US"/>
              <a:t> Inc.</a:t>
            </a:r>
          </a:p>
          <a:p>
            <a:r>
              <a:rPr lang="en-US"/>
              <a:t>meghan.mccarthy@nih.gov </a:t>
            </a:r>
          </a:p>
          <a:p>
            <a:endParaRPr lang="en-US"/>
          </a:p>
        </p:txBody>
      </p:sp>
    </p:spTree>
    <p:extLst>
      <p:ext uri="{BB962C8B-B14F-4D97-AF65-F5344CB8AC3E}">
        <p14:creationId xmlns:p14="http://schemas.microsoft.com/office/powerpoint/2010/main" val="2513480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TextBox 168">
            <a:extLst>
              <a:ext uri="{FF2B5EF4-FFF2-40B4-BE49-F238E27FC236}">
                <a16:creationId xmlns:a16="http://schemas.microsoft.com/office/drawing/2014/main" id="{5C66D41F-B10E-A7E9-0995-15A13E20BB00}"/>
              </a:ext>
            </a:extLst>
          </p:cNvPr>
          <p:cNvSpPr txBox="1"/>
          <p:nvPr/>
        </p:nvSpPr>
        <p:spPr>
          <a:xfrm>
            <a:off x="86606" y="2587228"/>
            <a:ext cx="12018783" cy="1200329"/>
          </a:xfrm>
          <a:prstGeom prst="rect">
            <a:avLst/>
          </a:prstGeom>
          <a:noFill/>
        </p:spPr>
        <p:txBody>
          <a:bodyPr wrap="square" rtlCol="0">
            <a:spAutoFit/>
          </a:bodyPr>
          <a:lstStyle/>
          <a:p>
            <a:pPr algn="ctr"/>
            <a:r>
              <a:rPr lang="en-US" sz="2400">
                <a:latin typeface="Poppins" panose="00000500000000000000" pitchFamily="2" charset="0"/>
                <a:cs typeface="Poppins" panose="00000500000000000000" pitchFamily="2" charset="0"/>
              </a:rPr>
              <a:t>Views expressed here do not represent those of the federal government.</a:t>
            </a:r>
          </a:p>
          <a:p>
            <a:pPr algn="ctr"/>
            <a:endParaRPr lang="en-US" sz="2400">
              <a:latin typeface="Poppins" panose="00000500000000000000" pitchFamily="2" charset="0"/>
              <a:cs typeface="Poppins" panose="00000500000000000000" pitchFamily="2" charset="0"/>
            </a:endParaRPr>
          </a:p>
          <a:p>
            <a:pPr algn="ctr"/>
            <a:r>
              <a:rPr lang="en-US" sz="2400">
                <a:latin typeface="Poppins" panose="00000500000000000000" pitchFamily="2" charset="0"/>
                <a:cs typeface="Poppins" panose="00000500000000000000" pitchFamily="2" charset="0"/>
              </a:rPr>
              <a:t>Reference to any commercial entity does not constitute endorsement.</a:t>
            </a:r>
          </a:p>
        </p:txBody>
      </p:sp>
      <p:pic>
        <p:nvPicPr>
          <p:cNvPr id="3" name="Picture 2" descr="Guidehouse | OMNIA Partners | Public Sector">
            <a:extLst>
              <a:ext uri="{FF2B5EF4-FFF2-40B4-BE49-F238E27FC236}">
                <a16:creationId xmlns:a16="http://schemas.microsoft.com/office/drawing/2014/main" id="{8B1503E4-D70A-480E-8546-FA9775E541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598" b="24402"/>
          <a:stretch/>
        </p:blipFill>
        <p:spPr bwMode="auto">
          <a:xfrm>
            <a:off x="762000" y="4880372"/>
            <a:ext cx="2827020" cy="11308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B22C70-1B9D-10CF-012F-160C3E9B1780}"/>
              </a:ext>
            </a:extLst>
          </p:cNvPr>
          <p:cNvSpPr txBox="1"/>
          <p:nvPr/>
        </p:nvSpPr>
        <p:spPr>
          <a:xfrm>
            <a:off x="4068236" y="4830222"/>
            <a:ext cx="7552264" cy="1354473"/>
          </a:xfrm>
          <a:prstGeom prst="rect">
            <a:avLst/>
          </a:prstGeom>
          <a:noFill/>
        </p:spPr>
        <p:txBody>
          <a:bodyPr wrap="square">
            <a:spAutoFit/>
          </a:bodyPr>
          <a:lstStyle/>
          <a:p>
            <a:pPr algn="ctr">
              <a:lnSpc>
                <a:spcPct val="150000"/>
              </a:lnSpc>
            </a:pPr>
            <a:r>
              <a:rPr lang="en-US" sz="1400">
                <a:latin typeface="Poppins" panose="00000500000000000000" pitchFamily="2" charset="0"/>
                <a:ea typeface="Calibri Light" panose="020F0302020204030204" pitchFamily="34" charset="0"/>
                <a:cs typeface="Poppins" panose="00000500000000000000" pitchFamily="2" charset="0"/>
              </a:rPr>
              <a:t>This project has been funded in part with Federal funds from the National Institute of Allergy and Infectious Diseases (NIAID), National Institutes of Health, Department of Health and Human Services under BCBB Support Services Contract HHSN316201300006W/75N93022F00001 to </a:t>
            </a:r>
            <a:r>
              <a:rPr lang="en-US" sz="1400" err="1">
                <a:latin typeface="Poppins" panose="00000500000000000000" pitchFamily="2" charset="0"/>
                <a:ea typeface="Calibri Light" panose="020F0302020204030204" pitchFamily="34" charset="0"/>
                <a:cs typeface="Poppins" panose="00000500000000000000" pitchFamily="2" charset="0"/>
              </a:rPr>
              <a:t>Guidehouse</a:t>
            </a:r>
            <a:r>
              <a:rPr lang="en-US" sz="1400">
                <a:latin typeface="Poppins" panose="00000500000000000000" pitchFamily="2" charset="0"/>
                <a:ea typeface="Calibri Light" panose="020F0302020204030204" pitchFamily="34" charset="0"/>
                <a:cs typeface="Poppins" panose="00000500000000000000" pitchFamily="2" charset="0"/>
              </a:rPr>
              <a:t>, Inc.</a:t>
            </a:r>
          </a:p>
        </p:txBody>
      </p:sp>
      <p:sp>
        <p:nvSpPr>
          <p:cNvPr id="7" name="Title 6">
            <a:extLst>
              <a:ext uri="{FF2B5EF4-FFF2-40B4-BE49-F238E27FC236}">
                <a16:creationId xmlns:a16="http://schemas.microsoft.com/office/drawing/2014/main" id="{9C723388-CEED-D496-D3F4-E323665861BE}"/>
              </a:ext>
            </a:extLst>
          </p:cNvPr>
          <p:cNvSpPr>
            <a:spLocks noGrp="1"/>
          </p:cNvSpPr>
          <p:nvPr>
            <p:ph type="title"/>
          </p:nvPr>
        </p:nvSpPr>
        <p:spPr>
          <a:xfrm>
            <a:off x="838197" y="1157326"/>
            <a:ext cx="10515600" cy="958804"/>
          </a:xfrm>
        </p:spPr>
        <p:txBody>
          <a:bodyPr/>
          <a:lstStyle/>
          <a:p>
            <a:pPr algn="ctr"/>
            <a:r>
              <a:rPr lang="en-US"/>
              <a:t>disclosures</a:t>
            </a:r>
          </a:p>
        </p:txBody>
      </p:sp>
    </p:spTree>
    <p:extLst>
      <p:ext uri="{BB962C8B-B14F-4D97-AF65-F5344CB8AC3E}">
        <p14:creationId xmlns:p14="http://schemas.microsoft.com/office/powerpoint/2010/main" val="2429598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20D2C25-2C8A-19D3-ABF2-6A0A2DFE787E}"/>
              </a:ext>
            </a:extLst>
          </p:cNvPr>
          <p:cNvGrpSpPr/>
          <p:nvPr/>
        </p:nvGrpSpPr>
        <p:grpSpPr>
          <a:xfrm>
            <a:off x="365918" y="758519"/>
            <a:ext cx="11330782" cy="5642281"/>
            <a:chOff x="655478" y="961866"/>
            <a:chExt cx="10999855" cy="5386681"/>
          </a:xfrm>
        </p:grpSpPr>
        <p:pic>
          <p:nvPicPr>
            <p:cNvPr id="2" name="Shape 150">
              <a:extLst>
                <a:ext uri="{FF2B5EF4-FFF2-40B4-BE49-F238E27FC236}">
                  <a16:creationId xmlns:a16="http://schemas.microsoft.com/office/drawing/2014/main" id="{F68B46D3-B33F-8426-DADD-769DBF98330C}"/>
                </a:ext>
              </a:extLst>
            </p:cNvPr>
            <p:cNvPicPr preferRelativeResize="0">
              <a:picLocks noChangeAspect="1"/>
            </p:cNvPicPr>
            <p:nvPr/>
          </p:nvPicPr>
          <p:blipFill rotWithShape="1">
            <a:blip r:embed="rId2">
              <a:alphaModFix/>
            </a:blip>
            <a:srcRect l="537" t="16278" r="2340" b="17915"/>
            <a:stretch/>
          </p:blipFill>
          <p:spPr>
            <a:xfrm>
              <a:off x="655478" y="961866"/>
              <a:ext cx="10881043" cy="5386681"/>
            </a:xfrm>
            <a:prstGeom prst="rect">
              <a:avLst/>
            </a:prstGeom>
            <a:noFill/>
            <a:ln>
              <a:noFill/>
            </a:ln>
          </p:spPr>
        </p:pic>
        <p:sp>
          <p:nvSpPr>
            <p:cNvPr id="3" name="Rectangle 2">
              <a:extLst>
                <a:ext uri="{FF2B5EF4-FFF2-40B4-BE49-F238E27FC236}">
                  <a16:creationId xmlns:a16="http://schemas.microsoft.com/office/drawing/2014/main" id="{595CA211-4D87-F3E0-AC02-C6ACFA974F6E}"/>
                </a:ext>
              </a:extLst>
            </p:cNvPr>
            <p:cNvSpPr/>
            <p:nvPr/>
          </p:nvSpPr>
          <p:spPr>
            <a:xfrm>
              <a:off x="5829298" y="4199708"/>
              <a:ext cx="5826035" cy="600891"/>
            </a:xfrm>
            <a:prstGeom prst="rect">
              <a:avLst/>
            </a:prstGeom>
            <a:noFill/>
            <a:ln w="57150">
              <a:solidFill>
                <a:srgbClr val="00B0F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grpSp>
    </p:spTree>
    <p:extLst>
      <p:ext uri="{BB962C8B-B14F-4D97-AF65-F5344CB8AC3E}">
        <p14:creationId xmlns:p14="http://schemas.microsoft.com/office/powerpoint/2010/main" val="1267385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72253EC-3EFF-E3F5-729A-E69A6C6E0A5E}"/>
              </a:ext>
            </a:extLst>
          </p:cNvPr>
          <p:cNvGrpSpPr/>
          <p:nvPr/>
        </p:nvGrpSpPr>
        <p:grpSpPr>
          <a:xfrm>
            <a:off x="-88900" y="7467600"/>
            <a:ext cx="11912600" cy="5930899"/>
            <a:chOff x="208320" y="958898"/>
            <a:chExt cx="11100057" cy="5363562"/>
          </a:xfrm>
        </p:grpSpPr>
        <p:grpSp>
          <p:nvGrpSpPr>
            <p:cNvPr id="5" name="Group 4">
              <a:extLst>
                <a:ext uri="{FF2B5EF4-FFF2-40B4-BE49-F238E27FC236}">
                  <a16:creationId xmlns:a16="http://schemas.microsoft.com/office/drawing/2014/main" id="{2FF7BF73-9051-E213-BDB9-883EDCE10B8D}"/>
                </a:ext>
              </a:extLst>
            </p:cNvPr>
            <p:cNvGrpSpPr>
              <a:grpSpLocks noChangeAspect="1"/>
            </p:cNvGrpSpPr>
            <p:nvPr/>
          </p:nvGrpSpPr>
          <p:grpSpPr>
            <a:xfrm>
              <a:off x="208320" y="958898"/>
              <a:ext cx="11100057" cy="5351247"/>
              <a:chOff x="-232300" y="552501"/>
              <a:chExt cx="11373812" cy="5483222"/>
            </a:xfrm>
          </p:grpSpPr>
          <p:sp>
            <p:nvSpPr>
              <p:cNvPr id="16" name="Freeform: Shape 15">
                <a:extLst>
                  <a:ext uri="{FF2B5EF4-FFF2-40B4-BE49-F238E27FC236}">
                    <a16:creationId xmlns:a16="http://schemas.microsoft.com/office/drawing/2014/main" id="{50C9FA02-A0BA-8BA2-DFC4-A4119667C3A0}"/>
                  </a:ext>
                </a:extLst>
              </p:cNvPr>
              <p:cNvSpPr/>
              <p:nvPr/>
            </p:nvSpPr>
            <p:spPr>
              <a:xfrm>
                <a:off x="5180131" y="552536"/>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chemeClr val="accent1">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0543" tIns="291506" rIns="260544" bIns="29150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Mobile Augmented Reality</a:t>
                </a:r>
              </a:p>
            </p:txBody>
          </p:sp>
          <p:sp>
            <p:nvSpPr>
              <p:cNvPr id="17" name="Freeform: Shape 16">
                <a:extLst>
                  <a:ext uri="{FF2B5EF4-FFF2-40B4-BE49-F238E27FC236}">
                    <a16:creationId xmlns:a16="http://schemas.microsoft.com/office/drawing/2014/main" id="{ADA7BCD2-3636-62BD-8BD0-DCEA16904E5C}"/>
                  </a:ext>
                </a:extLst>
              </p:cNvPr>
              <p:cNvSpPr/>
              <p:nvPr/>
            </p:nvSpPr>
            <p:spPr>
              <a:xfrm>
                <a:off x="6611405" y="858167"/>
                <a:ext cx="3999422" cy="916998"/>
              </a:xfrm>
              <a:custGeom>
                <a:avLst/>
                <a:gdLst>
                  <a:gd name="connsiteX0" fmla="*/ 0 w 2399904"/>
                  <a:gd name="connsiteY0" fmla="*/ 0 h 916998"/>
                  <a:gd name="connsiteX1" fmla="*/ 2399904 w 2399904"/>
                  <a:gd name="connsiteY1" fmla="*/ 0 h 916998"/>
                  <a:gd name="connsiteX2" fmla="*/ 2399904 w 2399904"/>
                  <a:gd name="connsiteY2" fmla="*/ 916998 h 916998"/>
                  <a:gd name="connsiteX3" fmla="*/ 0 w 2399904"/>
                  <a:gd name="connsiteY3" fmla="*/ 916998 h 916998"/>
                  <a:gd name="connsiteX4" fmla="*/ 0 w 2399904"/>
                  <a:gd name="connsiteY4" fmla="*/ 0 h 916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904" h="916998">
                    <a:moveTo>
                      <a:pt x="0" y="0"/>
                    </a:moveTo>
                    <a:lnTo>
                      <a:pt x="2399904" y="0"/>
                    </a:lnTo>
                    <a:lnTo>
                      <a:pt x="2399904" y="916998"/>
                    </a:lnTo>
                    <a:lnTo>
                      <a:pt x="0" y="91699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Poppins" panose="00000500000000000000" pitchFamily="2" charset="0"/>
                    <a:cs typeface="Poppins" panose="00000500000000000000" pitchFamily="2" charset="0"/>
                  </a:rPr>
                  <a:t>Software Products and Feature Development</a:t>
                </a:r>
              </a:p>
            </p:txBody>
          </p:sp>
          <p:sp>
            <p:nvSpPr>
              <p:cNvPr id="18" name="Freeform: Shape 17">
                <a:extLst>
                  <a:ext uri="{FF2B5EF4-FFF2-40B4-BE49-F238E27FC236}">
                    <a16:creationId xmlns:a16="http://schemas.microsoft.com/office/drawing/2014/main" id="{7158D948-63FD-D583-E2F3-15D58D4953E1}"/>
                  </a:ext>
                </a:extLst>
              </p:cNvPr>
              <p:cNvSpPr/>
              <p:nvPr/>
            </p:nvSpPr>
            <p:spPr>
              <a:xfrm>
                <a:off x="3702628" y="552501"/>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chemeClr val="accent1">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Web-based 3D tools and platforms</a:t>
                </a:r>
              </a:p>
            </p:txBody>
          </p:sp>
          <p:sp>
            <p:nvSpPr>
              <p:cNvPr id="19" name="Freeform: Shape 18">
                <a:extLst>
                  <a:ext uri="{FF2B5EF4-FFF2-40B4-BE49-F238E27FC236}">
                    <a16:creationId xmlns:a16="http://schemas.microsoft.com/office/drawing/2014/main" id="{0F8E9395-F65D-7648-C076-0ED53E077B07}"/>
                  </a:ext>
                </a:extLst>
              </p:cNvPr>
              <p:cNvSpPr/>
              <p:nvPr/>
            </p:nvSpPr>
            <p:spPr>
              <a:xfrm>
                <a:off x="4494690" y="1853405"/>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0543" tIns="291506" rIns="260544" bIns="29150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3D Printing</a:t>
                </a:r>
              </a:p>
            </p:txBody>
          </p:sp>
          <p:sp>
            <p:nvSpPr>
              <p:cNvPr id="20" name="Freeform: Shape 19">
                <a:extLst>
                  <a:ext uri="{FF2B5EF4-FFF2-40B4-BE49-F238E27FC236}">
                    <a16:creationId xmlns:a16="http://schemas.microsoft.com/office/drawing/2014/main" id="{09150E23-B62A-C464-A465-CA6811321B14}"/>
                  </a:ext>
                </a:extLst>
              </p:cNvPr>
              <p:cNvSpPr/>
              <p:nvPr/>
            </p:nvSpPr>
            <p:spPr>
              <a:xfrm>
                <a:off x="-232300" y="2202092"/>
                <a:ext cx="4374408" cy="926140"/>
              </a:xfrm>
              <a:custGeom>
                <a:avLst/>
                <a:gdLst>
                  <a:gd name="connsiteX0" fmla="*/ 0 w 2412660"/>
                  <a:gd name="connsiteY0" fmla="*/ 0 h 926140"/>
                  <a:gd name="connsiteX1" fmla="*/ 2412660 w 2412660"/>
                  <a:gd name="connsiteY1" fmla="*/ 0 h 926140"/>
                  <a:gd name="connsiteX2" fmla="*/ 2412660 w 2412660"/>
                  <a:gd name="connsiteY2" fmla="*/ 926140 h 926140"/>
                  <a:gd name="connsiteX3" fmla="*/ 0 w 2412660"/>
                  <a:gd name="connsiteY3" fmla="*/ 926140 h 926140"/>
                  <a:gd name="connsiteX4" fmla="*/ 0 w 2412660"/>
                  <a:gd name="connsiteY4" fmla="*/ 0 h 926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660" h="926140">
                    <a:moveTo>
                      <a:pt x="0" y="0"/>
                    </a:moveTo>
                    <a:lnTo>
                      <a:pt x="2412660" y="0"/>
                    </a:lnTo>
                    <a:lnTo>
                      <a:pt x="2412660" y="926140"/>
                    </a:lnTo>
                    <a:lnTo>
                      <a:pt x="0" y="92614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r" defTabSz="889000">
                  <a:lnSpc>
                    <a:spcPct val="90000"/>
                  </a:lnSpc>
                  <a:spcBef>
                    <a:spcPct val="0"/>
                  </a:spcBef>
                  <a:spcAft>
                    <a:spcPct val="35000"/>
                  </a:spcAft>
                  <a:buNone/>
                </a:pPr>
                <a:r>
                  <a:rPr lang="en-US" sz="2000" kern="1200">
                    <a:latin typeface="Poppins" panose="00000500000000000000" pitchFamily="2" charset="0"/>
                    <a:cs typeface="Poppins" panose="00000500000000000000" pitchFamily="2" charset="0"/>
                  </a:rPr>
                  <a:t>Scientific Services Consultation and Technical Guidance </a:t>
                </a:r>
              </a:p>
            </p:txBody>
          </p:sp>
          <p:sp>
            <p:nvSpPr>
              <p:cNvPr id="21" name="Freeform: Shape 20">
                <a:extLst>
                  <a:ext uri="{FF2B5EF4-FFF2-40B4-BE49-F238E27FC236}">
                    <a16:creationId xmlns:a16="http://schemas.microsoft.com/office/drawing/2014/main" id="{73F2F05E-3D16-9C1B-D85A-6A38A84DB90A}"/>
                  </a:ext>
                </a:extLst>
              </p:cNvPr>
              <p:cNvSpPr/>
              <p:nvPr/>
            </p:nvSpPr>
            <p:spPr>
              <a:xfrm>
                <a:off x="5930709" y="1853405"/>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BioViz Lab</a:t>
                </a:r>
              </a:p>
            </p:txBody>
          </p:sp>
          <p:sp>
            <p:nvSpPr>
              <p:cNvPr id="22" name="Freeform: Shape 21">
                <a:extLst>
                  <a:ext uri="{FF2B5EF4-FFF2-40B4-BE49-F238E27FC236}">
                    <a16:creationId xmlns:a16="http://schemas.microsoft.com/office/drawing/2014/main" id="{CD0DEA03-6604-946D-B81B-E19D09EF12E6}"/>
                  </a:ext>
                </a:extLst>
              </p:cNvPr>
              <p:cNvSpPr/>
              <p:nvPr/>
            </p:nvSpPr>
            <p:spPr>
              <a:xfrm>
                <a:off x="5225543" y="3180395"/>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chemeClr val="accent1"/>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New Hardware Testing</a:t>
                </a:r>
              </a:p>
            </p:txBody>
          </p:sp>
          <p:sp>
            <p:nvSpPr>
              <p:cNvPr id="23" name="Freeform: Shape 22">
                <a:extLst>
                  <a:ext uri="{FF2B5EF4-FFF2-40B4-BE49-F238E27FC236}">
                    <a16:creationId xmlns:a16="http://schemas.microsoft.com/office/drawing/2014/main" id="{F5A0FD21-001A-A96C-4482-10B2EAFF354C}"/>
                  </a:ext>
                </a:extLst>
              </p:cNvPr>
              <p:cNvSpPr/>
              <p:nvPr/>
            </p:nvSpPr>
            <p:spPr>
              <a:xfrm>
                <a:off x="6381664" y="3497355"/>
                <a:ext cx="4759848" cy="916998"/>
              </a:xfrm>
              <a:custGeom>
                <a:avLst/>
                <a:gdLst>
                  <a:gd name="connsiteX0" fmla="*/ 0 w 3870333"/>
                  <a:gd name="connsiteY0" fmla="*/ 458499 h 916998"/>
                  <a:gd name="connsiteX1" fmla="*/ 229250 w 3870333"/>
                  <a:gd name="connsiteY1" fmla="*/ 0 h 916998"/>
                  <a:gd name="connsiteX2" fmla="*/ 3641084 w 3870333"/>
                  <a:gd name="connsiteY2" fmla="*/ 0 h 916998"/>
                  <a:gd name="connsiteX3" fmla="*/ 3870333 w 3870333"/>
                  <a:gd name="connsiteY3" fmla="*/ 458499 h 916998"/>
                  <a:gd name="connsiteX4" fmla="*/ 3641084 w 3870333"/>
                  <a:gd name="connsiteY4" fmla="*/ 916998 h 916998"/>
                  <a:gd name="connsiteX5" fmla="*/ 229250 w 3870333"/>
                  <a:gd name="connsiteY5" fmla="*/ 916998 h 916998"/>
                  <a:gd name="connsiteX6" fmla="*/ 0 w 3870333"/>
                  <a:gd name="connsiteY6" fmla="*/ 458499 h 916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70333" h="916998">
                    <a:moveTo>
                      <a:pt x="0" y="458499"/>
                    </a:moveTo>
                    <a:lnTo>
                      <a:pt x="229250" y="0"/>
                    </a:lnTo>
                    <a:lnTo>
                      <a:pt x="3641084" y="0"/>
                    </a:lnTo>
                    <a:lnTo>
                      <a:pt x="3870333" y="458499"/>
                    </a:lnTo>
                    <a:lnTo>
                      <a:pt x="3641084" y="916998"/>
                    </a:lnTo>
                    <a:lnTo>
                      <a:pt x="229250" y="916998"/>
                    </a:lnTo>
                    <a:lnTo>
                      <a:pt x="0" y="458499"/>
                    </a:lnTo>
                    <a:close/>
                  </a:path>
                </a:pathLst>
              </a:custGeom>
              <a:no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98944" tIns="94522" rIns="398944" bIns="94522" numCol="1" spcCol="1270" anchor="ctr" anchorCtr="0">
                <a:noAutofit/>
              </a:bodyPr>
              <a:lstStyle/>
              <a:p>
                <a:pPr marL="0" lvl="0" indent="0" algn="l" defTabSz="889000">
                  <a:lnSpc>
                    <a:spcPct val="90000"/>
                  </a:lnSpc>
                  <a:spcBef>
                    <a:spcPct val="0"/>
                  </a:spcBef>
                  <a:spcAft>
                    <a:spcPct val="35000"/>
                  </a:spcAft>
                  <a:buNone/>
                </a:pPr>
                <a:r>
                  <a:rPr lang="en-US" sz="2000" kern="1200">
                    <a:latin typeface="Poppins" panose="00000500000000000000" pitchFamily="2" charset="0"/>
                    <a:cs typeface="Poppins" panose="00000500000000000000" pitchFamily="2" charset="0"/>
                  </a:rPr>
                  <a:t>VR + 3D Printing Research and Development</a:t>
                </a:r>
              </a:p>
            </p:txBody>
          </p:sp>
          <p:sp>
            <p:nvSpPr>
              <p:cNvPr id="24" name="Freeform: Shape 23">
                <a:extLst>
                  <a:ext uri="{FF2B5EF4-FFF2-40B4-BE49-F238E27FC236}">
                    <a16:creationId xmlns:a16="http://schemas.microsoft.com/office/drawing/2014/main" id="{87D50F27-A7A8-F4E9-70DC-77B434DD5A5D}"/>
                  </a:ext>
                </a:extLst>
              </p:cNvPr>
              <p:cNvSpPr/>
              <p:nvPr/>
            </p:nvSpPr>
            <p:spPr>
              <a:xfrm>
                <a:off x="3789525" y="3180395"/>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User study research</a:t>
                </a:r>
              </a:p>
            </p:txBody>
          </p:sp>
          <p:sp>
            <p:nvSpPr>
              <p:cNvPr id="25" name="Freeform: Shape 24">
                <a:extLst>
                  <a:ext uri="{FF2B5EF4-FFF2-40B4-BE49-F238E27FC236}">
                    <a16:creationId xmlns:a16="http://schemas.microsoft.com/office/drawing/2014/main" id="{CF1C84E9-88DC-D510-EB21-AA8F117A5D87}"/>
                  </a:ext>
                </a:extLst>
              </p:cNvPr>
              <p:cNvSpPr/>
              <p:nvPr/>
            </p:nvSpPr>
            <p:spPr>
              <a:xfrm>
                <a:off x="4510562" y="4507388"/>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rgbClr val="00B0F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Technology Design</a:t>
                </a:r>
              </a:p>
            </p:txBody>
          </p:sp>
          <p:sp>
            <p:nvSpPr>
              <p:cNvPr id="26" name="Freeform: Shape 25">
                <a:extLst>
                  <a:ext uri="{FF2B5EF4-FFF2-40B4-BE49-F238E27FC236}">
                    <a16:creationId xmlns:a16="http://schemas.microsoft.com/office/drawing/2014/main" id="{CA6770E6-47D1-1F5C-33EE-303A8C859B2B}"/>
                  </a:ext>
                </a:extLst>
              </p:cNvPr>
              <p:cNvSpPr/>
              <p:nvPr/>
            </p:nvSpPr>
            <p:spPr>
              <a:xfrm>
                <a:off x="1249232" y="4813055"/>
                <a:ext cx="3206310" cy="916998"/>
              </a:xfrm>
              <a:custGeom>
                <a:avLst/>
                <a:gdLst>
                  <a:gd name="connsiteX0" fmla="*/ 0 w 1650596"/>
                  <a:gd name="connsiteY0" fmla="*/ 0 h 916998"/>
                  <a:gd name="connsiteX1" fmla="*/ 1650596 w 1650596"/>
                  <a:gd name="connsiteY1" fmla="*/ 0 h 916998"/>
                  <a:gd name="connsiteX2" fmla="*/ 1650596 w 1650596"/>
                  <a:gd name="connsiteY2" fmla="*/ 916998 h 916998"/>
                  <a:gd name="connsiteX3" fmla="*/ 0 w 1650596"/>
                  <a:gd name="connsiteY3" fmla="*/ 916998 h 916998"/>
                  <a:gd name="connsiteX4" fmla="*/ 0 w 1650596"/>
                  <a:gd name="connsiteY4" fmla="*/ 0 h 916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0596" h="916998">
                    <a:moveTo>
                      <a:pt x="0" y="0"/>
                    </a:moveTo>
                    <a:lnTo>
                      <a:pt x="1650596" y="0"/>
                    </a:lnTo>
                    <a:lnTo>
                      <a:pt x="1650596" y="916998"/>
                    </a:lnTo>
                    <a:lnTo>
                      <a:pt x="0" y="91699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r" defTabSz="889000">
                  <a:lnSpc>
                    <a:spcPct val="90000"/>
                  </a:lnSpc>
                  <a:spcBef>
                    <a:spcPct val="0"/>
                  </a:spcBef>
                  <a:spcAft>
                    <a:spcPct val="35000"/>
                  </a:spcAft>
                  <a:buNone/>
                </a:pPr>
                <a:r>
                  <a:rPr lang="en-US" sz="2000">
                    <a:latin typeface="Poppins" panose="00000500000000000000" pitchFamily="2" charset="0"/>
                    <a:cs typeface="Poppins" panose="00000500000000000000" pitchFamily="2" charset="0"/>
                  </a:rPr>
                  <a:t>XR </a:t>
                </a:r>
                <a:r>
                  <a:rPr lang="en-US" sz="2000" kern="1200">
                    <a:latin typeface="Poppins" panose="00000500000000000000" pitchFamily="2" charset="0"/>
                    <a:cs typeface="Poppins" panose="00000500000000000000" pitchFamily="2" charset="0"/>
                  </a:rPr>
                  <a:t>Infrastructure</a:t>
                </a:r>
              </a:p>
            </p:txBody>
          </p:sp>
          <p:sp>
            <p:nvSpPr>
              <p:cNvPr id="27" name="Freeform: Shape 26">
                <a:extLst>
                  <a:ext uri="{FF2B5EF4-FFF2-40B4-BE49-F238E27FC236}">
                    <a16:creationId xmlns:a16="http://schemas.microsoft.com/office/drawing/2014/main" id="{EDFA84BB-2B44-2D3A-879A-CD4C067CC401}"/>
                  </a:ext>
                </a:extLst>
              </p:cNvPr>
              <p:cNvSpPr/>
              <p:nvPr/>
            </p:nvSpPr>
            <p:spPr>
              <a:xfrm>
                <a:off x="5946581" y="4507392"/>
                <a:ext cx="1329648" cy="1528331"/>
              </a:xfrm>
              <a:custGeom>
                <a:avLst/>
                <a:gdLst>
                  <a:gd name="connsiteX0" fmla="*/ 0 w 1528330"/>
                  <a:gd name="connsiteY0" fmla="*/ 664824 h 1329647"/>
                  <a:gd name="connsiteX1" fmla="*/ 332412 w 1528330"/>
                  <a:gd name="connsiteY1" fmla="*/ 0 h 1329647"/>
                  <a:gd name="connsiteX2" fmla="*/ 1195918 w 1528330"/>
                  <a:gd name="connsiteY2" fmla="*/ 0 h 1329647"/>
                  <a:gd name="connsiteX3" fmla="*/ 1528330 w 1528330"/>
                  <a:gd name="connsiteY3" fmla="*/ 664824 h 1329647"/>
                  <a:gd name="connsiteX4" fmla="*/ 1195918 w 1528330"/>
                  <a:gd name="connsiteY4" fmla="*/ 1329647 h 1329647"/>
                  <a:gd name="connsiteX5" fmla="*/ 332412 w 1528330"/>
                  <a:gd name="connsiteY5" fmla="*/ 1329647 h 1329647"/>
                  <a:gd name="connsiteX6" fmla="*/ 0 w 1528330"/>
                  <a:gd name="connsiteY6" fmla="*/ 664824 h 1329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8330" h="1329647">
                    <a:moveTo>
                      <a:pt x="764164" y="0"/>
                    </a:moveTo>
                    <a:lnTo>
                      <a:pt x="1528329" y="289199"/>
                    </a:lnTo>
                    <a:lnTo>
                      <a:pt x="1528329" y="1040448"/>
                    </a:lnTo>
                    <a:lnTo>
                      <a:pt x="764164" y="1329647"/>
                    </a:lnTo>
                    <a:lnTo>
                      <a:pt x="1" y="1040448"/>
                    </a:lnTo>
                    <a:lnTo>
                      <a:pt x="1" y="289199"/>
                    </a:lnTo>
                    <a:lnTo>
                      <a:pt x="764164" y="0"/>
                    </a:lnTo>
                    <a:close/>
                  </a:path>
                </a:pathLst>
              </a:custGeom>
              <a:solidFill>
                <a:srgbClr val="00B0F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07203" tIns="238166" rIns="207204" bIns="238165" numCol="1" spcCol="1270" anchor="ctr" anchorCtr="0">
                <a:noAutofit/>
              </a:bodyPr>
              <a:lstStyle/>
              <a:p>
                <a:pPr marL="0" lvl="0" indent="0" algn="ctr" defTabSz="622300">
                  <a:lnSpc>
                    <a:spcPct val="90000"/>
                  </a:lnSpc>
                  <a:spcBef>
                    <a:spcPct val="0"/>
                  </a:spcBef>
                  <a:spcAft>
                    <a:spcPct val="35000"/>
                  </a:spcAft>
                  <a:buNone/>
                </a:pPr>
                <a:r>
                  <a:rPr lang="en-US" sz="1100" kern="1200">
                    <a:latin typeface="Poppins" panose="00000500000000000000" pitchFamily="2" charset="0"/>
                    <a:cs typeface="Poppins" panose="00000500000000000000" pitchFamily="2" charset="0"/>
                  </a:rPr>
                  <a:t>Cybersecurity and Networking</a:t>
                </a:r>
              </a:p>
            </p:txBody>
          </p:sp>
        </p:grpSp>
        <p:grpSp>
          <p:nvGrpSpPr>
            <p:cNvPr id="6" name="Group 5">
              <a:extLst>
                <a:ext uri="{FF2B5EF4-FFF2-40B4-BE49-F238E27FC236}">
                  <a16:creationId xmlns:a16="http://schemas.microsoft.com/office/drawing/2014/main" id="{AFAF2D29-6DD6-65DF-1345-4627D9D3DC15}"/>
                </a:ext>
              </a:extLst>
            </p:cNvPr>
            <p:cNvGrpSpPr>
              <a:grpSpLocks noChangeAspect="1"/>
            </p:cNvGrpSpPr>
            <p:nvPr/>
          </p:nvGrpSpPr>
          <p:grpSpPr>
            <a:xfrm>
              <a:off x="7624448" y="2269493"/>
              <a:ext cx="1320076" cy="1489055"/>
              <a:chOff x="4472558" y="1450732"/>
              <a:chExt cx="1484894" cy="1706775"/>
            </a:xfrm>
          </p:grpSpPr>
          <p:sp>
            <p:nvSpPr>
              <p:cNvPr id="14" name="Hexagon 13">
                <a:extLst>
                  <a:ext uri="{FF2B5EF4-FFF2-40B4-BE49-F238E27FC236}">
                    <a16:creationId xmlns:a16="http://schemas.microsoft.com/office/drawing/2014/main" id="{8257F262-C681-EAE0-A691-B2290796A8F4}"/>
                  </a:ext>
                </a:extLst>
              </p:cNvPr>
              <p:cNvSpPr/>
              <p:nvPr/>
            </p:nvSpPr>
            <p:spPr>
              <a:xfrm rot="5400000">
                <a:off x="4361617" y="1561673"/>
                <a:ext cx="1706775" cy="1484894"/>
              </a:xfrm>
              <a:prstGeom prst="hexagon">
                <a:avLst>
                  <a:gd name="adj" fmla="val 25000"/>
                  <a:gd name="vf" fmla="val 115470"/>
                </a:avLst>
              </a:pr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US" sz="1100">
                  <a:latin typeface="Poppins" panose="00000500000000000000" pitchFamily="2" charset="0"/>
                  <a:cs typeface="Poppins" panose="00000500000000000000" pitchFamily="2" charset="0"/>
                </a:endParaRPr>
              </a:p>
            </p:txBody>
          </p:sp>
          <p:sp>
            <p:nvSpPr>
              <p:cNvPr id="15" name="Hexagon 4">
                <a:extLst>
                  <a:ext uri="{FF2B5EF4-FFF2-40B4-BE49-F238E27FC236}">
                    <a16:creationId xmlns:a16="http://schemas.microsoft.com/office/drawing/2014/main" id="{DF559167-A9A0-0DBD-0392-DF7E2A439226}"/>
                  </a:ext>
                </a:extLst>
              </p:cNvPr>
              <p:cNvSpPr txBox="1"/>
              <p:nvPr/>
            </p:nvSpPr>
            <p:spPr>
              <a:xfrm>
                <a:off x="4703953" y="1716705"/>
                <a:ext cx="1022102" cy="11748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829713">
                  <a:lnSpc>
                    <a:spcPct val="90000"/>
                  </a:lnSpc>
                  <a:spcBef>
                    <a:spcPct val="0"/>
                  </a:spcBef>
                  <a:spcAft>
                    <a:spcPct val="35000"/>
                  </a:spcAft>
                </a:pPr>
                <a:r>
                  <a:rPr lang="en-US" sz="1400">
                    <a:latin typeface="Poppins" panose="00000500000000000000" pitchFamily="2" charset="0"/>
                    <a:cs typeface="Poppins" panose="00000500000000000000" pitchFamily="2" charset="0"/>
                  </a:rPr>
                  <a:t>“Portable” 3D media</a:t>
                </a:r>
              </a:p>
            </p:txBody>
          </p:sp>
        </p:grpSp>
        <p:grpSp>
          <p:nvGrpSpPr>
            <p:cNvPr id="7" name="Group 6">
              <a:extLst>
                <a:ext uri="{FF2B5EF4-FFF2-40B4-BE49-F238E27FC236}">
                  <a16:creationId xmlns:a16="http://schemas.microsoft.com/office/drawing/2014/main" id="{FF10689B-03C8-4E0C-DD96-77BE79F6AFD1}"/>
                </a:ext>
              </a:extLst>
            </p:cNvPr>
            <p:cNvGrpSpPr>
              <a:grpSpLocks noChangeAspect="1"/>
            </p:cNvGrpSpPr>
            <p:nvPr/>
          </p:nvGrpSpPr>
          <p:grpSpPr>
            <a:xfrm>
              <a:off x="2552861" y="958899"/>
              <a:ext cx="1378866" cy="1555371"/>
              <a:chOff x="4472558" y="1450732"/>
              <a:chExt cx="1484894" cy="1706775"/>
            </a:xfrm>
            <a:solidFill>
              <a:schemeClr val="accent1">
                <a:lumMod val="75000"/>
              </a:schemeClr>
            </a:solidFill>
          </p:grpSpPr>
          <p:sp>
            <p:nvSpPr>
              <p:cNvPr id="12" name="Hexagon 11">
                <a:extLst>
                  <a:ext uri="{FF2B5EF4-FFF2-40B4-BE49-F238E27FC236}">
                    <a16:creationId xmlns:a16="http://schemas.microsoft.com/office/drawing/2014/main" id="{47638EFC-9AB0-13E6-2C2F-61827197AC90}"/>
                  </a:ext>
                </a:extLst>
              </p:cNvPr>
              <p:cNvSpPr/>
              <p:nvPr/>
            </p:nvSpPr>
            <p:spPr>
              <a:xfrm rot="5400000">
                <a:off x="4361617" y="1561673"/>
                <a:ext cx="1706775" cy="1484894"/>
              </a:xfrm>
              <a:prstGeom prst="hexagon">
                <a:avLst>
                  <a:gd name="adj" fmla="val 25000"/>
                  <a:gd name="vf" fmla="val 115470"/>
                </a:avLst>
              </a:pr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US" sz="1100">
                  <a:latin typeface="Poppins" panose="00000500000000000000" pitchFamily="2" charset="0"/>
                  <a:cs typeface="Poppins" panose="00000500000000000000" pitchFamily="2" charset="0"/>
                </a:endParaRPr>
              </a:p>
            </p:txBody>
          </p:sp>
          <p:sp>
            <p:nvSpPr>
              <p:cNvPr id="13" name="Hexagon 4">
                <a:extLst>
                  <a:ext uri="{FF2B5EF4-FFF2-40B4-BE49-F238E27FC236}">
                    <a16:creationId xmlns:a16="http://schemas.microsoft.com/office/drawing/2014/main" id="{CBE4D59A-477B-6484-6E35-3886A7EAE56A}"/>
                  </a:ext>
                </a:extLst>
              </p:cNvPr>
              <p:cNvSpPr txBox="1"/>
              <p:nvPr/>
            </p:nvSpPr>
            <p:spPr>
              <a:xfrm>
                <a:off x="4703953" y="1716705"/>
                <a:ext cx="1022102" cy="117483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829713">
                  <a:lnSpc>
                    <a:spcPct val="90000"/>
                  </a:lnSpc>
                  <a:spcBef>
                    <a:spcPct val="0"/>
                  </a:spcBef>
                  <a:spcAft>
                    <a:spcPct val="35000"/>
                  </a:spcAft>
                </a:pPr>
                <a:r>
                  <a:rPr lang="en-US" sz="1100">
                    <a:latin typeface="Poppins" panose="00000500000000000000" pitchFamily="2" charset="0"/>
                    <a:cs typeface="Poppins" panose="00000500000000000000" pitchFamily="2" charset="0"/>
                  </a:rPr>
                  <a:t>New tools R&amp;D (ChimeraX)</a:t>
                </a:r>
              </a:p>
            </p:txBody>
          </p:sp>
        </p:grpSp>
        <p:grpSp>
          <p:nvGrpSpPr>
            <p:cNvPr id="8" name="Group 7">
              <a:extLst>
                <a:ext uri="{FF2B5EF4-FFF2-40B4-BE49-F238E27FC236}">
                  <a16:creationId xmlns:a16="http://schemas.microsoft.com/office/drawing/2014/main" id="{9F64C3B1-0CE9-CA1A-8F86-31D02A43E800}"/>
                </a:ext>
              </a:extLst>
            </p:cNvPr>
            <p:cNvGrpSpPr>
              <a:grpSpLocks noChangeAspect="1"/>
            </p:cNvGrpSpPr>
            <p:nvPr/>
          </p:nvGrpSpPr>
          <p:grpSpPr>
            <a:xfrm>
              <a:off x="7638561" y="4830914"/>
              <a:ext cx="1322285" cy="1491546"/>
              <a:chOff x="4472558" y="1450732"/>
              <a:chExt cx="1484894" cy="1706775"/>
            </a:xfrm>
            <a:solidFill>
              <a:srgbClr val="00B0F0"/>
            </a:solidFill>
          </p:grpSpPr>
          <p:sp>
            <p:nvSpPr>
              <p:cNvPr id="10" name="Hexagon 9">
                <a:extLst>
                  <a:ext uri="{FF2B5EF4-FFF2-40B4-BE49-F238E27FC236}">
                    <a16:creationId xmlns:a16="http://schemas.microsoft.com/office/drawing/2014/main" id="{DC9A4A94-85A2-BC0D-7D8C-1BDE408DCA5E}"/>
                  </a:ext>
                </a:extLst>
              </p:cNvPr>
              <p:cNvSpPr/>
              <p:nvPr/>
            </p:nvSpPr>
            <p:spPr>
              <a:xfrm rot="5400000">
                <a:off x="4361617" y="1561673"/>
                <a:ext cx="1706775" cy="1484894"/>
              </a:xfrm>
              <a:prstGeom prst="hexagon">
                <a:avLst>
                  <a:gd name="adj" fmla="val 25000"/>
                  <a:gd name="vf" fmla="val 115470"/>
                </a:avLst>
              </a:pr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US" sz="2400">
                  <a:latin typeface="Poppins" panose="00000500000000000000" pitchFamily="2" charset="0"/>
                  <a:cs typeface="Poppins" panose="00000500000000000000" pitchFamily="2" charset="0"/>
                </a:endParaRPr>
              </a:p>
            </p:txBody>
          </p:sp>
          <p:sp>
            <p:nvSpPr>
              <p:cNvPr id="11" name="Hexagon 4">
                <a:extLst>
                  <a:ext uri="{FF2B5EF4-FFF2-40B4-BE49-F238E27FC236}">
                    <a16:creationId xmlns:a16="http://schemas.microsoft.com/office/drawing/2014/main" id="{3323D51F-3444-CF51-AB94-C9E0F5123DE3}"/>
                  </a:ext>
                </a:extLst>
              </p:cNvPr>
              <p:cNvSpPr txBox="1"/>
              <p:nvPr/>
            </p:nvSpPr>
            <p:spPr>
              <a:xfrm>
                <a:off x="4703953" y="1716705"/>
                <a:ext cx="1022102" cy="117483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829713">
                  <a:lnSpc>
                    <a:spcPct val="90000"/>
                  </a:lnSpc>
                  <a:spcBef>
                    <a:spcPct val="0"/>
                  </a:spcBef>
                  <a:spcAft>
                    <a:spcPct val="35000"/>
                  </a:spcAft>
                </a:pPr>
                <a:r>
                  <a:rPr lang="en-US" sz="1100">
                    <a:latin typeface="Poppins" panose="00000500000000000000" pitchFamily="2" charset="0"/>
                    <a:cs typeface="Poppins" panose="00000500000000000000" pitchFamily="2" charset="0"/>
                  </a:rPr>
                  <a:t>Develop Policies and Guidance</a:t>
                </a:r>
              </a:p>
            </p:txBody>
          </p:sp>
        </p:grpSp>
        <p:sp>
          <p:nvSpPr>
            <p:cNvPr id="9" name="Hexagon 8">
              <a:extLst>
                <a:ext uri="{FF2B5EF4-FFF2-40B4-BE49-F238E27FC236}">
                  <a16:creationId xmlns:a16="http://schemas.microsoft.com/office/drawing/2014/main" id="{F234C8F9-C917-731F-1AC0-ED8461C5ABD3}"/>
                </a:ext>
              </a:extLst>
            </p:cNvPr>
            <p:cNvSpPr>
              <a:spLocks noChangeAspect="1"/>
            </p:cNvSpPr>
            <p:nvPr/>
          </p:nvSpPr>
          <p:spPr>
            <a:xfrm rot="5400000">
              <a:off x="8974178" y="2341063"/>
              <a:ext cx="1485287" cy="1316736"/>
            </a:xfrm>
            <a:prstGeom prst="hexagon">
              <a:avLst>
                <a:gd name="adj" fmla="val 25000"/>
                <a:gd name="vf" fmla="val 115470"/>
              </a:avLst>
            </a:pr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vert="vert270" anchor="ctr"/>
            <a:lstStyle/>
            <a:p>
              <a:pPr algn="ctr"/>
              <a:r>
                <a:rPr lang="en-US" sz="1000">
                  <a:latin typeface="Poppins" panose="00000500000000000000" pitchFamily="2" charset="0"/>
                  <a:cs typeface="Poppins" panose="00000500000000000000" pitchFamily="2" charset="0"/>
                </a:rPr>
                <a:t>Scientific Consultation and Collaboration</a:t>
              </a:r>
            </a:p>
          </p:txBody>
        </p:sp>
      </p:grpSp>
      <p:pic>
        <p:nvPicPr>
          <p:cNvPr id="28" name="Picture 27">
            <a:extLst>
              <a:ext uri="{FF2B5EF4-FFF2-40B4-BE49-F238E27FC236}">
                <a16:creationId xmlns:a16="http://schemas.microsoft.com/office/drawing/2014/main" id="{4A68D851-3F50-3AF4-1E4F-62FB6A90E260}"/>
              </a:ext>
            </a:extLst>
          </p:cNvPr>
          <p:cNvPicPr>
            <a:picLocks noChangeAspect="1"/>
          </p:cNvPicPr>
          <p:nvPr/>
        </p:nvPicPr>
        <p:blipFill>
          <a:blip r:embed="rId3"/>
          <a:stretch>
            <a:fillRect/>
          </a:stretch>
        </p:blipFill>
        <p:spPr>
          <a:xfrm>
            <a:off x="502144" y="1448799"/>
            <a:ext cx="10112370" cy="5056185"/>
          </a:xfrm>
          <a:prstGeom prst="rect">
            <a:avLst/>
          </a:prstGeom>
        </p:spPr>
      </p:pic>
      <p:sp>
        <p:nvSpPr>
          <p:cNvPr id="30" name="Title 29">
            <a:extLst>
              <a:ext uri="{FF2B5EF4-FFF2-40B4-BE49-F238E27FC236}">
                <a16:creationId xmlns:a16="http://schemas.microsoft.com/office/drawing/2014/main" id="{FEC1ED8C-28D9-071C-40BD-2AD1BEA02E61}"/>
              </a:ext>
            </a:extLst>
          </p:cNvPr>
          <p:cNvSpPr>
            <a:spLocks noGrp="1"/>
          </p:cNvSpPr>
          <p:nvPr>
            <p:ph type="title"/>
          </p:nvPr>
        </p:nvSpPr>
        <p:spPr>
          <a:xfrm>
            <a:off x="0" y="433702"/>
            <a:ext cx="12192000" cy="958804"/>
          </a:xfrm>
        </p:spPr>
        <p:txBody>
          <a:bodyPr>
            <a:normAutofit/>
          </a:bodyPr>
          <a:lstStyle/>
          <a:p>
            <a:r>
              <a:rPr lang="en-US"/>
              <a:t>The 3D printing and biovisualization program</a:t>
            </a:r>
          </a:p>
        </p:txBody>
      </p:sp>
    </p:spTree>
    <p:extLst>
      <p:ext uri="{BB962C8B-B14F-4D97-AF65-F5344CB8AC3E}">
        <p14:creationId xmlns:p14="http://schemas.microsoft.com/office/powerpoint/2010/main" val="3497786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2">
            <a:extLst>
              <a:ext uri="{FF2B5EF4-FFF2-40B4-BE49-F238E27FC236}">
                <a16:creationId xmlns:a16="http://schemas.microsoft.com/office/drawing/2014/main" id="{8E1A53B9-A395-664F-BB0A-350540493581}"/>
              </a:ext>
            </a:extLst>
          </p:cNvPr>
          <p:cNvSpPr>
            <a:spLocks noChangeArrowheads="1"/>
          </p:cNvSpPr>
          <p:nvPr/>
        </p:nvSpPr>
        <p:spPr bwMode="auto">
          <a:xfrm>
            <a:off x="6064412" y="-10412"/>
            <a:ext cx="63176" cy="6856035"/>
          </a:xfrm>
          <a:custGeom>
            <a:avLst/>
            <a:gdLst>
              <a:gd name="T0" fmla="*/ 0 w 102"/>
              <a:gd name="T1" fmla="*/ 11007 h 11008"/>
              <a:gd name="T2" fmla="*/ 101 w 102"/>
              <a:gd name="T3" fmla="*/ 11007 h 11008"/>
              <a:gd name="T4" fmla="*/ 101 w 102"/>
              <a:gd name="T5" fmla="*/ 0 h 11008"/>
              <a:gd name="T6" fmla="*/ 0 w 102"/>
              <a:gd name="T7" fmla="*/ 0 h 11008"/>
              <a:gd name="T8" fmla="*/ 0 w 102"/>
              <a:gd name="T9" fmla="*/ 11007 h 11008"/>
            </a:gdLst>
            <a:ahLst/>
            <a:cxnLst>
              <a:cxn ang="0">
                <a:pos x="T0" y="T1"/>
              </a:cxn>
              <a:cxn ang="0">
                <a:pos x="T2" y="T3"/>
              </a:cxn>
              <a:cxn ang="0">
                <a:pos x="T4" y="T5"/>
              </a:cxn>
              <a:cxn ang="0">
                <a:pos x="T6" y="T7"/>
              </a:cxn>
              <a:cxn ang="0">
                <a:pos x="T8" y="T9"/>
              </a:cxn>
            </a:cxnLst>
            <a:rect l="0" t="0" r="r" b="b"/>
            <a:pathLst>
              <a:path w="102" h="11008">
                <a:moveTo>
                  <a:pt x="0" y="11007"/>
                </a:moveTo>
                <a:lnTo>
                  <a:pt x="101" y="11007"/>
                </a:lnTo>
                <a:lnTo>
                  <a:pt x="101" y="0"/>
                </a:lnTo>
                <a:lnTo>
                  <a:pt x="0" y="0"/>
                </a:lnTo>
                <a:lnTo>
                  <a:pt x="0" y="11007"/>
                </a:lnTo>
              </a:path>
            </a:pathLst>
          </a:custGeom>
          <a:solidFill>
            <a:schemeClr val="tx1">
              <a:lumMod val="20000"/>
              <a:lumOff val="80000"/>
            </a:schemeClr>
          </a:solidFill>
          <a:ln>
            <a:noFill/>
          </a:ln>
          <a:effectLst/>
        </p:spPr>
        <p:txBody>
          <a:bodyPr wrap="none" anchor="ctr"/>
          <a:lstStyle/>
          <a:p>
            <a:endParaRPr lang="en-US" sz="3265">
              <a:latin typeface="DM Sans" pitchFamily="2" charset="77"/>
            </a:endParaRPr>
          </a:p>
        </p:txBody>
      </p:sp>
      <p:grpSp>
        <p:nvGrpSpPr>
          <p:cNvPr id="129" name="Group 128">
            <a:extLst>
              <a:ext uri="{FF2B5EF4-FFF2-40B4-BE49-F238E27FC236}">
                <a16:creationId xmlns:a16="http://schemas.microsoft.com/office/drawing/2014/main" id="{ECF131DA-0740-CEEF-EDC2-963425236BC3}"/>
              </a:ext>
            </a:extLst>
          </p:cNvPr>
          <p:cNvGrpSpPr/>
          <p:nvPr/>
        </p:nvGrpSpPr>
        <p:grpSpPr>
          <a:xfrm>
            <a:off x="5885674" y="757439"/>
            <a:ext cx="3870708" cy="1464198"/>
            <a:chOff x="5889990" y="1318799"/>
            <a:chExt cx="3870708" cy="1464198"/>
          </a:xfrm>
        </p:grpSpPr>
        <p:grpSp>
          <p:nvGrpSpPr>
            <p:cNvPr id="128" name="Group 127">
              <a:extLst>
                <a:ext uri="{FF2B5EF4-FFF2-40B4-BE49-F238E27FC236}">
                  <a16:creationId xmlns:a16="http://schemas.microsoft.com/office/drawing/2014/main" id="{0E4868C4-D1B6-0F94-AF5B-2694908BF547}"/>
                </a:ext>
              </a:extLst>
            </p:cNvPr>
            <p:cNvGrpSpPr/>
            <p:nvPr/>
          </p:nvGrpSpPr>
          <p:grpSpPr>
            <a:xfrm>
              <a:off x="5889990" y="1671391"/>
              <a:ext cx="1222499" cy="412022"/>
              <a:chOff x="5904345" y="1731930"/>
              <a:chExt cx="1222499" cy="412022"/>
            </a:xfrm>
          </p:grpSpPr>
          <p:sp>
            <p:nvSpPr>
              <p:cNvPr id="22" name="Freeform 123">
                <a:extLst>
                  <a:ext uri="{FF2B5EF4-FFF2-40B4-BE49-F238E27FC236}">
                    <a16:creationId xmlns:a16="http://schemas.microsoft.com/office/drawing/2014/main" id="{81CF1623-4C09-504F-B0D7-CEEAC10EE90A}"/>
                  </a:ext>
                </a:extLst>
              </p:cNvPr>
              <p:cNvSpPr>
                <a:spLocks noChangeArrowheads="1"/>
              </p:cNvSpPr>
              <p:nvPr/>
            </p:nvSpPr>
            <p:spPr bwMode="auto">
              <a:xfrm>
                <a:off x="6288897" y="1921459"/>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00B050"/>
              </a:solidFill>
              <a:ln>
                <a:noFill/>
              </a:ln>
              <a:effectLst/>
            </p:spPr>
            <p:txBody>
              <a:bodyPr wrap="none" anchor="ctr"/>
              <a:lstStyle/>
              <a:p>
                <a:endParaRPr lang="en-US" sz="3265">
                  <a:latin typeface="DM Sans" pitchFamily="2" charset="77"/>
                </a:endParaRPr>
              </a:p>
            </p:txBody>
          </p:sp>
          <p:sp>
            <p:nvSpPr>
              <p:cNvPr id="23" name="Freeform 124">
                <a:extLst>
                  <a:ext uri="{FF2B5EF4-FFF2-40B4-BE49-F238E27FC236}">
                    <a16:creationId xmlns:a16="http://schemas.microsoft.com/office/drawing/2014/main" id="{6D3A9536-5EFC-FC4B-A2BD-2982DF9834DC}"/>
                  </a:ext>
                </a:extLst>
              </p:cNvPr>
              <p:cNvSpPr>
                <a:spLocks noChangeArrowheads="1"/>
              </p:cNvSpPr>
              <p:nvPr/>
            </p:nvSpPr>
            <p:spPr bwMode="auto">
              <a:xfrm>
                <a:off x="7033452" y="1891245"/>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00B050"/>
              </a:solidFill>
              <a:ln>
                <a:noFill/>
              </a:ln>
              <a:effectLst/>
            </p:spPr>
            <p:txBody>
              <a:bodyPr wrap="none" anchor="ctr"/>
              <a:lstStyle/>
              <a:p>
                <a:endParaRPr lang="en-US" sz="3265">
                  <a:latin typeface="DM Sans" pitchFamily="2" charset="77"/>
                </a:endParaRPr>
              </a:p>
            </p:txBody>
          </p:sp>
          <p:sp>
            <p:nvSpPr>
              <p:cNvPr id="24" name="Freeform 125">
                <a:extLst>
                  <a:ext uri="{FF2B5EF4-FFF2-40B4-BE49-F238E27FC236}">
                    <a16:creationId xmlns:a16="http://schemas.microsoft.com/office/drawing/2014/main" id="{4F7D5278-09BD-5749-BC82-1128F8DFB58D}"/>
                  </a:ext>
                </a:extLst>
              </p:cNvPr>
              <p:cNvSpPr>
                <a:spLocks noChangeArrowheads="1"/>
              </p:cNvSpPr>
              <p:nvPr/>
            </p:nvSpPr>
            <p:spPr bwMode="auto">
              <a:xfrm>
                <a:off x="6025205" y="1850042"/>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00B050"/>
              </a:solidFill>
              <a:ln>
                <a:noFill/>
              </a:ln>
              <a:effectLst/>
            </p:spPr>
            <p:txBody>
              <a:bodyPr wrap="none" anchor="ctr"/>
              <a:lstStyle/>
              <a:p>
                <a:endParaRPr lang="en-US" sz="3265">
                  <a:latin typeface="DM Sans" pitchFamily="2" charset="77"/>
                </a:endParaRPr>
              </a:p>
            </p:txBody>
          </p:sp>
          <p:sp>
            <p:nvSpPr>
              <p:cNvPr id="25" name="Freeform 126">
                <a:extLst>
                  <a:ext uri="{FF2B5EF4-FFF2-40B4-BE49-F238E27FC236}">
                    <a16:creationId xmlns:a16="http://schemas.microsoft.com/office/drawing/2014/main" id="{33EE4665-26D8-FD41-BF2E-F44488F2CF43}"/>
                  </a:ext>
                </a:extLst>
              </p:cNvPr>
              <p:cNvSpPr>
                <a:spLocks noChangeArrowheads="1"/>
              </p:cNvSpPr>
              <p:nvPr/>
            </p:nvSpPr>
            <p:spPr bwMode="auto">
              <a:xfrm>
                <a:off x="5904345" y="1731930"/>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00B050"/>
              </a:solidFill>
              <a:ln>
                <a:noFill/>
              </a:ln>
              <a:effectLst/>
            </p:spPr>
            <p:txBody>
              <a:bodyPr wrap="none" anchor="ctr"/>
              <a:lstStyle/>
              <a:p>
                <a:endParaRPr lang="en-US" sz="3265">
                  <a:latin typeface="DM Sans" pitchFamily="2" charset="77"/>
                </a:endParaRPr>
              </a:p>
            </p:txBody>
          </p:sp>
        </p:grpSp>
        <p:sp>
          <p:nvSpPr>
            <p:cNvPr id="6" name="TextBox 5">
              <a:extLst>
                <a:ext uri="{FF2B5EF4-FFF2-40B4-BE49-F238E27FC236}">
                  <a16:creationId xmlns:a16="http://schemas.microsoft.com/office/drawing/2014/main" id="{ECFDBE6B-B4A9-E740-92E8-DF58FF3D5A88}"/>
                </a:ext>
              </a:extLst>
            </p:cNvPr>
            <p:cNvSpPr txBox="1"/>
            <p:nvPr/>
          </p:nvSpPr>
          <p:spPr>
            <a:xfrm>
              <a:off x="7253940" y="2009195"/>
              <a:ext cx="2506758" cy="773802"/>
            </a:xfrm>
            <a:prstGeom prst="rect">
              <a:avLst/>
            </a:prstGeom>
            <a:noFill/>
          </p:spPr>
          <p:txBody>
            <a:bodyPr wrap="square" rtlCol="0" anchor="t">
              <a:spAutoFit/>
            </a:bodyPr>
            <a:lstStyle/>
            <a:p>
              <a:pP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Adopted 3D printing for understanding of biomolecular structures</a:t>
              </a:r>
            </a:p>
          </p:txBody>
        </p:sp>
        <p:sp>
          <p:nvSpPr>
            <p:cNvPr id="7" name="TextBox 6">
              <a:extLst>
                <a:ext uri="{FF2B5EF4-FFF2-40B4-BE49-F238E27FC236}">
                  <a16:creationId xmlns:a16="http://schemas.microsoft.com/office/drawing/2014/main" id="{96F75A1B-C63F-B74B-B0A9-C5CE03D3C2E3}"/>
                </a:ext>
              </a:extLst>
            </p:cNvPr>
            <p:cNvSpPr txBox="1"/>
            <p:nvPr/>
          </p:nvSpPr>
          <p:spPr>
            <a:xfrm>
              <a:off x="7253940" y="1700621"/>
              <a:ext cx="1255152" cy="338554"/>
            </a:xfrm>
            <a:prstGeom prst="rect">
              <a:avLst/>
            </a:prstGeom>
            <a:noFill/>
          </p:spPr>
          <p:txBody>
            <a:bodyPr wrap="none" rtlCol="0" anchor="t">
              <a:spAutoFit/>
            </a:bodyPr>
            <a:lstStyle/>
            <a:p>
              <a:r>
                <a:rPr lang="en-US" sz="1600" spc="-15">
                  <a:solidFill>
                    <a:schemeClr val="tx2"/>
                  </a:solidFill>
                  <a:latin typeface="Poppins" panose="00000500000000000000" pitchFamily="2" charset="0"/>
                  <a:cs typeface="Poppins" panose="00000500000000000000" pitchFamily="2" charset="0"/>
                </a:rPr>
                <a:t>3D Printing</a:t>
              </a:r>
            </a:p>
          </p:txBody>
        </p:sp>
        <p:sp>
          <p:nvSpPr>
            <p:cNvPr id="8" name="TextBox 7">
              <a:extLst>
                <a:ext uri="{FF2B5EF4-FFF2-40B4-BE49-F238E27FC236}">
                  <a16:creationId xmlns:a16="http://schemas.microsoft.com/office/drawing/2014/main" id="{75C730D2-5F84-3142-B851-616167749B2C}"/>
                </a:ext>
              </a:extLst>
            </p:cNvPr>
            <p:cNvSpPr txBox="1"/>
            <p:nvPr/>
          </p:nvSpPr>
          <p:spPr>
            <a:xfrm>
              <a:off x="7253940" y="1318799"/>
              <a:ext cx="794128" cy="400110"/>
            </a:xfrm>
            <a:prstGeom prst="rect">
              <a:avLst/>
            </a:prstGeom>
            <a:noFill/>
          </p:spPr>
          <p:txBody>
            <a:bodyPr wrap="none" rtlCol="0" anchor="b">
              <a:spAutoFit/>
            </a:bodyPr>
            <a:lstStyle/>
            <a:p>
              <a:r>
                <a:rPr lang="en-US" sz="2000" b="1" spc="-15">
                  <a:solidFill>
                    <a:srgbClr val="00B050"/>
                  </a:solidFill>
                  <a:latin typeface="Poppins" panose="00000500000000000000" pitchFamily="2" charset="0"/>
                  <a:cs typeface="Poppins" panose="00000500000000000000" pitchFamily="2" charset="0"/>
                </a:rPr>
                <a:t>2007</a:t>
              </a:r>
            </a:p>
          </p:txBody>
        </p:sp>
      </p:grpSp>
      <p:grpSp>
        <p:nvGrpSpPr>
          <p:cNvPr id="33" name="Group 32">
            <a:extLst>
              <a:ext uri="{FF2B5EF4-FFF2-40B4-BE49-F238E27FC236}">
                <a16:creationId xmlns:a16="http://schemas.microsoft.com/office/drawing/2014/main" id="{0CDAB686-2029-865D-40BE-5B1950965B69}"/>
              </a:ext>
            </a:extLst>
          </p:cNvPr>
          <p:cNvGrpSpPr/>
          <p:nvPr/>
        </p:nvGrpSpPr>
        <p:grpSpPr>
          <a:xfrm>
            <a:off x="67841" y="1569903"/>
            <a:ext cx="6228861" cy="1500026"/>
            <a:chOff x="66847" y="2027159"/>
            <a:chExt cx="6228861" cy="1500026"/>
          </a:xfrm>
        </p:grpSpPr>
        <p:grpSp>
          <p:nvGrpSpPr>
            <p:cNvPr id="61" name="Group 60">
              <a:extLst>
                <a:ext uri="{FF2B5EF4-FFF2-40B4-BE49-F238E27FC236}">
                  <a16:creationId xmlns:a16="http://schemas.microsoft.com/office/drawing/2014/main" id="{D6E262DD-BBF1-7584-BA5E-A4EDDC97E49A}"/>
                </a:ext>
              </a:extLst>
            </p:cNvPr>
            <p:cNvGrpSpPr/>
            <p:nvPr/>
          </p:nvGrpSpPr>
          <p:grpSpPr>
            <a:xfrm>
              <a:off x="5079353" y="2413852"/>
              <a:ext cx="1216355" cy="412022"/>
              <a:chOff x="5085657" y="2830551"/>
              <a:chExt cx="1216355" cy="412022"/>
            </a:xfrm>
          </p:grpSpPr>
          <p:sp>
            <p:nvSpPr>
              <p:cNvPr id="54" name="Freeform 123">
                <a:extLst>
                  <a:ext uri="{FF2B5EF4-FFF2-40B4-BE49-F238E27FC236}">
                    <a16:creationId xmlns:a16="http://schemas.microsoft.com/office/drawing/2014/main" id="{59ED8AF2-0735-4366-1C0F-59AF3FD61371}"/>
                  </a:ext>
                </a:extLst>
              </p:cNvPr>
              <p:cNvSpPr>
                <a:spLocks noChangeArrowheads="1"/>
              </p:cNvSpPr>
              <p:nvPr/>
            </p:nvSpPr>
            <p:spPr bwMode="auto">
              <a:xfrm>
                <a:off x="5133089" y="3007925"/>
                <a:ext cx="759907" cy="45719"/>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FF0000"/>
              </a:solidFill>
              <a:ln>
                <a:noFill/>
              </a:ln>
              <a:effectLst/>
            </p:spPr>
            <p:txBody>
              <a:bodyPr wrap="none" anchor="ctr"/>
              <a:lstStyle/>
              <a:p>
                <a:endParaRPr lang="en-US" sz="3265">
                  <a:latin typeface="DM Sans" pitchFamily="2" charset="77"/>
                </a:endParaRPr>
              </a:p>
            </p:txBody>
          </p:sp>
          <p:sp>
            <p:nvSpPr>
              <p:cNvPr id="55" name="Freeform 124">
                <a:extLst>
                  <a:ext uri="{FF2B5EF4-FFF2-40B4-BE49-F238E27FC236}">
                    <a16:creationId xmlns:a16="http://schemas.microsoft.com/office/drawing/2014/main" id="{B717BDB3-3DB3-3735-2584-E0CFADD2E75D}"/>
                  </a:ext>
                </a:extLst>
              </p:cNvPr>
              <p:cNvSpPr>
                <a:spLocks noChangeArrowheads="1"/>
              </p:cNvSpPr>
              <p:nvPr/>
            </p:nvSpPr>
            <p:spPr bwMode="auto">
              <a:xfrm>
                <a:off x="5085657" y="2984088"/>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FF0000"/>
              </a:solidFill>
              <a:ln>
                <a:noFill/>
              </a:ln>
              <a:effectLst/>
            </p:spPr>
            <p:txBody>
              <a:bodyPr wrap="none" anchor="ctr"/>
              <a:lstStyle/>
              <a:p>
                <a:endParaRPr lang="en-US" sz="3265">
                  <a:latin typeface="DM Sans" pitchFamily="2" charset="77"/>
                </a:endParaRPr>
              </a:p>
            </p:txBody>
          </p:sp>
          <p:sp>
            <p:nvSpPr>
              <p:cNvPr id="56" name="Freeform 125">
                <a:extLst>
                  <a:ext uri="{FF2B5EF4-FFF2-40B4-BE49-F238E27FC236}">
                    <a16:creationId xmlns:a16="http://schemas.microsoft.com/office/drawing/2014/main" id="{FE713A0F-F0E4-FC54-E53C-DC1D009E0F97}"/>
                  </a:ext>
                </a:extLst>
              </p:cNvPr>
              <p:cNvSpPr>
                <a:spLocks noChangeArrowheads="1"/>
              </p:cNvSpPr>
              <p:nvPr/>
            </p:nvSpPr>
            <p:spPr bwMode="auto">
              <a:xfrm>
                <a:off x="6010850" y="2948663"/>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FF0000"/>
              </a:solidFill>
              <a:ln>
                <a:noFill/>
              </a:ln>
              <a:effectLst/>
            </p:spPr>
            <p:txBody>
              <a:bodyPr wrap="none" anchor="ctr"/>
              <a:lstStyle/>
              <a:p>
                <a:endParaRPr lang="en-US" sz="3265">
                  <a:latin typeface="DM Sans" pitchFamily="2" charset="77"/>
                </a:endParaRPr>
              </a:p>
            </p:txBody>
          </p:sp>
          <p:sp>
            <p:nvSpPr>
              <p:cNvPr id="57" name="Freeform 126">
                <a:extLst>
                  <a:ext uri="{FF2B5EF4-FFF2-40B4-BE49-F238E27FC236}">
                    <a16:creationId xmlns:a16="http://schemas.microsoft.com/office/drawing/2014/main" id="{A01C27F1-612F-CDF7-73A0-1E1303068DCC}"/>
                  </a:ext>
                </a:extLst>
              </p:cNvPr>
              <p:cNvSpPr>
                <a:spLocks noChangeArrowheads="1"/>
              </p:cNvSpPr>
              <p:nvPr/>
            </p:nvSpPr>
            <p:spPr bwMode="auto">
              <a:xfrm>
                <a:off x="5889990" y="2830551"/>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FF0000"/>
              </a:solidFill>
              <a:ln>
                <a:noFill/>
              </a:ln>
              <a:effectLst/>
            </p:spPr>
            <p:txBody>
              <a:bodyPr wrap="none" anchor="ctr"/>
              <a:lstStyle/>
              <a:p>
                <a:endParaRPr lang="en-US" sz="3265">
                  <a:latin typeface="DM Sans" pitchFamily="2" charset="77"/>
                </a:endParaRPr>
              </a:p>
            </p:txBody>
          </p:sp>
        </p:grpSp>
        <p:sp>
          <p:nvSpPr>
            <p:cNvPr id="58" name="TextBox 57">
              <a:extLst>
                <a:ext uri="{FF2B5EF4-FFF2-40B4-BE49-F238E27FC236}">
                  <a16:creationId xmlns:a16="http://schemas.microsoft.com/office/drawing/2014/main" id="{FF603B5D-CA0F-F28B-22F4-0B5FC2A740BE}"/>
                </a:ext>
              </a:extLst>
            </p:cNvPr>
            <p:cNvSpPr txBox="1"/>
            <p:nvPr/>
          </p:nvSpPr>
          <p:spPr>
            <a:xfrm>
              <a:off x="66847" y="2753383"/>
              <a:ext cx="4900721" cy="773802"/>
            </a:xfrm>
            <a:prstGeom prst="rect">
              <a:avLst/>
            </a:prstGeom>
            <a:noFill/>
          </p:spPr>
          <p:txBody>
            <a:bodyPr wrap="square" rtlCol="0" anchor="t">
              <a:spAutoFit/>
            </a:bodyPr>
            <a:lstStyle/>
            <a:p>
              <a:pPr algn="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Launched a community-driven portal for downloading, sharing, and creating bioscientific and medical models for 3D printing; web-based interactive 3D</a:t>
              </a:r>
            </a:p>
          </p:txBody>
        </p:sp>
        <p:sp>
          <p:nvSpPr>
            <p:cNvPr id="59" name="TextBox 58">
              <a:extLst>
                <a:ext uri="{FF2B5EF4-FFF2-40B4-BE49-F238E27FC236}">
                  <a16:creationId xmlns:a16="http://schemas.microsoft.com/office/drawing/2014/main" id="{D1228475-EDEF-84DF-7888-B0E97CE20F57}"/>
                </a:ext>
              </a:extLst>
            </p:cNvPr>
            <p:cNvSpPr txBox="1"/>
            <p:nvPr/>
          </p:nvSpPr>
          <p:spPr>
            <a:xfrm>
              <a:off x="1730784" y="2444809"/>
              <a:ext cx="3236784" cy="338554"/>
            </a:xfrm>
            <a:prstGeom prst="rect">
              <a:avLst/>
            </a:prstGeom>
            <a:noFill/>
          </p:spPr>
          <p:txBody>
            <a:bodyPr wrap="none" rtlCol="0" anchor="t">
              <a:spAutoFit/>
            </a:bodyPr>
            <a:lstStyle/>
            <a:p>
              <a:pPr algn="r"/>
              <a:r>
                <a:rPr lang="en-US" sz="1600" spc="-15">
                  <a:solidFill>
                    <a:schemeClr val="tx2"/>
                  </a:solidFill>
                  <a:latin typeface="Poppins" panose="00000500000000000000" pitchFamily="2" charset="0"/>
                  <a:cs typeface="Poppins" panose="00000500000000000000" pitchFamily="2" charset="0"/>
                </a:rPr>
                <a:t>NIH 3D Print Exchange (NIH 3D)</a:t>
              </a:r>
            </a:p>
          </p:txBody>
        </p:sp>
        <p:sp>
          <p:nvSpPr>
            <p:cNvPr id="60" name="TextBox 59">
              <a:extLst>
                <a:ext uri="{FF2B5EF4-FFF2-40B4-BE49-F238E27FC236}">
                  <a16:creationId xmlns:a16="http://schemas.microsoft.com/office/drawing/2014/main" id="{68D61A77-2FC5-C479-3B07-F527EFC6A939}"/>
                </a:ext>
              </a:extLst>
            </p:cNvPr>
            <p:cNvSpPr txBox="1"/>
            <p:nvPr/>
          </p:nvSpPr>
          <p:spPr>
            <a:xfrm>
              <a:off x="3309995" y="2027159"/>
              <a:ext cx="1657506" cy="400110"/>
            </a:xfrm>
            <a:prstGeom prst="rect">
              <a:avLst/>
            </a:prstGeom>
            <a:noFill/>
          </p:spPr>
          <p:txBody>
            <a:bodyPr wrap="none" rtlCol="0" anchor="b">
              <a:spAutoFit/>
            </a:bodyPr>
            <a:lstStyle/>
            <a:p>
              <a:pPr algn="r"/>
              <a:r>
                <a:rPr lang="en-US" sz="2000" b="1" spc="-15">
                  <a:solidFill>
                    <a:srgbClr val="FF0000"/>
                  </a:solidFill>
                  <a:latin typeface="Poppins" panose="00000500000000000000" pitchFamily="2" charset="0"/>
                  <a:cs typeface="Poppins" panose="00000500000000000000" pitchFamily="2" charset="0"/>
                </a:rPr>
                <a:t>2014 (2023)</a:t>
              </a:r>
            </a:p>
          </p:txBody>
        </p:sp>
      </p:grpSp>
      <p:grpSp>
        <p:nvGrpSpPr>
          <p:cNvPr id="131" name="Group 130">
            <a:extLst>
              <a:ext uri="{FF2B5EF4-FFF2-40B4-BE49-F238E27FC236}">
                <a16:creationId xmlns:a16="http://schemas.microsoft.com/office/drawing/2014/main" id="{25B5F6BF-F33A-D851-29EE-FFC46B8E5DCC}"/>
              </a:ext>
            </a:extLst>
          </p:cNvPr>
          <p:cNvGrpSpPr/>
          <p:nvPr/>
        </p:nvGrpSpPr>
        <p:grpSpPr>
          <a:xfrm>
            <a:off x="67841" y="52680"/>
            <a:ext cx="6229855" cy="1176248"/>
            <a:chOff x="72157" y="2218910"/>
            <a:chExt cx="6229855" cy="1176248"/>
          </a:xfrm>
        </p:grpSpPr>
        <p:grpSp>
          <p:nvGrpSpPr>
            <p:cNvPr id="132" name="Group 131">
              <a:extLst>
                <a:ext uri="{FF2B5EF4-FFF2-40B4-BE49-F238E27FC236}">
                  <a16:creationId xmlns:a16="http://schemas.microsoft.com/office/drawing/2014/main" id="{23F44C30-90D7-64C1-7AB1-877E36546EF1}"/>
                </a:ext>
              </a:extLst>
            </p:cNvPr>
            <p:cNvGrpSpPr/>
            <p:nvPr/>
          </p:nvGrpSpPr>
          <p:grpSpPr>
            <a:xfrm>
              <a:off x="5085771" y="2512658"/>
              <a:ext cx="1216241" cy="412022"/>
              <a:chOff x="5085771" y="2830551"/>
              <a:chExt cx="1216241" cy="412022"/>
            </a:xfrm>
          </p:grpSpPr>
          <p:sp>
            <p:nvSpPr>
              <p:cNvPr id="136" name="Freeform 123">
                <a:extLst>
                  <a:ext uri="{FF2B5EF4-FFF2-40B4-BE49-F238E27FC236}">
                    <a16:creationId xmlns:a16="http://schemas.microsoft.com/office/drawing/2014/main" id="{3CF3D58B-030A-1883-030E-6495341A818D}"/>
                  </a:ext>
                </a:extLst>
              </p:cNvPr>
              <p:cNvSpPr>
                <a:spLocks noChangeArrowheads="1"/>
              </p:cNvSpPr>
              <p:nvPr/>
            </p:nvSpPr>
            <p:spPr bwMode="auto">
              <a:xfrm>
                <a:off x="5132467" y="3016263"/>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chemeClr val="accent1"/>
              </a:solidFill>
              <a:ln>
                <a:noFill/>
              </a:ln>
              <a:effectLst/>
            </p:spPr>
            <p:txBody>
              <a:bodyPr wrap="none" anchor="ctr"/>
              <a:lstStyle/>
              <a:p>
                <a:endParaRPr lang="en-US" sz="3265">
                  <a:latin typeface="DM Sans" pitchFamily="2" charset="77"/>
                </a:endParaRPr>
              </a:p>
            </p:txBody>
          </p:sp>
          <p:sp>
            <p:nvSpPr>
              <p:cNvPr id="137" name="Freeform 124">
                <a:extLst>
                  <a:ext uri="{FF2B5EF4-FFF2-40B4-BE49-F238E27FC236}">
                    <a16:creationId xmlns:a16="http://schemas.microsoft.com/office/drawing/2014/main" id="{5CC1FDFF-06E4-9E3B-D115-B731E98C8273}"/>
                  </a:ext>
                </a:extLst>
              </p:cNvPr>
              <p:cNvSpPr>
                <a:spLocks noChangeArrowheads="1"/>
              </p:cNvSpPr>
              <p:nvPr/>
            </p:nvSpPr>
            <p:spPr bwMode="auto">
              <a:xfrm>
                <a:off x="5085771" y="2986048"/>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chemeClr val="accent1"/>
              </a:solidFill>
              <a:ln>
                <a:noFill/>
              </a:ln>
              <a:effectLst/>
            </p:spPr>
            <p:txBody>
              <a:bodyPr wrap="none" anchor="ctr"/>
              <a:lstStyle/>
              <a:p>
                <a:endParaRPr lang="en-US" sz="3265">
                  <a:latin typeface="DM Sans" pitchFamily="2" charset="77"/>
                </a:endParaRPr>
              </a:p>
            </p:txBody>
          </p:sp>
          <p:sp>
            <p:nvSpPr>
              <p:cNvPr id="138" name="Freeform 125">
                <a:extLst>
                  <a:ext uri="{FF2B5EF4-FFF2-40B4-BE49-F238E27FC236}">
                    <a16:creationId xmlns:a16="http://schemas.microsoft.com/office/drawing/2014/main" id="{A7DDC756-BD7C-C7F5-9429-3F7932D7A312}"/>
                  </a:ext>
                </a:extLst>
              </p:cNvPr>
              <p:cNvSpPr>
                <a:spLocks noChangeArrowheads="1"/>
              </p:cNvSpPr>
              <p:nvPr/>
            </p:nvSpPr>
            <p:spPr bwMode="auto">
              <a:xfrm>
                <a:off x="6010850" y="2948663"/>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chemeClr val="accent1"/>
              </a:solidFill>
              <a:ln>
                <a:noFill/>
              </a:ln>
              <a:effectLst/>
            </p:spPr>
            <p:txBody>
              <a:bodyPr wrap="none" anchor="ctr"/>
              <a:lstStyle/>
              <a:p>
                <a:endParaRPr lang="en-US" sz="3265">
                  <a:latin typeface="DM Sans" pitchFamily="2" charset="77"/>
                </a:endParaRPr>
              </a:p>
            </p:txBody>
          </p:sp>
          <p:sp>
            <p:nvSpPr>
              <p:cNvPr id="139" name="Freeform 126">
                <a:extLst>
                  <a:ext uri="{FF2B5EF4-FFF2-40B4-BE49-F238E27FC236}">
                    <a16:creationId xmlns:a16="http://schemas.microsoft.com/office/drawing/2014/main" id="{3DA19F6B-4720-71D3-41F0-DA3693961A03}"/>
                  </a:ext>
                </a:extLst>
              </p:cNvPr>
              <p:cNvSpPr>
                <a:spLocks noChangeArrowheads="1"/>
              </p:cNvSpPr>
              <p:nvPr/>
            </p:nvSpPr>
            <p:spPr bwMode="auto">
              <a:xfrm>
                <a:off x="5889990" y="2830551"/>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chemeClr val="accent1"/>
              </a:solidFill>
              <a:ln>
                <a:noFill/>
              </a:ln>
              <a:effectLst/>
            </p:spPr>
            <p:txBody>
              <a:bodyPr wrap="none" anchor="ctr"/>
              <a:lstStyle/>
              <a:p>
                <a:endParaRPr lang="en-US" sz="3265">
                  <a:latin typeface="DM Sans" pitchFamily="2" charset="77"/>
                </a:endParaRPr>
              </a:p>
            </p:txBody>
          </p:sp>
        </p:grpSp>
        <p:sp>
          <p:nvSpPr>
            <p:cNvPr id="133" name="TextBox 132">
              <a:extLst>
                <a:ext uri="{FF2B5EF4-FFF2-40B4-BE49-F238E27FC236}">
                  <a16:creationId xmlns:a16="http://schemas.microsoft.com/office/drawing/2014/main" id="{C8583F2C-7B18-2C52-D29D-EDF15E20DAF3}"/>
                </a:ext>
              </a:extLst>
            </p:cNvPr>
            <p:cNvSpPr txBox="1"/>
            <p:nvPr/>
          </p:nvSpPr>
          <p:spPr>
            <a:xfrm>
              <a:off x="72157" y="2852189"/>
              <a:ext cx="4834659" cy="542969"/>
            </a:xfrm>
            <a:prstGeom prst="rect">
              <a:avLst/>
            </a:prstGeom>
            <a:noFill/>
          </p:spPr>
          <p:txBody>
            <a:bodyPr wrap="square" rtlCol="0" anchor="t">
              <a:spAutoFit/>
            </a:bodyPr>
            <a:lstStyle/>
            <a:p>
              <a:pPr algn="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Introduced 3D stereovision visualization technology for structural biology research collaborations</a:t>
              </a:r>
            </a:p>
          </p:txBody>
        </p:sp>
        <p:sp>
          <p:nvSpPr>
            <p:cNvPr id="134" name="TextBox 133">
              <a:extLst>
                <a:ext uri="{FF2B5EF4-FFF2-40B4-BE49-F238E27FC236}">
                  <a16:creationId xmlns:a16="http://schemas.microsoft.com/office/drawing/2014/main" id="{8B919CC2-265F-67DE-9DCB-471E1A2C445A}"/>
                </a:ext>
              </a:extLst>
            </p:cNvPr>
            <p:cNvSpPr txBox="1"/>
            <p:nvPr/>
          </p:nvSpPr>
          <p:spPr>
            <a:xfrm>
              <a:off x="3624093" y="2543615"/>
              <a:ext cx="1282723" cy="338554"/>
            </a:xfrm>
            <a:prstGeom prst="rect">
              <a:avLst/>
            </a:prstGeom>
            <a:noFill/>
          </p:spPr>
          <p:txBody>
            <a:bodyPr wrap="none" rtlCol="0" anchor="t">
              <a:spAutoFit/>
            </a:bodyPr>
            <a:lstStyle/>
            <a:p>
              <a:pPr algn="r"/>
              <a:r>
                <a:rPr lang="en-US" sz="1600" spc="-15">
                  <a:solidFill>
                    <a:schemeClr val="tx2"/>
                  </a:solidFill>
                  <a:latin typeface="Poppins" panose="00000500000000000000" pitchFamily="2" charset="0"/>
                  <a:cs typeface="Poppins" panose="00000500000000000000" pitchFamily="2" charset="0"/>
                </a:rPr>
                <a:t>3D Glasses</a:t>
              </a:r>
            </a:p>
          </p:txBody>
        </p:sp>
        <p:sp>
          <p:nvSpPr>
            <p:cNvPr id="135" name="TextBox 134">
              <a:extLst>
                <a:ext uri="{FF2B5EF4-FFF2-40B4-BE49-F238E27FC236}">
                  <a16:creationId xmlns:a16="http://schemas.microsoft.com/office/drawing/2014/main" id="{D5AF01F3-0EA0-8FCD-87A2-ED33CA471BAB}"/>
                </a:ext>
              </a:extLst>
            </p:cNvPr>
            <p:cNvSpPr txBox="1"/>
            <p:nvPr/>
          </p:nvSpPr>
          <p:spPr>
            <a:xfrm>
              <a:off x="4187005" y="2218910"/>
              <a:ext cx="725200" cy="400110"/>
            </a:xfrm>
            <a:prstGeom prst="rect">
              <a:avLst/>
            </a:prstGeom>
            <a:noFill/>
          </p:spPr>
          <p:txBody>
            <a:bodyPr wrap="none" rtlCol="0" anchor="b">
              <a:spAutoFit/>
            </a:bodyPr>
            <a:lstStyle/>
            <a:p>
              <a:pPr algn="r"/>
              <a:r>
                <a:rPr lang="en-US" sz="2000" b="1" spc="-15">
                  <a:solidFill>
                    <a:schemeClr val="accent1"/>
                  </a:solidFill>
                  <a:latin typeface="Poppins" panose="00000500000000000000" pitchFamily="2" charset="0"/>
                  <a:cs typeface="Poppins" panose="00000500000000000000" pitchFamily="2" charset="0"/>
                </a:rPr>
                <a:t>1997</a:t>
              </a:r>
            </a:p>
          </p:txBody>
        </p:sp>
      </p:grpSp>
      <p:grpSp>
        <p:nvGrpSpPr>
          <p:cNvPr id="140" name="Group 139">
            <a:extLst>
              <a:ext uri="{FF2B5EF4-FFF2-40B4-BE49-F238E27FC236}">
                <a16:creationId xmlns:a16="http://schemas.microsoft.com/office/drawing/2014/main" id="{100E374C-AEFD-C8F8-9EA1-04E19341978B}"/>
              </a:ext>
            </a:extLst>
          </p:cNvPr>
          <p:cNvGrpSpPr/>
          <p:nvPr/>
        </p:nvGrpSpPr>
        <p:grpSpPr>
          <a:xfrm>
            <a:off x="5883987" y="2447866"/>
            <a:ext cx="5836858" cy="1233365"/>
            <a:chOff x="5889990" y="1318799"/>
            <a:chExt cx="5836858" cy="1233365"/>
          </a:xfrm>
        </p:grpSpPr>
        <p:grpSp>
          <p:nvGrpSpPr>
            <p:cNvPr id="141" name="Group 140">
              <a:extLst>
                <a:ext uri="{FF2B5EF4-FFF2-40B4-BE49-F238E27FC236}">
                  <a16:creationId xmlns:a16="http://schemas.microsoft.com/office/drawing/2014/main" id="{58154606-83AA-071E-5CEB-B56B46C762E0}"/>
                </a:ext>
              </a:extLst>
            </p:cNvPr>
            <p:cNvGrpSpPr/>
            <p:nvPr/>
          </p:nvGrpSpPr>
          <p:grpSpPr>
            <a:xfrm>
              <a:off x="5889990" y="1671391"/>
              <a:ext cx="1229737" cy="412022"/>
              <a:chOff x="5904345" y="1731930"/>
              <a:chExt cx="1229737" cy="412022"/>
            </a:xfrm>
          </p:grpSpPr>
          <p:sp>
            <p:nvSpPr>
              <p:cNvPr id="145" name="Freeform 123">
                <a:extLst>
                  <a:ext uri="{FF2B5EF4-FFF2-40B4-BE49-F238E27FC236}">
                    <a16:creationId xmlns:a16="http://schemas.microsoft.com/office/drawing/2014/main" id="{023A9D74-BCA5-4768-15E0-5E2C96A8C044}"/>
                  </a:ext>
                </a:extLst>
              </p:cNvPr>
              <p:cNvSpPr>
                <a:spLocks noChangeArrowheads="1"/>
              </p:cNvSpPr>
              <p:nvPr/>
            </p:nvSpPr>
            <p:spPr bwMode="auto">
              <a:xfrm>
                <a:off x="6288897" y="1921459"/>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CC348E"/>
              </a:solidFill>
              <a:ln>
                <a:noFill/>
              </a:ln>
              <a:effectLst/>
            </p:spPr>
            <p:txBody>
              <a:bodyPr wrap="none" anchor="ctr"/>
              <a:lstStyle/>
              <a:p>
                <a:endParaRPr lang="en-US" sz="3265">
                  <a:latin typeface="DM Sans" pitchFamily="2" charset="77"/>
                </a:endParaRPr>
              </a:p>
            </p:txBody>
          </p:sp>
          <p:sp>
            <p:nvSpPr>
              <p:cNvPr id="146" name="Freeform 124">
                <a:extLst>
                  <a:ext uri="{FF2B5EF4-FFF2-40B4-BE49-F238E27FC236}">
                    <a16:creationId xmlns:a16="http://schemas.microsoft.com/office/drawing/2014/main" id="{45D4AB9E-98FD-4310-1F06-068E904093DE}"/>
                  </a:ext>
                </a:extLst>
              </p:cNvPr>
              <p:cNvSpPr>
                <a:spLocks noChangeArrowheads="1"/>
              </p:cNvSpPr>
              <p:nvPr/>
            </p:nvSpPr>
            <p:spPr bwMode="auto">
              <a:xfrm>
                <a:off x="7040690" y="1891245"/>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CC348E"/>
              </a:solidFill>
              <a:ln>
                <a:noFill/>
              </a:ln>
              <a:effectLst/>
            </p:spPr>
            <p:txBody>
              <a:bodyPr wrap="none" anchor="ctr"/>
              <a:lstStyle/>
              <a:p>
                <a:endParaRPr lang="en-US" sz="3265">
                  <a:latin typeface="DM Sans" pitchFamily="2" charset="77"/>
                </a:endParaRPr>
              </a:p>
            </p:txBody>
          </p:sp>
          <p:sp>
            <p:nvSpPr>
              <p:cNvPr id="147" name="Freeform 125">
                <a:extLst>
                  <a:ext uri="{FF2B5EF4-FFF2-40B4-BE49-F238E27FC236}">
                    <a16:creationId xmlns:a16="http://schemas.microsoft.com/office/drawing/2014/main" id="{20E10DD4-AF72-3EC5-E45B-113AD1B4D9B2}"/>
                  </a:ext>
                </a:extLst>
              </p:cNvPr>
              <p:cNvSpPr>
                <a:spLocks noChangeArrowheads="1"/>
              </p:cNvSpPr>
              <p:nvPr/>
            </p:nvSpPr>
            <p:spPr bwMode="auto">
              <a:xfrm>
                <a:off x="6025205" y="1850042"/>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CC348E"/>
              </a:solidFill>
              <a:ln>
                <a:noFill/>
              </a:ln>
              <a:effectLst/>
            </p:spPr>
            <p:txBody>
              <a:bodyPr wrap="none" anchor="ctr"/>
              <a:lstStyle/>
              <a:p>
                <a:endParaRPr lang="en-US" sz="3265">
                  <a:latin typeface="DM Sans" pitchFamily="2" charset="77"/>
                </a:endParaRPr>
              </a:p>
            </p:txBody>
          </p:sp>
          <p:sp>
            <p:nvSpPr>
              <p:cNvPr id="148" name="Freeform 126">
                <a:extLst>
                  <a:ext uri="{FF2B5EF4-FFF2-40B4-BE49-F238E27FC236}">
                    <a16:creationId xmlns:a16="http://schemas.microsoft.com/office/drawing/2014/main" id="{72DA8CA9-8921-A0FD-05B0-6A6B5758F547}"/>
                  </a:ext>
                </a:extLst>
              </p:cNvPr>
              <p:cNvSpPr>
                <a:spLocks noChangeArrowheads="1"/>
              </p:cNvSpPr>
              <p:nvPr/>
            </p:nvSpPr>
            <p:spPr bwMode="auto">
              <a:xfrm>
                <a:off x="5904345" y="1731930"/>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CC348E"/>
              </a:solidFill>
              <a:ln>
                <a:noFill/>
              </a:ln>
              <a:effectLst/>
            </p:spPr>
            <p:txBody>
              <a:bodyPr wrap="none" anchor="ctr"/>
              <a:lstStyle/>
              <a:p>
                <a:endParaRPr lang="en-US" sz="3265">
                  <a:latin typeface="DM Sans" pitchFamily="2" charset="77"/>
                </a:endParaRPr>
              </a:p>
            </p:txBody>
          </p:sp>
        </p:grpSp>
        <p:sp>
          <p:nvSpPr>
            <p:cNvPr id="142" name="TextBox 141">
              <a:extLst>
                <a:ext uri="{FF2B5EF4-FFF2-40B4-BE49-F238E27FC236}">
                  <a16:creationId xmlns:a16="http://schemas.microsoft.com/office/drawing/2014/main" id="{D749BFC8-20B2-2503-8ADE-BF225D00BD17}"/>
                </a:ext>
              </a:extLst>
            </p:cNvPr>
            <p:cNvSpPr txBox="1"/>
            <p:nvPr/>
          </p:nvSpPr>
          <p:spPr>
            <a:xfrm>
              <a:off x="7288483" y="2009195"/>
              <a:ext cx="4438365" cy="542969"/>
            </a:xfrm>
            <a:prstGeom prst="rect">
              <a:avLst/>
            </a:prstGeom>
            <a:noFill/>
          </p:spPr>
          <p:txBody>
            <a:bodyPr wrap="square" rtlCol="0" anchor="t">
              <a:spAutoFit/>
            </a:bodyPr>
            <a:lstStyle/>
            <a:p>
              <a:pP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Procured first headsets and experimented with VR for applications in structural biology</a:t>
              </a:r>
            </a:p>
          </p:txBody>
        </p:sp>
        <p:sp>
          <p:nvSpPr>
            <p:cNvPr id="143" name="TextBox 142">
              <a:extLst>
                <a:ext uri="{FF2B5EF4-FFF2-40B4-BE49-F238E27FC236}">
                  <a16:creationId xmlns:a16="http://schemas.microsoft.com/office/drawing/2014/main" id="{E90CE41E-309D-E43F-8900-3E84F7DE5D9D}"/>
                </a:ext>
              </a:extLst>
            </p:cNvPr>
            <p:cNvSpPr txBox="1"/>
            <p:nvPr/>
          </p:nvSpPr>
          <p:spPr>
            <a:xfrm>
              <a:off x="7288484" y="1700621"/>
              <a:ext cx="2818400" cy="338554"/>
            </a:xfrm>
            <a:prstGeom prst="rect">
              <a:avLst/>
            </a:prstGeom>
            <a:noFill/>
          </p:spPr>
          <p:txBody>
            <a:bodyPr wrap="none" rtlCol="0" anchor="t">
              <a:spAutoFit/>
            </a:bodyPr>
            <a:lstStyle/>
            <a:p>
              <a:r>
                <a:rPr lang="en-US" sz="1600" spc="-15">
                  <a:solidFill>
                    <a:schemeClr val="tx2"/>
                  </a:solidFill>
                  <a:latin typeface="Poppins" panose="00000500000000000000" pitchFamily="2" charset="0"/>
                  <a:cs typeface="Poppins" panose="00000500000000000000" pitchFamily="2" charset="0"/>
                </a:rPr>
                <a:t>XR Technology Exploration</a:t>
              </a:r>
            </a:p>
          </p:txBody>
        </p:sp>
        <p:sp>
          <p:nvSpPr>
            <p:cNvPr id="144" name="TextBox 143">
              <a:extLst>
                <a:ext uri="{FF2B5EF4-FFF2-40B4-BE49-F238E27FC236}">
                  <a16:creationId xmlns:a16="http://schemas.microsoft.com/office/drawing/2014/main" id="{85017904-5357-1AF0-F285-058498C0C788}"/>
                </a:ext>
              </a:extLst>
            </p:cNvPr>
            <p:cNvSpPr txBox="1"/>
            <p:nvPr/>
          </p:nvSpPr>
          <p:spPr>
            <a:xfrm>
              <a:off x="7288484" y="1318799"/>
              <a:ext cx="1625125" cy="400110"/>
            </a:xfrm>
            <a:prstGeom prst="rect">
              <a:avLst/>
            </a:prstGeom>
            <a:noFill/>
          </p:spPr>
          <p:txBody>
            <a:bodyPr wrap="none" rtlCol="0" anchor="b">
              <a:spAutoFit/>
            </a:bodyPr>
            <a:lstStyle/>
            <a:p>
              <a:r>
                <a:rPr lang="en-US" sz="2000" b="1" spc="-15">
                  <a:solidFill>
                    <a:srgbClr val="CC348E"/>
                  </a:solidFill>
                  <a:latin typeface="Poppins" panose="00000500000000000000" pitchFamily="2" charset="0"/>
                  <a:cs typeface="Poppins" panose="00000500000000000000" pitchFamily="2" charset="0"/>
                </a:rPr>
                <a:t>2015 – 2017 </a:t>
              </a:r>
            </a:p>
          </p:txBody>
        </p:sp>
      </p:grpSp>
      <p:pic>
        <p:nvPicPr>
          <p:cNvPr id="185" name="Picture 184" descr="A person holding a bouquet of flowers&#10;&#10;Description automatically generated with low confidence">
            <a:extLst>
              <a:ext uri="{FF2B5EF4-FFF2-40B4-BE49-F238E27FC236}">
                <a16:creationId xmlns:a16="http://schemas.microsoft.com/office/drawing/2014/main" id="{166ABA84-211F-F7D9-ED5B-4B2E6441F12C}"/>
              </a:ext>
            </a:extLst>
          </p:cNvPr>
          <p:cNvPicPr preferRelativeResize="0">
            <a:picLocks noChangeAspect="1"/>
          </p:cNvPicPr>
          <p:nvPr/>
        </p:nvPicPr>
        <p:blipFill rotWithShape="1">
          <a:blip r:embed="rId2" cstate="print">
            <a:extLst>
              <a:ext uri="{28A0092B-C50C-407E-A947-70E740481C1C}">
                <a14:useLocalDpi xmlns:a14="http://schemas.microsoft.com/office/drawing/2010/main" val="0"/>
              </a:ext>
            </a:extLst>
          </a:blip>
          <a:srcRect l="16540" t="-944" r="16803" b="944"/>
          <a:stretch/>
        </p:blipFill>
        <p:spPr>
          <a:xfrm>
            <a:off x="9289878" y="-483155"/>
            <a:ext cx="3121932" cy="3121932"/>
          </a:xfrm>
          <a:prstGeom prst="ellipse">
            <a:avLst/>
          </a:prstGeom>
        </p:spPr>
      </p:pic>
      <p:grpSp>
        <p:nvGrpSpPr>
          <p:cNvPr id="17" name="Group 16">
            <a:extLst>
              <a:ext uri="{FF2B5EF4-FFF2-40B4-BE49-F238E27FC236}">
                <a16:creationId xmlns:a16="http://schemas.microsoft.com/office/drawing/2014/main" id="{15443E4E-577B-E472-8130-2A20A2C8DCDE}"/>
              </a:ext>
            </a:extLst>
          </p:cNvPr>
          <p:cNvGrpSpPr/>
          <p:nvPr/>
        </p:nvGrpSpPr>
        <p:grpSpPr>
          <a:xfrm>
            <a:off x="24308" y="3256340"/>
            <a:ext cx="6266155" cy="1205886"/>
            <a:chOff x="35857" y="2175754"/>
            <a:chExt cx="6266155" cy="1205886"/>
          </a:xfrm>
        </p:grpSpPr>
        <p:grpSp>
          <p:nvGrpSpPr>
            <p:cNvPr id="18" name="Group 17">
              <a:extLst>
                <a:ext uri="{FF2B5EF4-FFF2-40B4-BE49-F238E27FC236}">
                  <a16:creationId xmlns:a16="http://schemas.microsoft.com/office/drawing/2014/main" id="{BA1ECB97-706D-7802-0371-5DD1AD43996C}"/>
                </a:ext>
              </a:extLst>
            </p:cNvPr>
            <p:cNvGrpSpPr/>
            <p:nvPr/>
          </p:nvGrpSpPr>
          <p:grpSpPr>
            <a:xfrm>
              <a:off x="5102505" y="2512658"/>
              <a:ext cx="1199507" cy="412022"/>
              <a:chOff x="5102505" y="2830551"/>
              <a:chExt cx="1199507" cy="412022"/>
            </a:xfrm>
          </p:grpSpPr>
          <p:sp>
            <p:nvSpPr>
              <p:cNvPr id="27" name="Freeform 123">
                <a:extLst>
                  <a:ext uri="{FF2B5EF4-FFF2-40B4-BE49-F238E27FC236}">
                    <a16:creationId xmlns:a16="http://schemas.microsoft.com/office/drawing/2014/main" id="{BEDB49CE-6C07-8A74-E2A1-9E2BED71E90C}"/>
                  </a:ext>
                </a:extLst>
              </p:cNvPr>
              <p:cNvSpPr>
                <a:spLocks noChangeArrowheads="1"/>
              </p:cNvSpPr>
              <p:nvPr/>
            </p:nvSpPr>
            <p:spPr bwMode="auto">
              <a:xfrm>
                <a:off x="5149201" y="3017266"/>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7030A0"/>
              </a:solidFill>
              <a:ln>
                <a:noFill/>
              </a:ln>
              <a:effectLst/>
            </p:spPr>
            <p:txBody>
              <a:bodyPr wrap="none" anchor="ctr"/>
              <a:lstStyle/>
              <a:p>
                <a:endParaRPr lang="en-US" sz="3265">
                  <a:latin typeface="DM Sans" pitchFamily="2" charset="77"/>
                </a:endParaRPr>
              </a:p>
            </p:txBody>
          </p:sp>
          <p:sp>
            <p:nvSpPr>
              <p:cNvPr id="28" name="Freeform 124">
                <a:extLst>
                  <a:ext uri="{FF2B5EF4-FFF2-40B4-BE49-F238E27FC236}">
                    <a16:creationId xmlns:a16="http://schemas.microsoft.com/office/drawing/2014/main" id="{776E7D55-3D58-D562-1557-425DAACE3D6A}"/>
                  </a:ext>
                </a:extLst>
              </p:cNvPr>
              <p:cNvSpPr>
                <a:spLocks noChangeArrowheads="1"/>
              </p:cNvSpPr>
              <p:nvPr/>
            </p:nvSpPr>
            <p:spPr bwMode="auto">
              <a:xfrm>
                <a:off x="5102505" y="2987051"/>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7030A0"/>
              </a:solidFill>
              <a:ln>
                <a:noFill/>
              </a:ln>
              <a:effectLst/>
            </p:spPr>
            <p:txBody>
              <a:bodyPr wrap="none" anchor="ctr"/>
              <a:lstStyle/>
              <a:p>
                <a:endParaRPr lang="en-US" sz="3265">
                  <a:latin typeface="DM Sans" pitchFamily="2" charset="77"/>
                </a:endParaRPr>
              </a:p>
            </p:txBody>
          </p:sp>
          <p:sp>
            <p:nvSpPr>
              <p:cNvPr id="29" name="Freeform 125">
                <a:extLst>
                  <a:ext uri="{FF2B5EF4-FFF2-40B4-BE49-F238E27FC236}">
                    <a16:creationId xmlns:a16="http://schemas.microsoft.com/office/drawing/2014/main" id="{178C36AC-9D34-3CF0-416F-4A2CCB0DEB8E}"/>
                  </a:ext>
                </a:extLst>
              </p:cNvPr>
              <p:cNvSpPr>
                <a:spLocks noChangeArrowheads="1"/>
              </p:cNvSpPr>
              <p:nvPr/>
            </p:nvSpPr>
            <p:spPr bwMode="auto">
              <a:xfrm>
                <a:off x="6010850" y="2948663"/>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7030A0"/>
              </a:solidFill>
              <a:ln>
                <a:noFill/>
              </a:ln>
              <a:effectLst/>
            </p:spPr>
            <p:txBody>
              <a:bodyPr wrap="none" anchor="ctr"/>
              <a:lstStyle/>
              <a:p>
                <a:endParaRPr lang="en-US" sz="3265">
                  <a:latin typeface="DM Sans" pitchFamily="2" charset="77"/>
                </a:endParaRPr>
              </a:p>
            </p:txBody>
          </p:sp>
          <p:sp>
            <p:nvSpPr>
              <p:cNvPr id="30" name="Freeform 126">
                <a:extLst>
                  <a:ext uri="{FF2B5EF4-FFF2-40B4-BE49-F238E27FC236}">
                    <a16:creationId xmlns:a16="http://schemas.microsoft.com/office/drawing/2014/main" id="{ACDBDA59-D665-828F-2EDA-61B486DBD2E3}"/>
                  </a:ext>
                </a:extLst>
              </p:cNvPr>
              <p:cNvSpPr>
                <a:spLocks noChangeArrowheads="1"/>
              </p:cNvSpPr>
              <p:nvPr/>
            </p:nvSpPr>
            <p:spPr bwMode="auto">
              <a:xfrm>
                <a:off x="5889990" y="2830551"/>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7030A0"/>
              </a:solidFill>
              <a:ln>
                <a:noFill/>
              </a:ln>
              <a:effectLst/>
            </p:spPr>
            <p:txBody>
              <a:bodyPr wrap="none" anchor="ctr"/>
              <a:lstStyle/>
              <a:p>
                <a:endParaRPr lang="en-US" sz="3265">
                  <a:latin typeface="DM Sans" pitchFamily="2" charset="77"/>
                </a:endParaRPr>
              </a:p>
            </p:txBody>
          </p:sp>
        </p:grpSp>
        <p:sp>
          <p:nvSpPr>
            <p:cNvPr id="19" name="TextBox 18">
              <a:extLst>
                <a:ext uri="{FF2B5EF4-FFF2-40B4-BE49-F238E27FC236}">
                  <a16:creationId xmlns:a16="http://schemas.microsoft.com/office/drawing/2014/main" id="{0188023E-943B-CC23-D66F-68B5490DA4CF}"/>
                </a:ext>
              </a:extLst>
            </p:cNvPr>
            <p:cNvSpPr txBox="1"/>
            <p:nvPr/>
          </p:nvSpPr>
          <p:spPr>
            <a:xfrm>
              <a:off x="35857" y="2838671"/>
              <a:ext cx="4900721" cy="542969"/>
            </a:xfrm>
            <a:prstGeom prst="rect">
              <a:avLst/>
            </a:prstGeom>
            <a:noFill/>
          </p:spPr>
          <p:txBody>
            <a:bodyPr wrap="square" rtlCol="0" anchor="t">
              <a:spAutoFit/>
            </a:bodyPr>
            <a:lstStyle/>
            <a:p>
              <a:pPr algn="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Demonstrated molecular visualization to NIAID community and the public, using UCSF ChimeraX v0.10a. </a:t>
              </a:r>
            </a:p>
          </p:txBody>
        </p:sp>
        <p:sp>
          <p:nvSpPr>
            <p:cNvPr id="20" name="TextBox 19">
              <a:extLst>
                <a:ext uri="{FF2B5EF4-FFF2-40B4-BE49-F238E27FC236}">
                  <a16:creationId xmlns:a16="http://schemas.microsoft.com/office/drawing/2014/main" id="{C9299220-23AB-9479-4A0B-D9C6C288A16B}"/>
                </a:ext>
              </a:extLst>
            </p:cNvPr>
            <p:cNvSpPr txBox="1"/>
            <p:nvPr/>
          </p:nvSpPr>
          <p:spPr>
            <a:xfrm>
              <a:off x="1891513" y="2530096"/>
              <a:ext cx="3045065" cy="338554"/>
            </a:xfrm>
            <a:prstGeom prst="rect">
              <a:avLst/>
            </a:prstGeom>
            <a:noFill/>
          </p:spPr>
          <p:txBody>
            <a:bodyPr wrap="none" rtlCol="0" anchor="t">
              <a:spAutoFit/>
            </a:bodyPr>
            <a:lstStyle/>
            <a:p>
              <a:pPr algn="r"/>
              <a:r>
                <a:rPr lang="en-US" sz="1600" spc="-15">
                  <a:solidFill>
                    <a:schemeClr val="tx2"/>
                  </a:solidFill>
                  <a:latin typeface="Poppins" panose="00000500000000000000" pitchFamily="2" charset="0"/>
                  <a:cs typeface="Poppins" panose="00000500000000000000" pitchFamily="2" charset="0"/>
                </a:rPr>
                <a:t>NIAID Investigator Feedback </a:t>
              </a:r>
            </a:p>
          </p:txBody>
        </p:sp>
        <p:sp>
          <p:nvSpPr>
            <p:cNvPr id="26" name="TextBox 25">
              <a:extLst>
                <a:ext uri="{FF2B5EF4-FFF2-40B4-BE49-F238E27FC236}">
                  <a16:creationId xmlns:a16="http://schemas.microsoft.com/office/drawing/2014/main" id="{95B462E1-15E3-2D05-10EF-94F6E8D52855}"/>
                </a:ext>
              </a:extLst>
            </p:cNvPr>
            <p:cNvSpPr txBox="1"/>
            <p:nvPr/>
          </p:nvSpPr>
          <p:spPr>
            <a:xfrm>
              <a:off x="4182549" y="2175754"/>
              <a:ext cx="723596" cy="400110"/>
            </a:xfrm>
            <a:prstGeom prst="rect">
              <a:avLst/>
            </a:prstGeom>
            <a:noFill/>
          </p:spPr>
          <p:txBody>
            <a:bodyPr wrap="none" rtlCol="0" anchor="b">
              <a:spAutoFit/>
            </a:bodyPr>
            <a:lstStyle/>
            <a:p>
              <a:pPr algn="r"/>
              <a:r>
                <a:rPr lang="en-US" sz="2000" b="1" spc="-15">
                  <a:solidFill>
                    <a:srgbClr val="7030A0"/>
                  </a:solidFill>
                  <a:latin typeface="Poppins" panose="00000500000000000000" pitchFamily="2" charset="0"/>
                  <a:cs typeface="Poppins" panose="00000500000000000000" pitchFamily="2" charset="0"/>
                </a:rPr>
                <a:t>2017</a:t>
              </a:r>
            </a:p>
          </p:txBody>
        </p:sp>
      </p:grpSp>
      <p:pic>
        <p:nvPicPr>
          <p:cNvPr id="31" name="Picture 30">
            <a:extLst>
              <a:ext uri="{FF2B5EF4-FFF2-40B4-BE49-F238E27FC236}">
                <a16:creationId xmlns:a16="http://schemas.microsoft.com/office/drawing/2014/main" id="{AC6C79DE-6A7B-7412-B8FA-99EA14FFB678}"/>
              </a:ext>
            </a:extLst>
          </p:cNvPr>
          <p:cNvPicPr>
            <a:picLocks noChangeAspect="1"/>
          </p:cNvPicPr>
          <p:nvPr/>
        </p:nvPicPr>
        <p:blipFill>
          <a:blip r:embed="rId3"/>
          <a:stretch>
            <a:fillRect/>
          </a:stretch>
        </p:blipFill>
        <p:spPr>
          <a:xfrm>
            <a:off x="6636896" y="3850503"/>
            <a:ext cx="3973043" cy="2847892"/>
          </a:xfrm>
          <a:prstGeom prst="rect">
            <a:avLst/>
          </a:prstGeom>
        </p:spPr>
      </p:pic>
      <p:pic>
        <p:nvPicPr>
          <p:cNvPr id="32" name="Shape 305">
            <a:extLst>
              <a:ext uri="{FF2B5EF4-FFF2-40B4-BE49-F238E27FC236}">
                <a16:creationId xmlns:a16="http://schemas.microsoft.com/office/drawing/2014/main" id="{6F03BDC6-C16B-BC63-6AF2-E784A8DF6291}"/>
              </a:ext>
            </a:extLst>
          </p:cNvPr>
          <p:cNvPicPr preferRelativeResize="0">
            <a:picLocks noChangeAspect="1"/>
          </p:cNvPicPr>
          <p:nvPr/>
        </p:nvPicPr>
        <p:blipFill rotWithShape="1">
          <a:blip r:embed="rId4">
            <a:alphaModFix/>
          </a:blip>
          <a:srcRect l="5564" t="22949" r="33555" b="8792"/>
          <a:stretch/>
        </p:blipFill>
        <p:spPr>
          <a:xfrm>
            <a:off x="1582060" y="4615728"/>
            <a:ext cx="3311826" cy="2117657"/>
          </a:xfrm>
          <a:prstGeom prst="rect">
            <a:avLst/>
          </a:prstGeom>
          <a:noFill/>
          <a:ln>
            <a:noFill/>
          </a:ln>
        </p:spPr>
      </p:pic>
    </p:spTree>
    <p:extLst>
      <p:ext uri="{BB962C8B-B14F-4D97-AF65-F5344CB8AC3E}">
        <p14:creationId xmlns:p14="http://schemas.microsoft.com/office/powerpoint/2010/main" val="728482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2">
            <a:extLst>
              <a:ext uri="{FF2B5EF4-FFF2-40B4-BE49-F238E27FC236}">
                <a16:creationId xmlns:a16="http://schemas.microsoft.com/office/drawing/2014/main" id="{8E1A53B9-A395-664F-BB0A-350540493581}"/>
              </a:ext>
            </a:extLst>
          </p:cNvPr>
          <p:cNvSpPr>
            <a:spLocks noChangeArrowheads="1"/>
          </p:cNvSpPr>
          <p:nvPr/>
        </p:nvSpPr>
        <p:spPr bwMode="auto">
          <a:xfrm>
            <a:off x="6064412" y="-10412"/>
            <a:ext cx="63176" cy="6856035"/>
          </a:xfrm>
          <a:custGeom>
            <a:avLst/>
            <a:gdLst>
              <a:gd name="T0" fmla="*/ 0 w 102"/>
              <a:gd name="T1" fmla="*/ 11007 h 11008"/>
              <a:gd name="T2" fmla="*/ 101 w 102"/>
              <a:gd name="T3" fmla="*/ 11007 h 11008"/>
              <a:gd name="T4" fmla="*/ 101 w 102"/>
              <a:gd name="T5" fmla="*/ 0 h 11008"/>
              <a:gd name="T6" fmla="*/ 0 w 102"/>
              <a:gd name="T7" fmla="*/ 0 h 11008"/>
              <a:gd name="T8" fmla="*/ 0 w 102"/>
              <a:gd name="T9" fmla="*/ 11007 h 11008"/>
            </a:gdLst>
            <a:ahLst/>
            <a:cxnLst>
              <a:cxn ang="0">
                <a:pos x="T0" y="T1"/>
              </a:cxn>
              <a:cxn ang="0">
                <a:pos x="T2" y="T3"/>
              </a:cxn>
              <a:cxn ang="0">
                <a:pos x="T4" y="T5"/>
              </a:cxn>
              <a:cxn ang="0">
                <a:pos x="T6" y="T7"/>
              </a:cxn>
              <a:cxn ang="0">
                <a:pos x="T8" y="T9"/>
              </a:cxn>
            </a:cxnLst>
            <a:rect l="0" t="0" r="r" b="b"/>
            <a:pathLst>
              <a:path w="102" h="11008">
                <a:moveTo>
                  <a:pt x="0" y="11007"/>
                </a:moveTo>
                <a:lnTo>
                  <a:pt x="101" y="11007"/>
                </a:lnTo>
                <a:lnTo>
                  <a:pt x="101" y="0"/>
                </a:lnTo>
                <a:lnTo>
                  <a:pt x="0" y="0"/>
                </a:lnTo>
                <a:lnTo>
                  <a:pt x="0" y="11007"/>
                </a:lnTo>
              </a:path>
            </a:pathLst>
          </a:custGeom>
          <a:solidFill>
            <a:schemeClr val="tx1">
              <a:lumMod val="20000"/>
              <a:lumOff val="80000"/>
            </a:schemeClr>
          </a:solidFill>
          <a:ln>
            <a:noFill/>
          </a:ln>
          <a:effectLst/>
        </p:spPr>
        <p:txBody>
          <a:bodyPr wrap="none" anchor="ctr"/>
          <a:lstStyle/>
          <a:p>
            <a:endParaRPr lang="en-US" sz="3265">
              <a:latin typeface="DM Sans" pitchFamily="2" charset="77"/>
            </a:endParaRPr>
          </a:p>
        </p:txBody>
      </p:sp>
      <p:grpSp>
        <p:nvGrpSpPr>
          <p:cNvPr id="129" name="Group 128">
            <a:extLst>
              <a:ext uri="{FF2B5EF4-FFF2-40B4-BE49-F238E27FC236}">
                <a16:creationId xmlns:a16="http://schemas.microsoft.com/office/drawing/2014/main" id="{ECF131DA-0740-CEEF-EDC2-963425236BC3}"/>
              </a:ext>
            </a:extLst>
          </p:cNvPr>
          <p:cNvGrpSpPr/>
          <p:nvPr/>
        </p:nvGrpSpPr>
        <p:grpSpPr>
          <a:xfrm>
            <a:off x="5885130" y="900571"/>
            <a:ext cx="5935246" cy="1233365"/>
            <a:chOff x="5889990" y="1318799"/>
            <a:chExt cx="5935246" cy="1233365"/>
          </a:xfrm>
        </p:grpSpPr>
        <p:grpSp>
          <p:nvGrpSpPr>
            <p:cNvPr id="128" name="Group 127">
              <a:extLst>
                <a:ext uri="{FF2B5EF4-FFF2-40B4-BE49-F238E27FC236}">
                  <a16:creationId xmlns:a16="http://schemas.microsoft.com/office/drawing/2014/main" id="{0E4868C4-D1B6-0F94-AF5B-2694908BF547}"/>
                </a:ext>
              </a:extLst>
            </p:cNvPr>
            <p:cNvGrpSpPr/>
            <p:nvPr/>
          </p:nvGrpSpPr>
          <p:grpSpPr>
            <a:xfrm>
              <a:off x="5889990" y="1671391"/>
              <a:ext cx="1222499" cy="412022"/>
              <a:chOff x="5904345" y="1731930"/>
              <a:chExt cx="1222499" cy="412022"/>
            </a:xfrm>
          </p:grpSpPr>
          <p:sp>
            <p:nvSpPr>
              <p:cNvPr id="22" name="Freeform 123">
                <a:extLst>
                  <a:ext uri="{FF2B5EF4-FFF2-40B4-BE49-F238E27FC236}">
                    <a16:creationId xmlns:a16="http://schemas.microsoft.com/office/drawing/2014/main" id="{81CF1623-4C09-504F-B0D7-CEEAC10EE90A}"/>
                  </a:ext>
                </a:extLst>
              </p:cNvPr>
              <p:cNvSpPr>
                <a:spLocks noChangeArrowheads="1"/>
              </p:cNvSpPr>
              <p:nvPr/>
            </p:nvSpPr>
            <p:spPr bwMode="auto">
              <a:xfrm>
                <a:off x="6288897" y="1921459"/>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C00000"/>
              </a:solidFill>
              <a:ln>
                <a:noFill/>
              </a:ln>
              <a:effectLst/>
            </p:spPr>
            <p:txBody>
              <a:bodyPr wrap="none" anchor="ctr"/>
              <a:lstStyle/>
              <a:p>
                <a:endParaRPr lang="en-US" sz="3265">
                  <a:latin typeface="DM Sans" pitchFamily="2" charset="77"/>
                </a:endParaRPr>
              </a:p>
            </p:txBody>
          </p:sp>
          <p:sp>
            <p:nvSpPr>
              <p:cNvPr id="23" name="Freeform 124">
                <a:extLst>
                  <a:ext uri="{FF2B5EF4-FFF2-40B4-BE49-F238E27FC236}">
                    <a16:creationId xmlns:a16="http://schemas.microsoft.com/office/drawing/2014/main" id="{6D3A9536-5EFC-FC4B-A2BD-2982DF9834DC}"/>
                  </a:ext>
                </a:extLst>
              </p:cNvPr>
              <p:cNvSpPr>
                <a:spLocks noChangeArrowheads="1"/>
              </p:cNvSpPr>
              <p:nvPr/>
            </p:nvSpPr>
            <p:spPr bwMode="auto">
              <a:xfrm>
                <a:off x="7033452" y="1891245"/>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C00000"/>
              </a:solidFill>
              <a:ln>
                <a:noFill/>
              </a:ln>
              <a:effectLst/>
            </p:spPr>
            <p:txBody>
              <a:bodyPr wrap="none" anchor="ctr"/>
              <a:lstStyle/>
              <a:p>
                <a:endParaRPr lang="en-US" sz="3265">
                  <a:latin typeface="DM Sans" pitchFamily="2" charset="77"/>
                </a:endParaRPr>
              </a:p>
            </p:txBody>
          </p:sp>
          <p:sp>
            <p:nvSpPr>
              <p:cNvPr id="24" name="Freeform 125">
                <a:extLst>
                  <a:ext uri="{FF2B5EF4-FFF2-40B4-BE49-F238E27FC236}">
                    <a16:creationId xmlns:a16="http://schemas.microsoft.com/office/drawing/2014/main" id="{4F7D5278-09BD-5749-BC82-1128F8DFB58D}"/>
                  </a:ext>
                </a:extLst>
              </p:cNvPr>
              <p:cNvSpPr>
                <a:spLocks noChangeArrowheads="1"/>
              </p:cNvSpPr>
              <p:nvPr/>
            </p:nvSpPr>
            <p:spPr bwMode="auto">
              <a:xfrm>
                <a:off x="6025205" y="1850042"/>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C00000"/>
              </a:solidFill>
              <a:ln>
                <a:noFill/>
              </a:ln>
              <a:effectLst/>
            </p:spPr>
            <p:txBody>
              <a:bodyPr wrap="none" anchor="ctr"/>
              <a:lstStyle/>
              <a:p>
                <a:endParaRPr lang="en-US" sz="3265">
                  <a:latin typeface="DM Sans" pitchFamily="2" charset="77"/>
                </a:endParaRPr>
              </a:p>
            </p:txBody>
          </p:sp>
          <p:sp>
            <p:nvSpPr>
              <p:cNvPr id="25" name="Freeform 126">
                <a:extLst>
                  <a:ext uri="{FF2B5EF4-FFF2-40B4-BE49-F238E27FC236}">
                    <a16:creationId xmlns:a16="http://schemas.microsoft.com/office/drawing/2014/main" id="{33EE4665-26D8-FD41-BF2E-F44488F2CF43}"/>
                  </a:ext>
                </a:extLst>
              </p:cNvPr>
              <p:cNvSpPr>
                <a:spLocks noChangeArrowheads="1"/>
              </p:cNvSpPr>
              <p:nvPr/>
            </p:nvSpPr>
            <p:spPr bwMode="auto">
              <a:xfrm>
                <a:off x="5904345" y="1731930"/>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C00000"/>
              </a:solidFill>
              <a:ln>
                <a:noFill/>
              </a:ln>
              <a:effectLst/>
            </p:spPr>
            <p:txBody>
              <a:bodyPr wrap="none" anchor="ctr"/>
              <a:lstStyle/>
              <a:p>
                <a:endParaRPr lang="en-US" sz="3265">
                  <a:latin typeface="DM Sans" pitchFamily="2" charset="77"/>
                </a:endParaRPr>
              </a:p>
            </p:txBody>
          </p:sp>
        </p:grpSp>
        <p:sp>
          <p:nvSpPr>
            <p:cNvPr id="6" name="TextBox 5">
              <a:extLst>
                <a:ext uri="{FF2B5EF4-FFF2-40B4-BE49-F238E27FC236}">
                  <a16:creationId xmlns:a16="http://schemas.microsoft.com/office/drawing/2014/main" id="{ECFDBE6B-B4A9-E740-92E8-DF58FF3D5A88}"/>
                </a:ext>
              </a:extLst>
            </p:cNvPr>
            <p:cNvSpPr txBox="1"/>
            <p:nvPr/>
          </p:nvSpPr>
          <p:spPr>
            <a:xfrm>
              <a:off x="7253940" y="2009195"/>
              <a:ext cx="4571296" cy="542969"/>
            </a:xfrm>
            <a:prstGeom prst="rect">
              <a:avLst/>
            </a:prstGeom>
            <a:noFill/>
          </p:spPr>
          <p:txBody>
            <a:bodyPr wrap="square" rtlCol="0" anchor="t">
              <a:spAutoFit/>
            </a:bodyPr>
            <a:lstStyle/>
            <a:p>
              <a:pP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Adopted 3D printing for understanding of biomolecular structures</a:t>
              </a:r>
            </a:p>
          </p:txBody>
        </p:sp>
        <p:sp>
          <p:nvSpPr>
            <p:cNvPr id="7" name="TextBox 6">
              <a:extLst>
                <a:ext uri="{FF2B5EF4-FFF2-40B4-BE49-F238E27FC236}">
                  <a16:creationId xmlns:a16="http://schemas.microsoft.com/office/drawing/2014/main" id="{96F75A1B-C63F-B74B-B0A9-C5CE03D3C2E3}"/>
                </a:ext>
              </a:extLst>
            </p:cNvPr>
            <p:cNvSpPr txBox="1"/>
            <p:nvPr/>
          </p:nvSpPr>
          <p:spPr>
            <a:xfrm>
              <a:off x="7253940" y="1700621"/>
              <a:ext cx="3472425" cy="338554"/>
            </a:xfrm>
            <a:prstGeom prst="rect">
              <a:avLst/>
            </a:prstGeom>
            <a:noFill/>
          </p:spPr>
          <p:txBody>
            <a:bodyPr wrap="none" rtlCol="0" anchor="t">
              <a:spAutoFit/>
            </a:bodyPr>
            <a:lstStyle/>
            <a:p>
              <a:r>
                <a:rPr lang="en-US" sz="1600" spc="-15">
                  <a:solidFill>
                    <a:schemeClr val="tx2"/>
                  </a:solidFill>
                  <a:latin typeface="Poppins" panose="00000500000000000000" pitchFamily="2" charset="0"/>
                  <a:cs typeface="Poppins" panose="00000500000000000000" pitchFamily="2" charset="0"/>
                </a:rPr>
                <a:t>Launched ACE Viz Lab in Uganda</a:t>
              </a:r>
            </a:p>
          </p:txBody>
        </p:sp>
        <p:sp>
          <p:nvSpPr>
            <p:cNvPr id="8" name="TextBox 7">
              <a:extLst>
                <a:ext uri="{FF2B5EF4-FFF2-40B4-BE49-F238E27FC236}">
                  <a16:creationId xmlns:a16="http://schemas.microsoft.com/office/drawing/2014/main" id="{75C730D2-5F84-3142-B851-616167749B2C}"/>
                </a:ext>
              </a:extLst>
            </p:cNvPr>
            <p:cNvSpPr txBox="1"/>
            <p:nvPr/>
          </p:nvSpPr>
          <p:spPr>
            <a:xfrm>
              <a:off x="7253940" y="1318799"/>
              <a:ext cx="742832" cy="400110"/>
            </a:xfrm>
            <a:prstGeom prst="rect">
              <a:avLst/>
            </a:prstGeom>
            <a:noFill/>
          </p:spPr>
          <p:txBody>
            <a:bodyPr wrap="none" rtlCol="0" anchor="b">
              <a:spAutoFit/>
            </a:bodyPr>
            <a:lstStyle/>
            <a:p>
              <a:r>
                <a:rPr lang="en-US" sz="2000" b="1" spc="-15">
                  <a:solidFill>
                    <a:srgbClr val="C00000"/>
                  </a:solidFill>
                  <a:latin typeface="Poppins" panose="00000500000000000000" pitchFamily="2" charset="0"/>
                  <a:cs typeface="Poppins" panose="00000500000000000000" pitchFamily="2" charset="0"/>
                </a:rPr>
                <a:t>2019</a:t>
              </a:r>
            </a:p>
          </p:txBody>
        </p:sp>
      </p:grpSp>
      <p:grpSp>
        <p:nvGrpSpPr>
          <p:cNvPr id="131" name="Group 130">
            <a:extLst>
              <a:ext uri="{FF2B5EF4-FFF2-40B4-BE49-F238E27FC236}">
                <a16:creationId xmlns:a16="http://schemas.microsoft.com/office/drawing/2014/main" id="{25B5F6BF-F33A-D851-29EE-FFC46B8E5DCC}"/>
              </a:ext>
            </a:extLst>
          </p:cNvPr>
          <p:cNvGrpSpPr/>
          <p:nvPr/>
        </p:nvGrpSpPr>
        <p:grpSpPr>
          <a:xfrm>
            <a:off x="59227" y="180327"/>
            <a:ext cx="6229855" cy="1176248"/>
            <a:chOff x="72157" y="2218910"/>
            <a:chExt cx="6229855" cy="1176248"/>
          </a:xfrm>
        </p:grpSpPr>
        <p:grpSp>
          <p:nvGrpSpPr>
            <p:cNvPr id="132" name="Group 131">
              <a:extLst>
                <a:ext uri="{FF2B5EF4-FFF2-40B4-BE49-F238E27FC236}">
                  <a16:creationId xmlns:a16="http://schemas.microsoft.com/office/drawing/2014/main" id="{23F44C30-90D7-64C1-7AB1-877E36546EF1}"/>
                </a:ext>
              </a:extLst>
            </p:cNvPr>
            <p:cNvGrpSpPr/>
            <p:nvPr/>
          </p:nvGrpSpPr>
          <p:grpSpPr>
            <a:xfrm>
              <a:off x="5085771" y="2512658"/>
              <a:ext cx="1216241" cy="412022"/>
              <a:chOff x="5085771" y="2830551"/>
              <a:chExt cx="1216241" cy="412022"/>
            </a:xfrm>
          </p:grpSpPr>
          <p:sp>
            <p:nvSpPr>
              <p:cNvPr id="136" name="Freeform 123">
                <a:extLst>
                  <a:ext uri="{FF2B5EF4-FFF2-40B4-BE49-F238E27FC236}">
                    <a16:creationId xmlns:a16="http://schemas.microsoft.com/office/drawing/2014/main" id="{3CF3D58B-030A-1883-030E-6495341A818D}"/>
                  </a:ext>
                </a:extLst>
              </p:cNvPr>
              <p:cNvSpPr>
                <a:spLocks noChangeArrowheads="1"/>
              </p:cNvSpPr>
              <p:nvPr/>
            </p:nvSpPr>
            <p:spPr bwMode="auto">
              <a:xfrm>
                <a:off x="5132467" y="3016263"/>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chemeClr val="accent1"/>
              </a:solidFill>
              <a:ln>
                <a:noFill/>
              </a:ln>
              <a:effectLst/>
            </p:spPr>
            <p:txBody>
              <a:bodyPr wrap="none" anchor="ctr"/>
              <a:lstStyle/>
              <a:p>
                <a:endParaRPr lang="en-US" sz="3265">
                  <a:latin typeface="DM Sans" pitchFamily="2" charset="77"/>
                </a:endParaRPr>
              </a:p>
            </p:txBody>
          </p:sp>
          <p:sp>
            <p:nvSpPr>
              <p:cNvPr id="137" name="Freeform 124">
                <a:extLst>
                  <a:ext uri="{FF2B5EF4-FFF2-40B4-BE49-F238E27FC236}">
                    <a16:creationId xmlns:a16="http://schemas.microsoft.com/office/drawing/2014/main" id="{5CC1FDFF-06E4-9E3B-D115-B731E98C8273}"/>
                  </a:ext>
                </a:extLst>
              </p:cNvPr>
              <p:cNvSpPr>
                <a:spLocks noChangeArrowheads="1"/>
              </p:cNvSpPr>
              <p:nvPr/>
            </p:nvSpPr>
            <p:spPr bwMode="auto">
              <a:xfrm>
                <a:off x="5085771" y="2986048"/>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chemeClr val="accent1"/>
              </a:solidFill>
              <a:ln>
                <a:noFill/>
              </a:ln>
              <a:effectLst/>
            </p:spPr>
            <p:txBody>
              <a:bodyPr wrap="none" anchor="ctr"/>
              <a:lstStyle/>
              <a:p>
                <a:endParaRPr lang="en-US" sz="3265">
                  <a:latin typeface="DM Sans" pitchFamily="2" charset="77"/>
                </a:endParaRPr>
              </a:p>
            </p:txBody>
          </p:sp>
          <p:sp>
            <p:nvSpPr>
              <p:cNvPr id="138" name="Freeform 125">
                <a:extLst>
                  <a:ext uri="{FF2B5EF4-FFF2-40B4-BE49-F238E27FC236}">
                    <a16:creationId xmlns:a16="http://schemas.microsoft.com/office/drawing/2014/main" id="{A7DDC756-BD7C-C7F5-9429-3F7932D7A312}"/>
                  </a:ext>
                </a:extLst>
              </p:cNvPr>
              <p:cNvSpPr>
                <a:spLocks noChangeArrowheads="1"/>
              </p:cNvSpPr>
              <p:nvPr/>
            </p:nvSpPr>
            <p:spPr bwMode="auto">
              <a:xfrm>
                <a:off x="6010850" y="2948663"/>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chemeClr val="accent1"/>
              </a:solidFill>
              <a:ln>
                <a:noFill/>
              </a:ln>
              <a:effectLst/>
            </p:spPr>
            <p:txBody>
              <a:bodyPr wrap="none" anchor="ctr"/>
              <a:lstStyle/>
              <a:p>
                <a:endParaRPr lang="en-US" sz="3265">
                  <a:latin typeface="DM Sans" pitchFamily="2" charset="77"/>
                </a:endParaRPr>
              </a:p>
            </p:txBody>
          </p:sp>
          <p:sp>
            <p:nvSpPr>
              <p:cNvPr id="139" name="Freeform 126">
                <a:extLst>
                  <a:ext uri="{FF2B5EF4-FFF2-40B4-BE49-F238E27FC236}">
                    <a16:creationId xmlns:a16="http://schemas.microsoft.com/office/drawing/2014/main" id="{3DA19F6B-4720-71D3-41F0-DA3693961A03}"/>
                  </a:ext>
                </a:extLst>
              </p:cNvPr>
              <p:cNvSpPr>
                <a:spLocks noChangeArrowheads="1"/>
              </p:cNvSpPr>
              <p:nvPr/>
            </p:nvSpPr>
            <p:spPr bwMode="auto">
              <a:xfrm>
                <a:off x="5889990" y="2830551"/>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chemeClr val="accent1"/>
              </a:solidFill>
              <a:ln>
                <a:noFill/>
              </a:ln>
              <a:effectLst/>
            </p:spPr>
            <p:txBody>
              <a:bodyPr wrap="none" anchor="ctr"/>
              <a:lstStyle/>
              <a:p>
                <a:endParaRPr lang="en-US" sz="3265">
                  <a:latin typeface="DM Sans" pitchFamily="2" charset="77"/>
                </a:endParaRPr>
              </a:p>
            </p:txBody>
          </p:sp>
        </p:grpSp>
        <p:sp>
          <p:nvSpPr>
            <p:cNvPr id="133" name="TextBox 132">
              <a:extLst>
                <a:ext uri="{FF2B5EF4-FFF2-40B4-BE49-F238E27FC236}">
                  <a16:creationId xmlns:a16="http://schemas.microsoft.com/office/drawing/2014/main" id="{C8583F2C-7B18-2C52-D29D-EDF15E20DAF3}"/>
                </a:ext>
              </a:extLst>
            </p:cNvPr>
            <p:cNvSpPr txBox="1"/>
            <p:nvPr/>
          </p:nvSpPr>
          <p:spPr>
            <a:xfrm>
              <a:off x="72157" y="2852189"/>
              <a:ext cx="4834659" cy="542969"/>
            </a:xfrm>
            <a:prstGeom prst="rect">
              <a:avLst/>
            </a:prstGeom>
            <a:noFill/>
          </p:spPr>
          <p:txBody>
            <a:bodyPr wrap="square" rtlCol="0" anchor="t">
              <a:spAutoFit/>
            </a:bodyPr>
            <a:lstStyle/>
            <a:p>
              <a:pPr algn="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Built a proof-of-concept resource to provide technology, support, and scientific subject matter expertise</a:t>
              </a:r>
            </a:p>
          </p:txBody>
        </p:sp>
        <p:sp>
          <p:nvSpPr>
            <p:cNvPr id="134" name="TextBox 133">
              <a:extLst>
                <a:ext uri="{FF2B5EF4-FFF2-40B4-BE49-F238E27FC236}">
                  <a16:creationId xmlns:a16="http://schemas.microsoft.com/office/drawing/2014/main" id="{8B919CC2-265F-67DE-9DCB-471E1A2C445A}"/>
                </a:ext>
              </a:extLst>
            </p:cNvPr>
            <p:cNvSpPr txBox="1"/>
            <p:nvPr/>
          </p:nvSpPr>
          <p:spPr>
            <a:xfrm>
              <a:off x="952207" y="2543615"/>
              <a:ext cx="3954609" cy="338554"/>
            </a:xfrm>
            <a:prstGeom prst="rect">
              <a:avLst/>
            </a:prstGeom>
            <a:noFill/>
          </p:spPr>
          <p:txBody>
            <a:bodyPr wrap="none" rtlCol="0" anchor="t">
              <a:spAutoFit/>
            </a:bodyPr>
            <a:lstStyle/>
            <a:p>
              <a:pPr algn="r"/>
              <a:r>
                <a:rPr lang="en-US" sz="1600" spc="-15">
                  <a:solidFill>
                    <a:schemeClr val="tx2"/>
                  </a:solidFill>
                  <a:latin typeface="Poppins" panose="00000500000000000000" pitchFamily="2" charset="0"/>
                  <a:cs typeface="Poppins" panose="00000500000000000000" pitchFamily="2" charset="0"/>
                </a:rPr>
                <a:t>NIAID Biovisualization (“BioViz”) Lab 1.0</a:t>
              </a:r>
            </a:p>
          </p:txBody>
        </p:sp>
        <p:sp>
          <p:nvSpPr>
            <p:cNvPr id="135" name="TextBox 134">
              <a:extLst>
                <a:ext uri="{FF2B5EF4-FFF2-40B4-BE49-F238E27FC236}">
                  <a16:creationId xmlns:a16="http://schemas.microsoft.com/office/drawing/2014/main" id="{D5AF01F3-0EA0-8FCD-87A2-ED33CA471BAB}"/>
                </a:ext>
              </a:extLst>
            </p:cNvPr>
            <p:cNvSpPr txBox="1"/>
            <p:nvPr/>
          </p:nvSpPr>
          <p:spPr>
            <a:xfrm>
              <a:off x="4159755" y="2218910"/>
              <a:ext cx="752450" cy="400110"/>
            </a:xfrm>
            <a:prstGeom prst="rect">
              <a:avLst/>
            </a:prstGeom>
            <a:noFill/>
          </p:spPr>
          <p:txBody>
            <a:bodyPr wrap="none" rtlCol="0" anchor="b">
              <a:spAutoFit/>
            </a:bodyPr>
            <a:lstStyle/>
            <a:p>
              <a:pPr algn="r"/>
              <a:r>
                <a:rPr lang="en-US" sz="2000" b="1" spc="-15">
                  <a:solidFill>
                    <a:schemeClr val="accent1"/>
                  </a:solidFill>
                  <a:latin typeface="Poppins" panose="00000500000000000000" pitchFamily="2" charset="0"/>
                  <a:cs typeface="Poppins" panose="00000500000000000000" pitchFamily="2" charset="0"/>
                </a:rPr>
                <a:t>2018</a:t>
              </a:r>
            </a:p>
          </p:txBody>
        </p:sp>
      </p:grpSp>
      <p:grpSp>
        <p:nvGrpSpPr>
          <p:cNvPr id="140" name="Group 139">
            <a:extLst>
              <a:ext uri="{FF2B5EF4-FFF2-40B4-BE49-F238E27FC236}">
                <a16:creationId xmlns:a16="http://schemas.microsoft.com/office/drawing/2014/main" id="{100E374C-AEFD-C8F8-9EA1-04E19341978B}"/>
              </a:ext>
            </a:extLst>
          </p:cNvPr>
          <p:cNvGrpSpPr/>
          <p:nvPr/>
        </p:nvGrpSpPr>
        <p:grpSpPr>
          <a:xfrm>
            <a:off x="5885130" y="5508713"/>
            <a:ext cx="5836858" cy="1002533"/>
            <a:chOff x="5889990" y="1318799"/>
            <a:chExt cx="5836858" cy="1002533"/>
          </a:xfrm>
        </p:grpSpPr>
        <p:grpSp>
          <p:nvGrpSpPr>
            <p:cNvPr id="141" name="Group 140">
              <a:extLst>
                <a:ext uri="{FF2B5EF4-FFF2-40B4-BE49-F238E27FC236}">
                  <a16:creationId xmlns:a16="http://schemas.microsoft.com/office/drawing/2014/main" id="{58154606-83AA-071E-5CEB-B56B46C762E0}"/>
                </a:ext>
              </a:extLst>
            </p:cNvPr>
            <p:cNvGrpSpPr/>
            <p:nvPr/>
          </p:nvGrpSpPr>
          <p:grpSpPr>
            <a:xfrm>
              <a:off x="5889990" y="1671391"/>
              <a:ext cx="1186521" cy="412022"/>
              <a:chOff x="5904345" y="1731930"/>
              <a:chExt cx="1186521" cy="412022"/>
            </a:xfrm>
          </p:grpSpPr>
          <p:sp>
            <p:nvSpPr>
              <p:cNvPr id="145" name="Freeform 123">
                <a:extLst>
                  <a:ext uri="{FF2B5EF4-FFF2-40B4-BE49-F238E27FC236}">
                    <a16:creationId xmlns:a16="http://schemas.microsoft.com/office/drawing/2014/main" id="{023A9D74-BCA5-4768-15E0-5E2C96A8C044}"/>
                  </a:ext>
                </a:extLst>
              </p:cNvPr>
              <p:cNvSpPr>
                <a:spLocks noChangeArrowheads="1"/>
              </p:cNvSpPr>
              <p:nvPr/>
            </p:nvSpPr>
            <p:spPr bwMode="auto">
              <a:xfrm>
                <a:off x="6288897" y="1921459"/>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00B0F0"/>
              </a:solidFill>
              <a:ln>
                <a:noFill/>
              </a:ln>
              <a:effectLst/>
            </p:spPr>
            <p:txBody>
              <a:bodyPr wrap="none" anchor="ctr"/>
              <a:lstStyle/>
              <a:p>
                <a:endParaRPr lang="en-US" sz="3265">
                  <a:latin typeface="DM Sans" pitchFamily="2" charset="77"/>
                </a:endParaRPr>
              </a:p>
            </p:txBody>
          </p:sp>
          <p:sp>
            <p:nvSpPr>
              <p:cNvPr id="146" name="Freeform 124">
                <a:extLst>
                  <a:ext uri="{FF2B5EF4-FFF2-40B4-BE49-F238E27FC236}">
                    <a16:creationId xmlns:a16="http://schemas.microsoft.com/office/drawing/2014/main" id="{45D4AB9E-98FD-4310-1F06-068E904093DE}"/>
                  </a:ext>
                </a:extLst>
              </p:cNvPr>
              <p:cNvSpPr>
                <a:spLocks noChangeArrowheads="1"/>
              </p:cNvSpPr>
              <p:nvPr/>
            </p:nvSpPr>
            <p:spPr bwMode="auto">
              <a:xfrm>
                <a:off x="6997474" y="1891244"/>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00B0F0"/>
              </a:solidFill>
              <a:ln>
                <a:noFill/>
              </a:ln>
              <a:effectLst/>
            </p:spPr>
            <p:txBody>
              <a:bodyPr wrap="none" anchor="ctr"/>
              <a:lstStyle/>
              <a:p>
                <a:endParaRPr lang="en-US" sz="3265">
                  <a:latin typeface="DM Sans" pitchFamily="2" charset="77"/>
                </a:endParaRPr>
              </a:p>
            </p:txBody>
          </p:sp>
          <p:sp>
            <p:nvSpPr>
              <p:cNvPr id="147" name="Freeform 125">
                <a:extLst>
                  <a:ext uri="{FF2B5EF4-FFF2-40B4-BE49-F238E27FC236}">
                    <a16:creationId xmlns:a16="http://schemas.microsoft.com/office/drawing/2014/main" id="{20E10DD4-AF72-3EC5-E45B-113AD1B4D9B2}"/>
                  </a:ext>
                </a:extLst>
              </p:cNvPr>
              <p:cNvSpPr>
                <a:spLocks noChangeArrowheads="1"/>
              </p:cNvSpPr>
              <p:nvPr/>
            </p:nvSpPr>
            <p:spPr bwMode="auto">
              <a:xfrm>
                <a:off x="6025205" y="1850042"/>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00B0F0"/>
              </a:solidFill>
              <a:ln>
                <a:noFill/>
              </a:ln>
              <a:effectLst/>
            </p:spPr>
            <p:txBody>
              <a:bodyPr wrap="none" anchor="ctr"/>
              <a:lstStyle/>
              <a:p>
                <a:endParaRPr lang="en-US" sz="3265">
                  <a:latin typeface="DM Sans" pitchFamily="2" charset="77"/>
                </a:endParaRPr>
              </a:p>
            </p:txBody>
          </p:sp>
          <p:sp>
            <p:nvSpPr>
              <p:cNvPr id="148" name="Freeform 126">
                <a:extLst>
                  <a:ext uri="{FF2B5EF4-FFF2-40B4-BE49-F238E27FC236}">
                    <a16:creationId xmlns:a16="http://schemas.microsoft.com/office/drawing/2014/main" id="{72DA8CA9-8921-A0FD-05B0-6A6B5758F547}"/>
                  </a:ext>
                </a:extLst>
              </p:cNvPr>
              <p:cNvSpPr>
                <a:spLocks noChangeArrowheads="1"/>
              </p:cNvSpPr>
              <p:nvPr/>
            </p:nvSpPr>
            <p:spPr bwMode="auto">
              <a:xfrm>
                <a:off x="5904345" y="1731930"/>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00B0F0"/>
              </a:solidFill>
              <a:ln>
                <a:noFill/>
              </a:ln>
              <a:effectLst/>
            </p:spPr>
            <p:txBody>
              <a:bodyPr wrap="none" anchor="ctr"/>
              <a:lstStyle/>
              <a:p>
                <a:endParaRPr lang="en-US" sz="3265">
                  <a:latin typeface="DM Sans" pitchFamily="2" charset="77"/>
                </a:endParaRPr>
              </a:p>
            </p:txBody>
          </p:sp>
        </p:grpSp>
        <p:sp>
          <p:nvSpPr>
            <p:cNvPr id="142" name="TextBox 141">
              <a:extLst>
                <a:ext uri="{FF2B5EF4-FFF2-40B4-BE49-F238E27FC236}">
                  <a16:creationId xmlns:a16="http://schemas.microsoft.com/office/drawing/2014/main" id="{D749BFC8-20B2-2503-8ADE-BF225D00BD17}"/>
                </a:ext>
              </a:extLst>
            </p:cNvPr>
            <p:cNvSpPr txBox="1"/>
            <p:nvPr/>
          </p:nvSpPr>
          <p:spPr>
            <a:xfrm>
              <a:off x="7288483" y="2009195"/>
              <a:ext cx="4438365" cy="312137"/>
            </a:xfrm>
            <a:prstGeom prst="rect">
              <a:avLst/>
            </a:prstGeom>
            <a:noFill/>
          </p:spPr>
          <p:txBody>
            <a:bodyPr wrap="square" rtlCol="0" anchor="t">
              <a:spAutoFit/>
            </a:bodyPr>
            <a:lstStyle/>
            <a:p>
              <a:pP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Grand reopening of the BioViz Lab at Fishers Lane</a:t>
              </a:r>
            </a:p>
          </p:txBody>
        </p:sp>
        <p:sp>
          <p:nvSpPr>
            <p:cNvPr id="143" name="TextBox 142">
              <a:extLst>
                <a:ext uri="{FF2B5EF4-FFF2-40B4-BE49-F238E27FC236}">
                  <a16:creationId xmlns:a16="http://schemas.microsoft.com/office/drawing/2014/main" id="{E90CE41E-309D-E43F-8900-3E84F7DE5D9D}"/>
                </a:ext>
              </a:extLst>
            </p:cNvPr>
            <p:cNvSpPr txBox="1"/>
            <p:nvPr/>
          </p:nvSpPr>
          <p:spPr>
            <a:xfrm>
              <a:off x="7288484" y="1700621"/>
              <a:ext cx="2311851" cy="338554"/>
            </a:xfrm>
            <a:prstGeom prst="rect">
              <a:avLst/>
            </a:prstGeom>
            <a:noFill/>
          </p:spPr>
          <p:txBody>
            <a:bodyPr wrap="none" rtlCol="0" anchor="t">
              <a:spAutoFit/>
            </a:bodyPr>
            <a:lstStyle/>
            <a:p>
              <a:r>
                <a:rPr lang="en-US" sz="1600" spc="-15">
                  <a:solidFill>
                    <a:schemeClr val="tx2"/>
                  </a:solidFill>
                  <a:latin typeface="Poppins" panose="00000500000000000000" pitchFamily="2" charset="0"/>
                  <a:cs typeface="Poppins" panose="00000500000000000000" pitchFamily="2" charset="0"/>
                </a:rPr>
                <a:t>Reopened BioViz Lab </a:t>
              </a:r>
            </a:p>
          </p:txBody>
        </p:sp>
        <p:sp>
          <p:nvSpPr>
            <p:cNvPr id="144" name="TextBox 143">
              <a:extLst>
                <a:ext uri="{FF2B5EF4-FFF2-40B4-BE49-F238E27FC236}">
                  <a16:creationId xmlns:a16="http://schemas.microsoft.com/office/drawing/2014/main" id="{85017904-5357-1AF0-F285-058498C0C788}"/>
                </a:ext>
              </a:extLst>
            </p:cNvPr>
            <p:cNvSpPr txBox="1"/>
            <p:nvPr/>
          </p:nvSpPr>
          <p:spPr>
            <a:xfrm>
              <a:off x="7288484" y="1318799"/>
              <a:ext cx="1748556" cy="400110"/>
            </a:xfrm>
            <a:prstGeom prst="rect">
              <a:avLst/>
            </a:prstGeom>
            <a:noFill/>
          </p:spPr>
          <p:txBody>
            <a:bodyPr wrap="none" rtlCol="0" anchor="b">
              <a:spAutoFit/>
            </a:bodyPr>
            <a:lstStyle/>
            <a:p>
              <a:r>
                <a:rPr lang="en-US" sz="2000" b="1" spc="-15">
                  <a:solidFill>
                    <a:srgbClr val="00B0F0"/>
                  </a:solidFill>
                  <a:latin typeface="Poppins" panose="00000500000000000000" pitchFamily="2" charset="0"/>
                  <a:cs typeface="Poppins" panose="00000500000000000000" pitchFamily="2" charset="0"/>
                </a:rPr>
                <a:t>2023 – 2024 </a:t>
              </a:r>
            </a:p>
          </p:txBody>
        </p:sp>
      </p:grpSp>
      <p:pic>
        <p:nvPicPr>
          <p:cNvPr id="187" name="Picture 186" descr="A picture containing wall, indoor&#10;&#10;Description automatically generated">
            <a:extLst>
              <a:ext uri="{FF2B5EF4-FFF2-40B4-BE49-F238E27FC236}">
                <a16:creationId xmlns:a16="http://schemas.microsoft.com/office/drawing/2014/main" id="{1C370A28-F92D-428E-3C69-86CB18447B9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4645" r="20133"/>
          <a:stretch/>
        </p:blipFill>
        <p:spPr>
          <a:xfrm rot="5400000">
            <a:off x="3091538" y="-2746958"/>
            <a:ext cx="2625763" cy="2683902"/>
          </a:xfrm>
          <a:prstGeom prst="rect">
            <a:avLst/>
          </a:prstGeom>
        </p:spPr>
      </p:pic>
      <p:pic>
        <p:nvPicPr>
          <p:cNvPr id="188" name="Picture 187" descr="A group of people posing for a photo&#10;&#10;Description automatically generated with medium confidence">
            <a:extLst>
              <a:ext uri="{FF2B5EF4-FFF2-40B4-BE49-F238E27FC236}">
                <a16:creationId xmlns:a16="http://schemas.microsoft.com/office/drawing/2014/main" id="{AF2B0FA4-B669-60A8-A856-711CEEA4A61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7191" t="1722" r="2033" b="6474"/>
          <a:stretch/>
        </p:blipFill>
        <p:spPr>
          <a:xfrm rot="5400000">
            <a:off x="236966" y="-2539272"/>
            <a:ext cx="2534164" cy="2160142"/>
          </a:xfrm>
          <a:prstGeom prst="rect">
            <a:avLst/>
          </a:prstGeom>
        </p:spPr>
      </p:pic>
      <p:grpSp>
        <p:nvGrpSpPr>
          <p:cNvPr id="17" name="Group 16">
            <a:extLst>
              <a:ext uri="{FF2B5EF4-FFF2-40B4-BE49-F238E27FC236}">
                <a16:creationId xmlns:a16="http://schemas.microsoft.com/office/drawing/2014/main" id="{15443E4E-577B-E472-8130-2A20A2C8DCDE}"/>
              </a:ext>
            </a:extLst>
          </p:cNvPr>
          <p:cNvGrpSpPr/>
          <p:nvPr/>
        </p:nvGrpSpPr>
        <p:grpSpPr>
          <a:xfrm>
            <a:off x="312979" y="4728768"/>
            <a:ext cx="5983607" cy="1205886"/>
            <a:chOff x="318405" y="2175754"/>
            <a:chExt cx="5983607" cy="1205886"/>
          </a:xfrm>
        </p:grpSpPr>
        <p:grpSp>
          <p:nvGrpSpPr>
            <p:cNvPr id="18" name="Group 17">
              <a:extLst>
                <a:ext uri="{FF2B5EF4-FFF2-40B4-BE49-F238E27FC236}">
                  <a16:creationId xmlns:a16="http://schemas.microsoft.com/office/drawing/2014/main" id="{BA1ECB97-706D-7802-0371-5DD1AD43996C}"/>
                </a:ext>
              </a:extLst>
            </p:cNvPr>
            <p:cNvGrpSpPr/>
            <p:nvPr/>
          </p:nvGrpSpPr>
          <p:grpSpPr>
            <a:xfrm>
              <a:off x="5102505" y="2512658"/>
              <a:ext cx="1199507" cy="412022"/>
              <a:chOff x="5102505" y="2830551"/>
              <a:chExt cx="1199507" cy="412022"/>
            </a:xfrm>
          </p:grpSpPr>
          <p:sp>
            <p:nvSpPr>
              <p:cNvPr id="27" name="Freeform 123">
                <a:extLst>
                  <a:ext uri="{FF2B5EF4-FFF2-40B4-BE49-F238E27FC236}">
                    <a16:creationId xmlns:a16="http://schemas.microsoft.com/office/drawing/2014/main" id="{BEDB49CE-6C07-8A74-E2A1-9E2BED71E90C}"/>
                  </a:ext>
                </a:extLst>
              </p:cNvPr>
              <p:cNvSpPr>
                <a:spLocks noChangeArrowheads="1"/>
              </p:cNvSpPr>
              <p:nvPr/>
            </p:nvSpPr>
            <p:spPr bwMode="auto">
              <a:xfrm>
                <a:off x="5149201" y="3017266"/>
                <a:ext cx="758952" cy="32962"/>
              </a:xfrm>
              <a:custGeom>
                <a:avLst/>
                <a:gdLst>
                  <a:gd name="T0" fmla="*/ 0 w 1816"/>
                  <a:gd name="T1" fmla="*/ 0 h 52"/>
                  <a:gd name="T2" fmla="*/ 1815 w 1816"/>
                  <a:gd name="T3" fmla="*/ 0 h 52"/>
                  <a:gd name="T4" fmla="*/ 1815 w 1816"/>
                  <a:gd name="T5" fmla="*/ 51 h 52"/>
                  <a:gd name="T6" fmla="*/ 0 w 1816"/>
                  <a:gd name="T7" fmla="*/ 51 h 52"/>
                  <a:gd name="T8" fmla="*/ 0 w 1816"/>
                  <a:gd name="T9" fmla="*/ 0 h 52"/>
                </a:gdLst>
                <a:ahLst/>
                <a:cxnLst>
                  <a:cxn ang="0">
                    <a:pos x="T0" y="T1"/>
                  </a:cxn>
                  <a:cxn ang="0">
                    <a:pos x="T2" y="T3"/>
                  </a:cxn>
                  <a:cxn ang="0">
                    <a:pos x="T4" y="T5"/>
                  </a:cxn>
                  <a:cxn ang="0">
                    <a:pos x="T6" y="T7"/>
                  </a:cxn>
                  <a:cxn ang="0">
                    <a:pos x="T8" y="T9"/>
                  </a:cxn>
                </a:cxnLst>
                <a:rect l="0" t="0" r="r" b="b"/>
                <a:pathLst>
                  <a:path w="1816" h="52">
                    <a:moveTo>
                      <a:pt x="0" y="0"/>
                    </a:moveTo>
                    <a:lnTo>
                      <a:pt x="1815" y="0"/>
                    </a:lnTo>
                    <a:lnTo>
                      <a:pt x="1815" y="51"/>
                    </a:lnTo>
                    <a:lnTo>
                      <a:pt x="0" y="51"/>
                    </a:lnTo>
                    <a:lnTo>
                      <a:pt x="0" y="0"/>
                    </a:lnTo>
                  </a:path>
                </a:pathLst>
              </a:custGeom>
              <a:solidFill>
                <a:srgbClr val="C55A11"/>
              </a:solidFill>
              <a:ln>
                <a:noFill/>
              </a:ln>
              <a:effectLst/>
            </p:spPr>
            <p:txBody>
              <a:bodyPr wrap="none" anchor="ctr"/>
              <a:lstStyle/>
              <a:p>
                <a:endParaRPr lang="en-US" sz="3265">
                  <a:latin typeface="DM Sans" pitchFamily="2" charset="77"/>
                </a:endParaRPr>
              </a:p>
            </p:txBody>
          </p:sp>
          <p:sp>
            <p:nvSpPr>
              <p:cNvPr id="28" name="Freeform 124">
                <a:extLst>
                  <a:ext uri="{FF2B5EF4-FFF2-40B4-BE49-F238E27FC236}">
                    <a16:creationId xmlns:a16="http://schemas.microsoft.com/office/drawing/2014/main" id="{776E7D55-3D58-D562-1557-425DAACE3D6A}"/>
                  </a:ext>
                </a:extLst>
              </p:cNvPr>
              <p:cNvSpPr>
                <a:spLocks noChangeArrowheads="1"/>
              </p:cNvSpPr>
              <p:nvPr/>
            </p:nvSpPr>
            <p:spPr bwMode="auto">
              <a:xfrm>
                <a:off x="5102505" y="2987051"/>
                <a:ext cx="93392" cy="93392"/>
              </a:xfrm>
              <a:custGeom>
                <a:avLst/>
                <a:gdLst>
                  <a:gd name="T0" fmla="*/ 76 w 152"/>
                  <a:gd name="T1" fmla="*/ 151 h 152"/>
                  <a:gd name="T2" fmla="*/ 76 w 152"/>
                  <a:gd name="T3" fmla="*/ 151 h 152"/>
                  <a:gd name="T4" fmla="*/ 0 w 152"/>
                  <a:gd name="T5" fmla="*/ 76 h 152"/>
                  <a:gd name="T6" fmla="*/ 0 w 152"/>
                  <a:gd name="T7" fmla="*/ 76 h 152"/>
                  <a:gd name="T8" fmla="*/ 76 w 152"/>
                  <a:gd name="T9" fmla="*/ 0 h 152"/>
                  <a:gd name="T10" fmla="*/ 76 w 152"/>
                  <a:gd name="T11" fmla="*/ 0 h 152"/>
                  <a:gd name="T12" fmla="*/ 151 w 152"/>
                  <a:gd name="T13" fmla="*/ 76 h 152"/>
                  <a:gd name="T14" fmla="*/ 151 w 152"/>
                  <a:gd name="T15" fmla="*/ 76 h 152"/>
                  <a:gd name="T16" fmla="*/ 76 w 152"/>
                  <a:gd name="T17" fmla="*/ 15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2">
                    <a:moveTo>
                      <a:pt x="76" y="151"/>
                    </a:moveTo>
                    <a:lnTo>
                      <a:pt x="76" y="151"/>
                    </a:lnTo>
                    <a:cubicBezTo>
                      <a:pt x="33" y="151"/>
                      <a:pt x="0" y="118"/>
                      <a:pt x="0" y="76"/>
                    </a:cubicBezTo>
                    <a:lnTo>
                      <a:pt x="0" y="76"/>
                    </a:lnTo>
                    <a:cubicBezTo>
                      <a:pt x="0" y="34"/>
                      <a:pt x="33" y="0"/>
                      <a:pt x="76" y="0"/>
                    </a:cubicBezTo>
                    <a:lnTo>
                      <a:pt x="76" y="0"/>
                    </a:lnTo>
                    <a:cubicBezTo>
                      <a:pt x="117" y="0"/>
                      <a:pt x="151" y="34"/>
                      <a:pt x="151" y="76"/>
                    </a:cubicBezTo>
                    <a:lnTo>
                      <a:pt x="151" y="76"/>
                    </a:lnTo>
                    <a:cubicBezTo>
                      <a:pt x="151" y="118"/>
                      <a:pt x="117" y="151"/>
                      <a:pt x="76" y="151"/>
                    </a:cubicBezTo>
                  </a:path>
                </a:pathLst>
              </a:custGeom>
              <a:solidFill>
                <a:srgbClr val="C55A11"/>
              </a:solidFill>
              <a:ln>
                <a:noFill/>
              </a:ln>
              <a:effectLst/>
            </p:spPr>
            <p:txBody>
              <a:bodyPr wrap="none" anchor="ctr"/>
              <a:lstStyle/>
              <a:p>
                <a:endParaRPr lang="en-US" sz="3265">
                  <a:latin typeface="DM Sans" pitchFamily="2" charset="77"/>
                </a:endParaRPr>
              </a:p>
            </p:txBody>
          </p:sp>
          <p:sp>
            <p:nvSpPr>
              <p:cNvPr id="29" name="Freeform 125">
                <a:extLst>
                  <a:ext uri="{FF2B5EF4-FFF2-40B4-BE49-F238E27FC236}">
                    <a16:creationId xmlns:a16="http://schemas.microsoft.com/office/drawing/2014/main" id="{178C36AC-9D34-3CF0-416F-4A2CCB0DEB8E}"/>
                  </a:ext>
                </a:extLst>
              </p:cNvPr>
              <p:cNvSpPr>
                <a:spLocks noChangeArrowheads="1"/>
              </p:cNvSpPr>
              <p:nvPr/>
            </p:nvSpPr>
            <p:spPr bwMode="auto">
              <a:xfrm>
                <a:off x="6010850" y="2948663"/>
                <a:ext cx="173050" cy="173048"/>
              </a:xfrm>
              <a:custGeom>
                <a:avLst/>
                <a:gdLst>
                  <a:gd name="T0" fmla="*/ 277 w 278"/>
                  <a:gd name="T1" fmla="*/ 138 h 278"/>
                  <a:gd name="T2" fmla="*/ 277 w 278"/>
                  <a:gd name="T3" fmla="*/ 138 h 278"/>
                  <a:gd name="T4" fmla="*/ 139 w 278"/>
                  <a:gd name="T5" fmla="*/ 277 h 278"/>
                  <a:gd name="T6" fmla="*/ 139 w 278"/>
                  <a:gd name="T7" fmla="*/ 277 h 278"/>
                  <a:gd name="T8" fmla="*/ 0 w 278"/>
                  <a:gd name="T9" fmla="*/ 138 h 278"/>
                  <a:gd name="T10" fmla="*/ 0 w 278"/>
                  <a:gd name="T11" fmla="*/ 138 h 278"/>
                  <a:gd name="T12" fmla="*/ 139 w 278"/>
                  <a:gd name="T13" fmla="*/ 0 h 278"/>
                  <a:gd name="T14" fmla="*/ 139 w 278"/>
                  <a:gd name="T15" fmla="*/ 0 h 278"/>
                  <a:gd name="T16" fmla="*/ 277 w 278"/>
                  <a:gd name="T17" fmla="*/ 13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8" h="278">
                    <a:moveTo>
                      <a:pt x="277" y="138"/>
                    </a:moveTo>
                    <a:lnTo>
                      <a:pt x="277" y="138"/>
                    </a:lnTo>
                    <a:cubicBezTo>
                      <a:pt x="277" y="216"/>
                      <a:pt x="215" y="277"/>
                      <a:pt x="139" y="277"/>
                    </a:cubicBezTo>
                    <a:lnTo>
                      <a:pt x="139" y="277"/>
                    </a:lnTo>
                    <a:cubicBezTo>
                      <a:pt x="63" y="277"/>
                      <a:pt x="0" y="216"/>
                      <a:pt x="0" y="138"/>
                    </a:cubicBezTo>
                    <a:lnTo>
                      <a:pt x="0" y="138"/>
                    </a:lnTo>
                    <a:cubicBezTo>
                      <a:pt x="0" y="62"/>
                      <a:pt x="63" y="0"/>
                      <a:pt x="139" y="0"/>
                    </a:cubicBezTo>
                    <a:lnTo>
                      <a:pt x="139" y="0"/>
                    </a:lnTo>
                    <a:cubicBezTo>
                      <a:pt x="215" y="0"/>
                      <a:pt x="277" y="62"/>
                      <a:pt x="277" y="138"/>
                    </a:cubicBezTo>
                  </a:path>
                </a:pathLst>
              </a:custGeom>
              <a:solidFill>
                <a:srgbClr val="C55A11"/>
              </a:solidFill>
              <a:ln>
                <a:noFill/>
              </a:ln>
              <a:effectLst/>
            </p:spPr>
            <p:txBody>
              <a:bodyPr wrap="none" anchor="ctr"/>
              <a:lstStyle/>
              <a:p>
                <a:endParaRPr lang="en-US" sz="3265">
                  <a:latin typeface="DM Sans" pitchFamily="2" charset="77"/>
                </a:endParaRPr>
              </a:p>
            </p:txBody>
          </p:sp>
          <p:sp>
            <p:nvSpPr>
              <p:cNvPr id="30" name="Freeform 126">
                <a:extLst>
                  <a:ext uri="{FF2B5EF4-FFF2-40B4-BE49-F238E27FC236}">
                    <a16:creationId xmlns:a16="http://schemas.microsoft.com/office/drawing/2014/main" id="{ACDBDA59-D665-828F-2EDA-61B486DBD2E3}"/>
                  </a:ext>
                </a:extLst>
              </p:cNvPr>
              <p:cNvSpPr>
                <a:spLocks noChangeArrowheads="1"/>
              </p:cNvSpPr>
              <p:nvPr/>
            </p:nvSpPr>
            <p:spPr bwMode="auto">
              <a:xfrm>
                <a:off x="5889990" y="2830551"/>
                <a:ext cx="412022" cy="412022"/>
              </a:xfrm>
              <a:custGeom>
                <a:avLst/>
                <a:gdLst>
                  <a:gd name="T0" fmla="*/ 330 w 660"/>
                  <a:gd name="T1" fmla="*/ 80 h 662"/>
                  <a:gd name="T2" fmla="*/ 330 w 660"/>
                  <a:gd name="T3" fmla="*/ 80 h 662"/>
                  <a:gd name="T4" fmla="*/ 80 w 660"/>
                  <a:gd name="T5" fmla="*/ 331 h 662"/>
                  <a:gd name="T6" fmla="*/ 80 w 660"/>
                  <a:gd name="T7" fmla="*/ 331 h 662"/>
                  <a:gd name="T8" fmla="*/ 330 w 660"/>
                  <a:gd name="T9" fmla="*/ 581 h 662"/>
                  <a:gd name="T10" fmla="*/ 330 w 660"/>
                  <a:gd name="T11" fmla="*/ 581 h 662"/>
                  <a:gd name="T12" fmla="*/ 580 w 660"/>
                  <a:gd name="T13" fmla="*/ 331 h 662"/>
                  <a:gd name="T14" fmla="*/ 580 w 660"/>
                  <a:gd name="T15" fmla="*/ 331 h 662"/>
                  <a:gd name="T16" fmla="*/ 330 w 660"/>
                  <a:gd name="T17" fmla="*/ 80 h 662"/>
                  <a:gd name="T18" fmla="*/ 330 w 660"/>
                  <a:gd name="T19" fmla="*/ 661 h 662"/>
                  <a:gd name="T20" fmla="*/ 330 w 660"/>
                  <a:gd name="T21" fmla="*/ 661 h 662"/>
                  <a:gd name="T22" fmla="*/ 0 w 660"/>
                  <a:gd name="T23" fmla="*/ 331 h 662"/>
                  <a:gd name="T24" fmla="*/ 0 w 660"/>
                  <a:gd name="T25" fmla="*/ 331 h 662"/>
                  <a:gd name="T26" fmla="*/ 330 w 660"/>
                  <a:gd name="T27" fmla="*/ 0 h 662"/>
                  <a:gd name="T28" fmla="*/ 330 w 660"/>
                  <a:gd name="T29" fmla="*/ 0 h 662"/>
                  <a:gd name="T30" fmla="*/ 659 w 660"/>
                  <a:gd name="T31" fmla="*/ 331 h 662"/>
                  <a:gd name="T32" fmla="*/ 659 w 660"/>
                  <a:gd name="T33" fmla="*/ 331 h 662"/>
                  <a:gd name="T34" fmla="*/ 330 w 660"/>
                  <a:gd name="T35" fmla="*/ 661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0" h="662">
                    <a:moveTo>
                      <a:pt x="330" y="80"/>
                    </a:moveTo>
                    <a:lnTo>
                      <a:pt x="330" y="80"/>
                    </a:lnTo>
                    <a:cubicBezTo>
                      <a:pt x="192" y="80"/>
                      <a:pt x="80" y="192"/>
                      <a:pt x="80" y="331"/>
                    </a:cubicBezTo>
                    <a:lnTo>
                      <a:pt x="80" y="331"/>
                    </a:lnTo>
                    <a:cubicBezTo>
                      <a:pt x="80" y="469"/>
                      <a:pt x="192" y="581"/>
                      <a:pt x="330" y="581"/>
                    </a:cubicBezTo>
                    <a:lnTo>
                      <a:pt x="330" y="581"/>
                    </a:lnTo>
                    <a:cubicBezTo>
                      <a:pt x="467" y="581"/>
                      <a:pt x="580" y="469"/>
                      <a:pt x="580" y="331"/>
                    </a:cubicBezTo>
                    <a:lnTo>
                      <a:pt x="580" y="331"/>
                    </a:lnTo>
                    <a:cubicBezTo>
                      <a:pt x="580" y="192"/>
                      <a:pt x="467" y="80"/>
                      <a:pt x="330" y="80"/>
                    </a:cubicBezTo>
                    <a:close/>
                    <a:moveTo>
                      <a:pt x="330" y="661"/>
                    </a:moveTo>
                    <a:lnTo>
                      <a:pt x="330" y="661"/>
                    </a:lnTo>
                    <a:cubicBezTo>
                      <a:pt x="148" y="661"/>
                      <a:pt x="0" y="513"/>
                      <a:pt x="0" y="331"/>
                    </a:cubicBezTo>
                    <a:lnTo>
                      <a:pt x="0" y="331"/>
                    </a:lnTo>
                    <a:cubicBezTo>
                      <a:pt x="0" y="148"/>
                      <a:pt x="148" y="0"/>
                      <a:pt x="330" y="0"/>
                    </a:cubicBezTo>
                    <a:lnTo>
                      <a:pt x="330" y="0"/>
                    </a:lnTo>
                    <a:cubicBezTo>
                      <a:pt x="511" y="0"/>
                      <a:pt x="659" y="148"/>
                      <a:pt x="659" y="331"/>
                    </a:cubicBezTo>
                    <a:lnTo>
                      <a:pt x="659" y="331"/>
                    </a:lnTo>
                    <a:cubicBezTo>
                      <a:pt x="659" y="513"/>
                      <a:pt x="511" y="661"/>
                      <a:pt x="330" y="661"/>
                    </a:cubicBezTo>
                    <a:close/>
                  </a:path>
                </a:pathLst>
              </a:custGeom>
              <a:solidFill>
                <a:srgbClr val="C55A11"/>
              </a:solidFill>
              <a:ln>
                <a:noFill/>
              </a:ln>
              <a:effectLst/>
            </p:spPr>
            <p:txBody>
              <a:bodyPr wrap="none" anchor="ctr"/>
              <a:lstStyle/>
              <a:p>
                <a:endParaRPr lang="en-US" sz="3265">
                  <a:latin typeface="DM Sans" pitchFamily="2" charset="77"/>
                </a:endParaRPr>
              </a:p>
            </p:txBody>
          </p:sp>
        </p:grpSp>
        <p:sp>
          <p:nvSpPr>
            <p:cNvPr id="19" name="TextBox 18">
              <a:extLst>
                <a:ext uri="{FF2B5EF4-FFF2-40B4-BE49-F238E27FC236}">
                  <a16:creationId xmlns:a16="http://schemas.microsoft.com/office/drawing/2014/main" id="{0188023E-943B-CC23-D66F-68B5490DA4CF}"/>
                </a:ext>
              </a:extLst>
            </p:cNvPr>
            <p:cNvSpPr txBox="1"/>
            <p:nvPr/>
          </p:nvSpPr>
          <p:spPr>
            <a:xfrm>
              <a:off x="318405" y="2838671"/>
              <a:ext cx="4618173" cy="542969"/>
            </a:xfrm>
            <a:prstGeom prst="rect">
              <a:avLst/>
            </a:prstGeom>
            <a:noFill/>
          </p:spPr>
          <p:txBody>
            <a:bodyPr wrap="square" rtlCol="0" anchor="t">
              <a:spAutoFit/>
            </a:bodyPr>
            <a:lstStyle/>
            <a:p>
              <a:pPr algn="r">
                <a:lnSpc>
                  <a:spcPts val="1800"/>
                </a:lnSpc>
              </a:pPr>
              <a:r>
                <a:rPr lang="en-US" sz="1300" spc="-15">
                  <a:solidFill>
                    <a:schemeClr val="bg2">
                      <a:lumMod val="25000"/>
                    </a:schemeClr>
                  </a:solidFill>
                  <a:latin typeface="Poppins" panose="00000500000000000000" pitchFamily="2" charset="0"/>
                  <a:cs typeface="Poppins" panose="00000500000000000000" pitchFamily="2" charset="0"/>
                </a:rPr>
                <a:t>Continued support for investigators and tested applications for training and education</a:t>
              </a:r>
            </a:p>
          </p:txBody>
        </p:sp>
        <p:sp>
          <p:nvSpPr>
            <p:cNvPr id="20" name="TextBox 19">
              <a:extLst>
                <a:ext uri="{FF2B5EF4-FFF2-40B4-BE49-F238E27FC236}">
                  <a16:creationId xmlns:a16="http://schemas.microsoft.com/office/drawing/2014/main" id="{C9299220-23AB-9479-4A0B-D9C6C288A16B}"/>
                </a:ext>
              </a:extLst>
            </p:cNvPr>
            <p:cNvSpPr txBox="1"/>
            <p:nvPr/>
          </p:nvSpPr>
          <p:spPr>
            <a:xfrm>
              <a:off x="433101" y="2530096"/>
              <a:ext cx="4503477" cy="338554"/>
            </a:xfrm>
            <a:prstGeom prst="rect">
              <a:avLst/>
            </a:prstGeom>
            <a:noFill/>
          </p:spPr>
          <p:txBody>
            <a:bodyPr wrap="none" rtlCol="0" anchor="t">
              <a:spAutoFit/>
            </a:bodyPr>
            <a:lstStyle/>
            <a:p>
              <a:pPr algn="r"/>
              <a:r>
                <a:rPr lang="en-US" sz="1600" spc="-15">
                  <a:solidFill>
                    <a:schemeClr val="tx2"/>
                  </a:solidFill>
                  <a:latin typeface="Poppins" panose="00000500000000000000" pitchFamily="2" charset="0"/>
                  <a:cs typeface="Poppins" panose="00000500000000000000" pitchFamily="2" charset="0"/>
                </a:rPr>
                <a:t>Remote XR Technology R&amp;D + Renovations </a:t>
              </a:r>
            </a:p>
          </p:txBody>
        </p:sp>
        <p:sp>
          <p:nvSpPr>
            <p:cNvPr id="26" name="TextBox 25">
              <a:extLst>
                <a:ext uri="{FF2B5EF4-FFF2-40B4-BE49-F238E27FC236}">
                  <a16:creationId xmlns:a16="http://schemas.microsoft.com/office/drawing/2014/main" id="{95B462E1-15E3-2D05-10EF-94F6E8D52855}"/>
                </a:ext>
              </a:extLst>
            </p:cNvPr>
            <p:cNvSpPr txBox="1"/>
            <p:nvPr/>
          </p:nvSpPr>
          <p:spPr>
            <a:xfrm>
              <a:off x="3173618" y="2175754"/>
              <a:ext cx="1732527" cy="400110"/>
            </a:xfrm>
            <a:prstGeom prst="rect">
              <a:avLst/>
            </a:prstGeom>
            <a:noFill/>
          </p:spPr>
          <p:txBody>
            <a:bodyPr wrap="none" rtlCol="0" anchor="b">
              <a:spAutoFit/>
            </a:bodyPr>
            <a:lstStyle/>
            <a:p>
              <a:pPr algn="r"/>
              <a:r>
                <a:rPr lang="en-US" sz="2000" b="1" spc="-15">
                  <a:solidFill>
                    <a:srgbClr val="C55A11"/>
                  </a:solidFill>
                  <a:latin typeface="Poppins" panose="00000500000000000000" pitchFamily="2" charset="0"/>
                  <a:cs typeface="Poppins" panose="00000500000000000000" pitchFamily="2" charset="0"/>
                </a:rPr>
                <a:t>2020 – 2022</a:t>
              </a:r>
            </a:p>
          </p:txBody>
        </p:sp>
      </p:grpSp>
      <p:pic>
        <p:nvPicPr>
          <p:cNvPr id="2" name="Picture 1" descr="A group of people in a room&#10;&#10;Description automatically generated with medium confidence">
            <a:extLst>
              <a:ext uri="{FF2B5EF4-FFF2-40B4-BE49-F238E27FC236}">
                <a16:creationId xmlns:a16="http://schemas.microsoft.com/office/drawing/2014/main" id="{12988C2E-2702-A4C4-A116-B755B21412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394004" y="2623637"/>
            <a:ext cx="4327087" cy="2885076"/>
          </a:xfrm>
          <a:prstGeom prst="rect">
            <a:avLst/>
          </a:prstGeom>
        </p:spPr>
      </p:pic>
      <p:pic>
        <p:nvPicPr>
          <p:cNvPr id="3" name="Picture 2" descr="A close-up of a sign&#10;&#10;Description automatically generated">
            <a:extLst>
              <a:ext uri="{FF2B5EF4-FFF2-40B4-BE49-F238E27FC236}">
                <a16:creationId xmlns:a16="http://schemas.microsoft.com/office/drawing/2014/main" id="{F73BCEDD-2BE8-7EB7-FC4D-80735EFF12C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34065" y="211005"/>
            <a:ext cx="2686311" cy="886154"/>
          </a:xfrm>
          <a:prstGeom prst="rect">
            <a:avLst/>
          </a:prstGeom>
        </p:spPr>
      </p:pic>
      <p:pic>
        <p:nvPicPr>
          <p:cNvPr id="4" name="Picture 3" descr="A group of people in a room&#10;&#10;Description automatically generated with medium confidence">
            <a:extLst>
              <a:ext uri="{FF2B5EF4-FFF2-40B4-BE49-F238E27FC236}">
                <a16:creationId xmlns:a16="http://schemas.microsoft.com/office/drawing/2014/main" id="{49863510-C651-42D3-2FC8-585CEB5733A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 t="39713" r="22599" b="1412"/>
          <a:stretch/>
        </p:blipFill>
        <p:spPr>
          <a:xfrm>
            <a:off x="6876642" y="2232594"/>
            <a:ext cx="4951472" cy="2824686"/>
          </a:xfrm>
          <a:prstGeom prst="rect">
            <a:avLst/>
          </a:prstGeom>
        </p:spPr>
      </p:pic>
      <p:pic>
        <p:nvPicPr>
          <p:cNvPr id="9" name="Picture 8" descr="A person wearing a virtual reality headset&#10;&#10;Description automatically generated">
            <a:extLst>
              <a:ext uri="{FF2B5EF4-FFF2-40B4-BE49-F238E27FC236}">
                <a16:creationId xmlns:a16="http://schemas.microsoft.com/office/drawing/2014/main" id="{28127C95-92A7-11AD-930E-FE4D46C6671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6644" y="1586162"/>
            <a:ext cx="4324018" cy="2882679"/>
          </a:xfrm>
          <a:prstGeom prst="rect">
            <a:avLst/>
          </a:prstGeom>
        </p:spPr>
      </p:pic>
    </p:spTree>
    <p:extLst>
      <p:ext uri="{BB962C8B-B14F-4D97-AF65-F5344CB8AC3E}">
        <p14:creationId xmlns:p14="http://schemas.microsoft.com/office/powerpoint/2010/main" val="26629823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Enduvo Allows Simulation Educators to Build Virtual Courses in VR |  HealthySimulation.com">
            <a:extLst>
              <a:ext uri="{FF2B5EF4-FFF2-40B4-BE49-F238E27FC236}">
                <a16:creationId xmlns:a16="http://schemas.microsoft.com/office/drawing/2014/main" id="{18E7BCD7-27D4-43E3-87F1-A772360377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r="1" b="188"/>
          <a:stretch/>
        </p:blipFill>
        <p:spPr bwMode="auto">
          <a:xfrm>
            <a:off x="962299" y="719179"/>
            <a:ext cx="4990352" cy="28018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950A420-B24C-E0AD-8A0E-D849C1901C5D}"/>
              </a:ext>
            </a:extLst>
          </p:cNvPr>
          <p:cNvPicPr>
            <a:picLocks noChangeAspect="1"/>
          </p:cNvPicPr>
          <p:nvPr/>
        </p:nvPicPr>
        <p:blipFill>
          <a:blip r:embed="rId3"/>
          <a:srcRect t="14374" r="1" b="6828"/>
          <a:stretch/>
        </p:blipFill>
        <p:spPr>
          <a:xfrm>
            <a:off x="6257097" y="719179"/>
            <a:ext cx="4990352" cy="2801817"/>
          </a:xfrm>
          <a:prstGeom prst="rect">
            <a:avLst/>
          </a:prstGeom>
        </p:spPr>
      </p:pic>
      <p:pic>
        <p:nvPicPr>
          <p:cNvPr id="4" name="Picture 3">
            <a:extLst>
              <a:ext uri="{FF2B5EF4-FFF2-40B4-BE49-F238E27FC236}">
                <a16:creationId xmlns:a16="http://schemas.microsoft.com/office/drawing/2014/main" id="{E1EBCDC6-66ED-42B2-25CB-E174DDDDDE35}"/>
              </a:ext>
            </a:extLst>
          </p:cNvPr>
          <p:cNvPicPr>
            <a:picLocks noChangeAspect="1"/>
          </p:cNvPicPr>
          <p:nvPr/>
        </p:nvPicPr>
        <p:blipFill>
          <a:blip r:embed="rId4"/>
          <a:srcRect t="16274" r="1" b="1"/>
          <a:stretch/>
        </p:blipFill>
        <p:spPr>
          <a:xfrm>
            <a:off x="962299" y="3692711"/>
            <a:ext cx="4990352" cy="2788943"/>
          </a:xfrm>
          <a:prstGeom prst="rect">
            <a:avLst/>
          </a:prstGeom>
        </p:spPr>
      </p:pic>
      <p:pic>
        <p:nvPicPr>
          <p:cNvPr id="2" name="Picture 2">
            <a:extLst>
              <a:ext uri="{FF2B5EF4-FFF2-40B4-BE49-F238E27FC236}">
                <a16:creationId xmlns:a16="http://schemas.microsoft.com/office/drawing/2014/main" id="{7759DBC9-ABF3-7CBE-4D9C-F19D41F2A7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 b="647"/>
          <a:stretch/>
        </p:blipFill>
        <p:spPr bwMode="auto">
          <a:xfrm>
            <a:off x="6257097" y="3692711"/>
            <a:ext cx="4990352" cy="2788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84496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ceiling&#10;&#10;Description automatically generated">
            <a:extLst>
              <a:ext uri="{FF2B5EF4-FFF2-40B4-BE49-F238E27FC236}">
                <a16:creationId xmlns:a16="http://schemas.microsoft.com/office/drawing/2014/main" id="{13DA3CF7-D2DA-C5B2-D376-4D54AFD8EAF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7122"/>
          <a:stretch/>
        </p:blipFill>
        <p:spPr>
          <a:xfrm>
            <a:off x="5924551" y="2962274"/>
            <a:ext cx="6267450" cy="3895725"/>
          </a:xfrm>
          <a:prstGeom prst="rect">
            <a:avLst/>
          </a:prstGeom>
        </p:spPr>
      </p:pic>
      <p:pic>
        <p:nvPicPr>
          <p:cNvPr id="2" name="Picture 1" descr="A group of people watching a presentation&#10;&#10;Description automatically generated with low confidence">
            <a:extLst>
              <a:ext uri="{FF2B5EF4-FFF2-40B4-BE49-F238E27FC236}">
                <a16:creationId xmlns:a16="http://schemas.microsoft.com/office/drawing/2014/main" id="{71713E48-E7B7-3221-7D60-D16757645F2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3379"/>
          <a:stretch/>
        </p:blipFill>
        <p:spPr>
          <a:xfrm>
            <a:off x="-2816" y="375210"/>
            <a:ext cx="5927366" cy="3406215"/>
          </a:xfrm>
          <a:prstGeom prst="rect">
            <a:avLst/>
          </a:prstGeom>
        </p:spPr>
      </p:pic>
      <p:sp>
        <p:nvSpPr>
          <p:cNvPr id="6" name="TextBox 5">
            <a:extLst>
              <a:ext uri="{FF2B5EF4-FFF2-40B4-BE49-F238E27FC236}">
                <a16:creationId xmlns:a16="http://schemas.microsoft.com/office/drawing/2014/main" id="{F425F8EC-892F-B1BC-577B-42ABF5864CA1}"/>
              </a:ext>
            </a:extLst>
          </p:cNvPr>
          <p:cNvSpPr txBox="1"/>
          <p:nvPr/>
        </p:nvSpPr>
        <p:spPr>
          <a:xfrm>
            <a:off x="106262" y="4350216"/>
            <a:ext cx="5709210" cy="1938992"/>
          </a:xfrm>
          <a:prstGeom prst="rect">
            <a:avLst/>
          </a:prstGeom>
          <a:noFill/>
        </p:spPr>
        <p:txBody>
          <a:bodyPr wrap="square" rtlCol="0" anchor="b">
            <a:spAutoFit/>
          </a:bodyPr>
          <a:lstStyle/>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16’ x 4.5’ touch-enabled LED WALL (5120 X 1440)</a:t>
            </a:r>
          </a:p>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2x 98” 4K Displays</a:t>
            </a:r>
          </a:p>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2x 80” 8K Displays</a:t>
            </a:r>
          </a:p>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A/V control panel allows content to be shown on any display from any PC</a:t>
            </a:r>
          </a:p>
        </p:txBody>
      </p:sp>
      <p:sp>
        <p:nvSpPr>
          <p:cNvPr id="7" name="TextBox 6">
            <a:extLst>
              <a:ext uri="{FF2B5EF4-FFF2-40B4-BE49-F238E27FC236}">
                <a16:creationId xmlns:a16="http://schemas.microsoft.com/office/drawing/2014/main" id="{BB0D9693-0C3B-E5C9-325F-3AA1FA01F085}"/>
              </a:ext>
            </a:extLst>
          </p:cNvPr>
          <p:cNvSpPr txBox="1"/>
          <p:nvPr/>
        </p:nvSpPr>
        <p:spPr>
          <a:xfrm>
            <a:off x="6275007" y="976245"/>
            <a:ext cx="5566537" cy="1508105"/>
          </a:xfrm>
          <a:prstGeom prst="rect">
            <a:avLst/>
          </a:prstGeom>
          <a:noFill/>
        </p:spPr>
        <p:txBody>
          <a:bodyPr wrap="square" rtlCol="0" anchor="b">
            <a:spAutoFit/>
          </a:bodyPr>
          <a:lstStyle/>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13 Custom Workstations</a:t>
            </a:r>
          </a:p>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20 Quest Headsets (3, Pro, and 2)</a:t>
            </a:r>
          </a:p>
          <a:p>
            <a:pPr marL="342900" indent="-342900" defTabSz="914217">
              <a:spcAft>
                <a:spcPts val="1200"/>
              </a:spcAft>
              <a:buFont typeface="Arial" panose="020B0604020202020204" pitchFamily="34" charset="0"/>
              <a:buChar char="•"/>
            </a:pPr>
            <a:r>
              <a:rPr lang="en-US" spc="-15">
                <a:solidFill>
                  <a:schemeClr val="bg2">
                    <a:lumMod val="25000"/>
                  </a:schemeClr>
                </a:solidFill>
                <a:latin typeface="Poppins" pitchFamily="2" charset="77"/>
                <a:cs typeface="Poppins" pitchFamily="2" charset="77"/>
              </a:rPr>
              <a:t>Integrated cameras, microphones, and speakers for hybrid experience</a:t>
            </a:r>
          </a:p>
        </p:txBody>
      </p:sp>
    </p:spTree>
    <p:extLst>
      <p:ext uri="{BB962C8B-B14F-4D97-AF65-F5344CB8AC3E}">
        <p14:creationId xmlns:p14="http://schemas.microsoft.com/office/powerpoint/2010/main" val="1342231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11B5934-6EA3-3942-EEEB-C35C0E658822}"/>
              </a:ext>
            </a:extLst>
          </p:cNvPr>
          <p:cNvSpPr/>
          <p:nvPr/>
        </p:nvSpPr>
        <p:spPr>
          <a:xfrm>
            <a:off x="10348130" y="-1205754"/>
            <a:ext cx="5937380" cy="1098442"/>
          </a:xfrm>
          <a:prstGeom prst="roundRect">
            <a:avLst/>
          </a:prstGeom>
          <a:noFill/>
          <a:ln>
            <a:noFill/>
          </a:ln>
          <a:effectLst>
            <a:outerShdw blurRad="50800" dist="25400" dir="5400000" algn="t" rotWithShape="0">
              <a:prstClr val="black">
                <a:alpha val="30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
          </a:p>
        </p:txBody>
      </p:sp>
      <mc:AlternateContent xmlns:mc="http://schemas.openxmlformats.org/markup-compatibility/2006" xmlns:p14="http://schemas.microsoft.com/office/powerpoint/2010/main">
        <mc:Choice Requires="p14">
          <p:contentPart p14:bwMode="auto" r:id="rId3">
            <p14:nvContentPartPr>
              <p14:cNvPr id="54" name="Ink 53">
                <a:extLst>
                  <a:ext uri="{FF2B5EF4-FFF2-40B4-BE49-F238E27FC236}">
                    <a16:creationId xmlns:a16="http://schemas.microsoft.com/office/drawing/2014/main" id="{62AEBD13-CC4A-807F-5B0F-9711F95CE86D}"/>
                  </a:ext>
                </a:extLst>
              </p14:cNvPr>
              <p14:cNvContentPartPr/>
              <p14:nvPr/>
            </p14:nvContentPartPr>
            <p14:xfrm>
              <a:off x="10410081" y="1370047"/>
              <a:ext cx="8640" cy="22680"/>
            </p14:xfrm>
          </p:contentPart>
        </mc:Choice>
        <mc:Fallback xmlns="">
          <p:pic>
            <p:nvPicPr>
              <p:cNvPr id="54" name="Ink 53">
                <a:extLst>
                  <a:ext uri="{FF2B5EF4-FFF2-40B4-BE49-F238E27FC236}">
                    <a16:creationId xmlns:a16="http://schemas.microsoft.com/office/drawing/2014/main" id="{62AEBD13-CC4A-807F-5B0F-9711F95CE86D}"/>
                  </a:ext>
                </a:extLst>
              </p:cNvPr>
              <p:cNvPicPr/>
              <p:nvPr/>
            </p:nvPicPr>
            <p:blipFill>
              <a:blip r:embed="rId4"/>
              <a:stretch>
                <a:fillRect/>
              </a:stretch>
            </p:blipFill>
            <p:spPr>
              <a:xfrm>
                <a:off x="10401081" y="1361047"/>
                <a:ext cx="26280" cy="40320"/>
              </a:xfrm>
              <a:prstGeom prst="rect">
                <a:avLst/>
              </a:prstGeom>
            </p:spPr>
          </p:pic>
        </mc:Fallback>
      </mc:AlternateContent>
      <p:pic>
        <p:nvPicPr>
          <p:cNvPr id="56" name="530F9B3A-DC5D-4E4B-A16A-B44D8235F099" descr="IMG_3529.JPG">
            <a:extLst>
              <a:ext uri="{FF2B5EF4-FFF2-40B4-BE49-F238E27FC236}">
                <a16:creationId xmlns:a16="http://schemas.microsoft.com/office/drawing/2014/main" id="{D8B87773-20D5-EF46-A428-89148287C25B}"/>
              </a:ext>
            </a:extLst>
          </p:cNvPr>
          <p:cNvPicPr>
            <a:picLocks noChangeAspect="1" noChangeArrowheads="1"/>
          </p:cNvPicPr>
          <p:nvPr/>
        </p:nvPicPr>
        <p:blipFill rotWithShape="1">
          <a:blip r:embed="rId5" r:link="rId6" cstate="screen">
            <a:extLst>
              <a:ext uri="{28A0092B-C50C-407E-A947-70E740481C1C}">
                <a14:useLocalDpi xmlns:a14="http://schemas.microsoft.com/office/drawing/2010/main"/>
              </a:ext>
            </a:extLst>
          </a:blip>
          <a:srcRect/>
          <a:stretch>
            <a:fillRect/>
          </a:stretch>
        </p:blipFill>
        <p:spPr bwMode="auto">
          <a:xfrm>
            <a:off x="-6270172" y="2026332"/>
            <a:ext cx="5191125" cy="3167543"/>
          </a:xfrm>
          <a:prstGeom prst="rect">
            <a:avLst/>
          </a:prstGeom>
          <a:noFill/>
          <a:extLst>
            <a:ext uri="{909E8E84-426E-40DD-AFC4-6F175D3DCCD1}">
              <a14:hiddenFill xmlns:a14="http://schemas.microsoft.com/office/drawing/2010/main">
                <a:solidFill>
                  <a:srgbClr val="FFFFFF"/>
                </a:solidFill>
              </a14:hiddenFill>
            </a:ext>
          </a:extLst>
        </p:spPr>
      </p:pic>
      <p:pic>
        <p:nvPicPr>
          <p:cNvPr id="57" name="7147CB11-E073-41C9-AFF6-F7BAD45FEB2B" descr="IMG_0833.jpg">
            <a:extLst>
              <a:ext uri="{FF2B5EF4-FFF2-40B4-BE49-F238E27FC236}">
                <a16:creationId xmlns:a16="http://schemas.microsoft.com/office/drawing/2014/main" id="{3BC4896A-6421-3BCF-998F-34FC391E740E}"/>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b="22294"/>
          <a:stretch/>
        </p:blipFill>
        <p:spPr bwMode="auto">
          <a:xfrm>
            <a:off x="0" y="1518999"/>
            <a:ext cx="6305550" cy="3674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a:extLst>
              <a:ext uri="{FF2B5EF4-FFF2-40B4-BE49-F238E27FC236}">
                <a16:creationId xmlns:a16="http://schemas.microsoft.com/office/drawing/2014/main" id="{1DCC5012-1008-073D-39D4-F335513E19B2}"/>
              </a:ext>
            </a:extLst>
          </p:cNvPr>
          <p:cNvSpPr>
            <a:spLocks noGrp="1"/>
          </p:cNvSpPr>
          <p:nvPr>
            <p:ph type="title"/>
          </p:nvPr>
        </p:nvSpPr>
        <p:spPr>
          <a:xfrm>
            <a:off x="139700" y="502024"/>
            <a:ext cx="10515600" cy="958804"/>
          </a:xfrm>
        </p:spPr>
        <p:txBody>
          <a:bodyPr>
            <a:normAutofit/>
          </a:bodyPr>
          <a:lstStyle/>
          <a:p>
            <a:r>
              <a:rPr lang="en-US"/>
              <a:t>The BioViz Lab is a Technology Sandbox</a:t>
            </a:r>
          </a:p>
        </p:txBody>
      </p:sp>
      <p:pic>
        <p:nvPicPr>
          <p:cNvPr id="7" name="Picture 6" descr="A group of people in a room with a large screen&#10;&#10;Description automatically generated">
            <a:extLst>
              <a:ext uri="{FF2B5EF4-FFF2-40B4-BE49-F238E27FC236}">
                <a16:creationId xmlns:a16="http://schemas.microsoft.com/office/drawing/2014/main" id="{E8EEDACB-CF9F-B714-8EDF-A79AC7D9181B}"/>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t="30186"/>
          <a:stretch/>
        </p:blipFill>
        <p:spPr>
          <a:xfrm>
            <a:off x="5886450" y="3610103"/>
            <a:ext cx="6305550" cy="3301612"/>
          </a:xfrm>
          <a:prstGeom prst="rect">
            <a:avLst/>
          </a:prstGeom>
        </p:spPr>
      </p:pic>
    </p:spTree>
    <p:extLst>
      <p:ext uri="{BB962C8B-B14F-4D97-AF65-F5344CB8AC3E}">
        <p14:creationId xmlns:p14="http://schemas.microsoft.com/office/powerpoint/2010/main" val="1571883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CD0DF509-5ABC-B35E-B363-C2C2310AB348}"/>
              </a:ext>
            </a:extLst>
          </p:cNvPr>
          <p:cNvGrpSpPr/>
          <p:nvPr/>
        </p:nvGrpSpPr>
        <p:grpSpPr>
          <a:xfrm>
            <a:off x="1495739" y="1347530"/>
            <a:ext cx="9200522" cy="4959476"/>
            <a:chOff x="1373393" y="1543493"/>
            <a:chExt cx="9200522" cy="4959476"/>
          </a:xfrm>
        </p:grpSpPr>
        <p:grpSp>
          <p:nvGrpSpPr>
            <p:cNvPr id="26" name="Group 25">
              <a:extLst>
                <a:ext uri="{FF2B5EF4-FFF2-40B4-BE49-F238E27FC236}">
                  <a16:creationId xmlns:a16="http://schemas.microsoft.com/office/drawing/2014/main" id="{F73954D0-8D57-72F5-D5D2-FEFF8DE8BD79}"/>
                </a:ext>
              </a:extLst>
            </p:cNvPr>
            <p:cNvGrpSpPr/>
            <p:nvPr/>
          </p:nvGrpSpPr>
          <p:grpSpPr>
            <a:xfrm>
              <a:off x="1373393" y="1546644"/>
              <a:ext cx="4202880" cy="3045325"/>
              <a:chOff x="1386093" y="1653450"/>
              <a:chExt cx="4202880" cy="3045325"/>
            </a:xfrm>
          </p:grpSpPr>
          <p:grpSp>
            <p:nvGrpSpPr>
              <p:cNvPr id="22" name="Group 21">
                <a:extLst>
                  <a:ext uri="{FF2B5EF4-FFF2-40B4-BE49-F238E27FC236}">
                    <a16:creationId xmlns:a16="http://schemas.microsoft.com/office/drawing/2014/main" id="{E620872E-A2C3-AF9A-1351-13A000ABAFBC}"/>
                  </a:ext>
                </a:extLst>
              </p:cNvPr>
              <p:cNvGrpSpPr/>
              <p:nvPr/>
            </p:nvGrpSpPr>
            <p:grpSpPr>
              <a:xfrm>
                <a:off x="1387671" y="2325063"/>
                <a:ext cx="4201302" cy="2373712"/>
                <a:chOff x="1814390" y="2259780"/>
                <a:chExt cx="4201302" cy="2373712"/>
              </a:xfrm>
            </p:grpSpPr>
            <p:grpSp>
              <p:nvGrpSpPr>
                <p:cNvPr id="17" name="Group 16">
                  <a:extLst>
                    <a:ext uri="{FF2B5EF4-FFF2-40B4-BE49-F238E27FC236}">
                      <a16:creationId xmlns:a16="http://schemas.microsoft.com/office/drawing/2014/main" id="{34BEBD42-D10E-635E-9D16-3D0AF2D2CE5E}"/>
                    </a:ext>
                  </a:extLst>
                </p:cNvPr>
                <p:cNvGrpSpPr/>
                <p:nvPr/>
              </p:nvGrpSpPr>
              <p:grpSpPr>
                <a:xfrm>
                  <a:off x="1814390" y="2259780"/>
                  <a:ext cx="4201302" cy="477778"/>
                  <a:chOff x="1360026" y="1819467"/>
                  <a:chExt cx="4201302" cy="629480"/>
                </a:xfrm>
              </p:grpSpPr>
              <p:sp>
                <p:nvSpPr>
                  <p:cNvPr id="2" name="Rectangle: Top Corners Rounded 1">
                    <a:extLst>
                      <a:ext uri="{FF2B5EF4-FFF2-40B4-BE49-F238E27FC236}">
                        <a16:creationId xmlns:a16="http://schemas.microsoft.com/office/drawing/2014/main" id="{EE5A6E06-79C0-8EFC-7588-8CAB5FB149CC}"/>
                      </a:ext>
                    </a:extLst>
                  </p:cNvPr>
                  <p:cNvSpPr/>
                  <p:nvPr/>
                </p:nvSpPr>
                <p:spPr>
                  <a:xfrm rot="16200000">
                    <a:off x="3145937" y="33556"/>
                    <a:ext cx="629480" cy="4201302"/>
                  </a:xfrm>
                  <a:prstGeom prst="round2SameRect">
                    <a:avLst>
                      <a:gd name="adj1" fmla="val 50000"/>
                      <a:gd name="adj2" fmla="val 0"/>
                    </a:avLst>
                  </a:prstGeom>
                  <a:ln/>
                </p:spPr>
                <p:style>
                  <a:lnRef idx="0">
                    <a:schemeClr val="accent1"/>
                  </a:lnRef>
                  <a:fillRef idx="3">
                    <a:schemeClr val="accent1"/>
                  </a:fillRef>
                  <a:effectRef idx="3">
                    <a:schemeClr val="accent1"/>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6" name="TextBox 5">
                    <a:extLst>
                      <a:ext uri="{FF2B5EF4-FFF2-40B4-BE49-F238E27FC236}">
                        <a16:creationId xmlns:a16="http://schemas.microsoft.com/office/drawing/2014/main" id="{D8053BF8-4B8C-D640-1024-14245EC58EFD}"/>
                      </a:ext>
                    </a:extLst>
                  </p:cNvPr>
                  <p:cNvSpPr txBox="1"/>
                  <p:nvPr/>
                </p:nvSpPr>
                <p:spPr>
                  <a:xfrm>
                    <a:off x="1522198" y="1901986"/>
                    <a:ext cx="3718560" cy="466326"/>
                  </a:xfrm>
                  <a:prstGeom prst="rect">
                    <a:avLst/>
                  </a:prstGeom>
                  <a:noFill/>
                </p:spPr>
                <p:txBody>
                  <a:bodyPr wrap="square" rtlCol="0" anchor="ctr">
                    <a:spAutoFit/>
                  </a:bodyPr>
                  <a:lstStyle/>
                  <a:p>
                    <a:pPr algn="r"/>
                    <a:r>
                      <a:rPr lang="en-US" sz="1700" b="1" spc="-15">
                        <a:solidFill>
                          <a:schemeClr val="bg1"/>
                        </a:solidFill>
                        <a:latin typeface="Poppins" panose="00000500000000000000" pitchFamily="2" charset="0"/>
                        <a:cs typeface="Poppins" panose="00000500000000000000" pitchFamily="2" charset="0"/>
                      </a:rPr>
                      <a:t>BUSINESS PROCESS UNIFORMITY</a:t>
                    </a:r>
                  </a:p>
                </p:txBody>
              </p:sp>
            </p:grpSp>
            <p:grpSp>
              <p:nvGrpSpPr>
                <p:cNvPr id="18" name="Group 17">
                  <a:extLst>
                    <a:ext uri="{FF2B5EF4-FFF2-40B4-BE49-F238E27FC236}">
                      <a16:creationId xmlns:a16="http://schemas.microsoft.com/office/drawing/2014/main" id="{A3EE0F0A-C6E6-E690-A19F-9F96CF5D5696}"/>
                    </a:ext>
                  </a:extLst>
                </p:cNvPr>
                <p:cNvGrpSpPr/>
                <p:nvPr/>
              </p:nvGrpSpPr>
              <p:grpSpPr>
                <a:xfrm>
                  <a:off x="1814390" y="2894269"/>
                  <a:ext cx="4201302" cy="477778"/>
                  <a:chOff x="1360026" y="2511893"/>
                  <a:chExt cx="4201302" cy="629480"/>
                </a:xfrm>
              </p:grpSpPr>
              <p:sp>
                <p:nvSpPr>
                  <p:cNvPr id="3" name="Rectangle: Top Corners Rounded 2">
                    <a:extLst>
                      <a:ext uri="{FF2B5EF4-FFF2-40B4-BE49-F238E27FC236}">
                        <a16:creationId xmlns:a16="http://schemas.microsoft.com/office/drawing/2014/main" id="{C432D94C-51A6-3435-34CA-4AABA756A240}"/>
                      </a:ext>
                    </a:extLst>
                  </p:cNvPr>
                  <p:cNvSpPr/>
                  <p:nvPr/>
                </p:nvSpPr>
                <p:spPr>
                  <a:xfrm rot="16200000">
                    <a:off x="3145937" y="725982"/>
                    <a:ext cx="629480" cy="4201302"/>
                  </a:xfrm>
                  <a:prstGeom prst="round2SameRect">
                    <a:avLst>
                      <a:gd name="adj1" fmla="val 50000"/>
                      <a:gd name="adj2" fmla="val 0"/>
                    </a:avLst>
                  </a:prstGeom>
                  <a:ln/>
                </p:spPr>
                <p:style>
                  <a:lnRef idx="0">
                    <a:schemeClr val="accent1"/>
                  </a:lnRef>
                  <a:fillRef idx="3">
                    <a:schemeClr val="accent1"/>
                  </a:fillRef>
                  <a:effectRef idx="3">
                    <a:schemeClr val="accent1"/>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7" name="TextBox 6">
                    <a:extLst>
                      <a:ext uri="{FF2B5EF4-FFF2-40B4-BE49-F238E27FC236}">
                        <a16:creationId xmlns:a16="http://schemas.microsoft.com/office/drawing/2014/main" id="{EF53B024-CD22-DC62-84A8-E1C6966CC5E1}"/>
                      </a:ext>
                    </a:extLst>
                  </p:cNvPr>
                  <p:cNvSpPr txBox="1"/>
                  <p:nvPr/>
                </p:nvSpPr>
                <p:spPr>
                  <a:xfrm>
                    <a:off x="1677444" y="2603024"/>
                    <a:ext cx="3563313" cy="466325"/>
                  </a:xfrm>
                  <a:prstGeom prst="rect">
                    <a:avLst/>
                  </a:prstGeom>
                  <a:noFill/>
                </p:spPr>
                <p:txBody>
                  <a:bodyPr wrap="square" rtlCol="0" anchor="ctr">
                    <a:spAutoFit/>
                  </a:bodyPr>
                  <a:lstStyle/>
                  <a:p>
                    <a:pPr algn="r"/>
                    <a:r>
                      <a:rPr lang="en-US" sz="1700" b="1" spc="-15">
                        <a:solidFill>
                          <a:schemeClr val="bg1"/>
                        </a:solidFill>
                        <a:latin typeface="Poppins" panose="00000500000000000000" pitchFamily="2" charset="0"/>
                        <a:cs typeface="Poppins" panose="00000500000000000000" pitchFamily="2" charset="0"/>
                      </a:rPr>
                      <a:t>TECHNOLOGY UNIFORMITY</a:t>
                    </a:r>
                  </a:p>
                </p:txBody>
              </p:sp>
            </p:grpSp>
            <p:grpSp>
              <p:nvGrpSpPr>
                <p:cNvPr id="19" name="Group 18">
                  <a:extLst>
                    <a:ext uri="{FF2B5EF4-FFF2-40B4-BE49-F238E27FC236}">
                      <a16:creationId xmlns:a16="http://schemas.microsoft.com/office/drawing/2014/main" id="{622C02C0-297E-DB9F-C304-B6A470CD4767}"/>
                    </a:ext>
                  </a:extLst>
                </p:cNvPr>
                <p:cNvGrpSpPr/>
                <p:nvPr/>
              </p:nvGrpSpPr>
              <p:grpSpPr>
                <a:xfrm>
                  <a:off x="1814390" y="3520440"/>
                  <a:ext cx="4201302" cy="475488"/>
                  <a:chOff x="1360026" y="3205569"/>
                  <a:chExt cx="4201302" cy="629480"/>
                </a:xfrm>
              </p:grpSpPr>
              <p:sp>
                <p:nvSpPr>
                  <p:cNvPr id="4" name="Rectangle: Top Corners Rounded 3">
                    <a:extLst>
                      <a:ext uri="{FF2B5EF4-FFF2-40B4-BE49-F238E27FC236}">
                        <a16:creationId xmlns:a16="http://schemas.microsoft.com/office/drawing/2014/main" id="{08872208-8D93-35B9-17F3-21AC23476502}"/>
                      </a:ext>
                    </a:extLst>
                  </p:cNvPr>
                  <p:cNvSpPr/>
                  <p:nvPr/>
                </p:nvSpPr>
                <p:spPr>
                  <a:xfrm rot="16200000">
                    <a:off x="3145937" y="1419658"/>
                    <a:ext cx="629480" cy="4201302"/>
                  </a:xfrm>
                  <a:prstGeom prst="round2SameRect">
                    <a:avLst>
                      <a:gd name="adj1" fmla="val 50000"/>
                      <a:gd name="adj2" fmla="val 0"/>
                    </a:avLst>
                  </a:prstGeom>
                  <a:ln/>
                </p:spPr>
                <p:style>
                  <a:lnRef idx="0">
                    <a:schemeClr val="accent1"/>
                  </a:lnRef>
                  <a:fillRef idx="3">
                    <a:schemeClr val="accent1"/>
                  </a:fillRef>
                  <a:effectRef idx="3">
                    <a:schemeClr val="accent1"/>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8" name="TextBox 7">
                    <a:extLst>
                      <a:ext uri="{FF2B5EF4-FFF2-40B4-BE49-F238E27FC236}">
                        <a16:creationId xmlns:a16="http://schemas.microsoft.com/office/drawing/2014/main" id="{9F6DA65F-DA4A-DC14-2083-5A6F73E226B5}"/>
                      </a:ext>
                    </a:extLst>
                  </p:cNvPr>
                  <p:cNvSpPr txBox="1"/>
                  <p:nvPr/>
                </p:nvSpPr>
                <p:spPr>
                  <a:xfrm>
                    <a:off x="1681254" y="3291511"/>
                    <a:ext cx="3559503" cy="468571"/>
                  </a:xfrm>
                  <a:prstGeom prst="rect">
                    <a:avLst/>
                  </a:prstGeom>
                  <a:noFill/>
                </p:spPr>
                <p:txBody>
                  <a:bodyPr wrap="square" rtlCol="0" anchor="ctr">
                    <a:spAutoFit/>
                  </a:bodyPr>
                  <a:lstStyle/>
                  <a:p>
                    <a:pPr algn="r"/>
                    <a:r>
                      <a:rPr lang="en-US" sz="1700" b="1" spc="-15">
                        <a:solidFill>
                          <a:schemeClr val="bg1"/>
                        </a:solidFill>
                        <a:latin typeface="Poppins" panose="00000500000000000000" pitchFamily="2" charset="0"/>
                        <a:cs typeface="Poppins" panose="00000500000000000000" pitchFamily="2" charset="0"/>
                      </a:rPr>
                      <a:t>SECURITY</a:t>
                    </a:r>
                  </a:p>
                </p:txBody>
              </p:sp>
            </p:grpSp>
            <p:grpSp>
              <p:nvGrpSpPr>
                <p:cNvPr id="20" name="Group 19">
                  <a:extLst>
                    <a:ext uri="{FF2B5EF4-FFF2-40B4-BE49-F238E27FC236}">
                      <a16:creationId xmlns:a16="http://schemas.microsoft.com/office/drawing/2014/main" id="{42F64E1B-0456-BBA0-5D34-9E2426D174BB}"/>
                    </a:ext>
                  </a:extLst>
                </p:cNvPr>
                <p:cNvGrpSpPr/>
                <p:nvPr/>
              </p:nvGrpSpPr>
              <p:grpSpPr>
                <a:xfrm>
                  <a:off x="1814390" y="4162623"/>
                  <a:ext cx="4201302" cy="470869"/>
                  <a:chOff x="1360026" y="3896746"/>
                  <a:chExt cx="4201302" cy="629480"/>
                </a:xfrm>
              </p:grpSpPr>
              <p:sp>
                <p:nvSpPr>
                  <p:cNvPr id="5" name="Rectangle: Top Corners Rounded 4">
                    <a:extLst>
                      <a:ext uri="{FF2B5EF4-FFF2-40B4-BE49-F238E27FC236}">
                        <a16:creationId xmlns:a16="http://schemas.microsoft.com/office/drawing/2014/main" id="{10D9962D-626F-622C-565E-CC1DEF686376}"/>
                      </a:ext>
                    </a:extLst>
                  </p:cNvPr>
                  <p:cNvSpPr/>
                  <p:nvPr/>
                </p:nvSpPr>
                <p:spPr>
                  <a:xfrm rot="16200000">
                    <a:off x="3145937" y="2110835"/>
                    <a:ext cx="629480" cy="4201302"/>
                  </a:xfrm>
                  <a:prstGeom prst="round2SameRect">
                    <a:avLst>
                      <a:gd name="adj1" fmla="val 50000"/>
                      <a:gd name="adj2" fmla="val 0"/>
                    </a:avLst>
                  </a:prstGeom>
                  <a:ln/>
                </p:spPr>
                <p:style>
                  <a:lnRef idx="0">
                    <a:schemeClr val="accent1"/>
                  </a:lnRef>
                  <a:fillRef idx="3">
                    <a:schemeClr val="accent1"/>
                  </a:fillRef>
                  <a:effectRef idx="3">
                    <a:schemeClr val="accent1"/>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9" name="TextBox 8">
                    <a:extLst>
                      <a:ext uri="{FF2B5EF4-FFF2-40B4-BE49-F238E27FC236}">
                        <a16:creationId xmlns:a16="http://schemas.microsoft.com/office/drawing/2014/main" id="{00FA4293-46EE-948C-50F6-E17C8A8D3CFA}"/>
                      </a:ext>
                    </a:extLst>
                  </p:cNvPr>
                  <p:cNvSpPr txBox="1"/>
                  <p:nvPr/>
                </p:nvSpPr>
                <p:spPr>
                  <a:xfrm>
                    <a:off x="1681254" y="3982632"/>
                    <a:ext cx="3559503" cy="473168"/>
                  </a:xfrm>
                  <a:prstGeom prst="rect">
                    <a:avLst/>
                  </a:prstGeom>
                  <a:noFill/>
                </p:spPr>
                <p:txBody>
                  <a:bodyPr wrap="square" rtlCol="0" anchor="ctr">
                    <a:spAutoFit/>
                  </a:bodyPr>
                  <a:lstStyle/>
                  <a:p>
                    <a:pPr algn="r"/>
                    <a:r>
                      <a:rPr lang="en-US" sz="1700" b="1" spc="-15">
                        <a:solidFill>
                          <a:schemeClr val="bg1"/>
                        </a:solidFill>
                        <a:latin typeface="Poppins" panose="00000500000000000000" pitchFamily="2" charset="0"/>
                        <a:cs typeface="Poppins" panose="00000500000000000000" pitchFamily="2" charset="0"/>
                      </a:rPr>
                      <a:t>COST EFFICIENCY</a:t>
                    </a:r>
                  </a:p>
                </p:txBody>
              </p:sp>
            </p:grpSp>
          </p:grpSp>
          <p:sp>
            <p:nvSpPr>
              <p:cNvPr id="24" name="TextBox 23">
                <a:extLst>
                  <a:ext uri="{FF2B5EF4-FFF2-40B4-BE49-F238E27FC236}">
                    <a16:creationId xmlns:a16="http://schemas.microsoft.com/office/drawing/2014/main" id="{AD117A66-B392-AA49-2316-C0655DFACCA3}"/>
                  </a:ext>
                </a:extLst>
              </p:cNvPr>
              <p:cNvSpPr txBox="1"/>
              <p:nvPr/>
            </p:nvSpPr>
            <p:spPr>
              <a:xfrm>
                <a:off x="1386093" y="1653450"/>
                <a:ext cx="4201303" cy="523220"/>
              </a:xfrm>
              <a:prstGeom prst="rect">
                <a:avLst/>
              </a:prstGeom>
              <a:noFill/>
            </p:spPr>
            <p:txBody>
              <a:bodyPr wrap="square" rtlCol="0" anchor="b">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a:lnSpc>
                    <a:spcPct val="100000"/>
                  </a:lnSpc>
                </a:pPr>
                <a:r>
                  <a:rPr lang="en-US" sz="2800" b="0">
                    <a:latin typeface="Poppins" panose="00000500000000000000" pitchFamily="2" charset="0"/>
                    <a:cs typeface="Poppins" panose="00000500000000000000" pitchFamily="2" charset="0"/>
                  </a:rPr>
                  <a:t>NIAID Organizational Needs</a:t>
                </a:r>
              </a:p>
            </p:txBody>
          </p:sp>
        </p:grpSp>
        <p:grpSp>
          <p:nvGrpSpPr>
            <p:cNvPr id="27" name="Group 26">
              <a:extLst>
                <a:ext uri="{FF2B5EF4-FFF2-40B4-BE49-F238E27FC236}">
                  <a16:creationId xmlns:a16="http://schemas.microsoft.com/office/drawing/2014/main" id="{BFA768CE-E7D4-B162-E86E-C8EE79C2A29F}"/>
                </a:ext>
              </a:extLst>
            </p:cNvPr>
            <p:cNvGrpSpPr/>
            <p:nvPr/>
          </p:nvGrpSpPr>
          <p:grpSpPr>
            <a:xfrm>
              <a:off x="6372612" y="1543493"/>
              <a:ext cx="4201303" cy="4959476"/>
              <a:chOff x="6385312" y="1650299"/>
              <a:chExt cx="4201303" cy="4959476"/>
            </a:xfrm>
          </p:grpSpPr>
          <p:grpSp>
            <p:nvGrpSpPr>
              <p:cNvPr id="23" name="Group 22">
                <a:extLst>
                  <a:ext uri="{FF2B5EF4-FFF2-40B4-BE49-F238E27FC236}">
                    <a16:creationId xmlns:a16="http://schemas.microsoft.com/office/drawing/2014/main" id="{58E5FAF2-195F-5C13-304A-057811CFF71A}"/>
                  </a:ext>
                </a:extLst>
              </p:cNvPr>
              <p:cNvGrpSpPr/>
              <p:nvPr/>
            </p:nvGrpSpPr>
            <p:grpSpPr>
              <a:xfrm>
                <a:off x="6385312" y="2325063"/>
                <a:ext cx="4201303" cy="4284712"/>
                <a:chOff x="6176306" y="2259779"/>
                <a:chExt cx="4201303" cy="4284712"/>
              </a:xfrm>
            </p:grpSpPr>
            <p:grpSp>
              <p:nvGrpSpPr>
                <p:cNvPr id="10" name="Group 9">
                  <a:extLst>
                    <a:ext uri="{FF2B5EF4-FFF2-40B4-BE49-F238E27FC236}">
                      <a16:creationId xmlns:a16="http://schemas.microsoft.com/office/drawing/2014/main" id="{C5A68B29-DC46-AE31-2FF4-D98DE7FC5C3B}"/>
                    </a:ext>
                  </a:extLst>
                </p:cNvPr>
                <p:cNvGrpSpPr/>
                <p:nvPr/>
              </p:nvGrpSpPr>
              <p:grpSpPr>
                <a:xfrm>
                  <a:off x="6176306" y="2259779"/>
                  <a:ext cx="4201302" cy="477778"/>
                  <a:chOff x="6478126" y="1819467"/>
                  <a:chExt cx="4201302" cy="629480"/>
                </a:xfrm>
              </p:grpSpPr>
              <p:sp>
                <p:nvSpPr>
                  <p:cNvPr id="29" name="Rectangle: Top Corners Rounded 28">
                    <a:extLst>
                      <a:ext uri="{FF2B5EF4-FFF2-40B4-BE49-F238E27FC236}">
                        <a16:creationId xmlns:a16="http://schemas.microsoft.com/office/drawing/2014/main" id="{12EF8676-C801-4644-9345-2DD02936F255}"/>
                      </a:ext>
                    </a:extLst>
                  </p:cNvPr>
                  <p:cNvSpPr/>
                  <p:nvPr/>
                </p:nvSpPr>
                <p:spPr>
                  <a:xfrm rot="5400000" flipH="1">
                    <a:off x="8264037" y="33556"/>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36" name="TextBox 35">
                    <a:extLst>
                      <a:ext uri="{FF2B5EF4-FFF2-40B4-BE49-F238E27FC236}">
                        <a16:creationId xmlns:a16="http://schemas.microsoft.com/office/drawing/2014/main" id="{5BA7871C-9D7D-47B5-91D9-E287BF46E8AA}"/>
                      </a:ext>
                    </a:extLst>
                  </p:cNvPr>
                  <p:cNvSpPr txBox="1"/>
                  <p:nvPr/>
                </p:nvSpPr>
                <p:spPr>
                  <a:xfrm>
                    <a:off x="6795544" y="1958175"/>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USEFUL</a:t>
                    </a:r>
                  </a:p>
                </p:txBody>
              </p:sp>
            </p:grpSp>
            <p:grpSp>
              <p:nvGrpSpPr>
                <p:cNvPr id="11" name="Group 10">
                  <a:extLst>
                    <a:ext uri="{FF2B5EF4-FFF2-40B4-BE49-F238E27FC236}">
                      <a16:creationId xmlns:a16="http://schemas.microsoft.com/office/drawing/2014/main" id="{EE464E4C-978E-93A3-13BC-254F89EB62E7}"/>
                    </a:ext>
                  </a:extLst>
                </p:cNvPr>
                <p:cNvGrpSpPr/>
                <p:nvPr/>
              </p:nvGrpSpPr>
              <p:grpSpPr>
                <a:xfrm>
                  <a:off x="6176307" y="2894268"/>
                  <a:ext cx="4201302" cy="477778"/>
                  <a:chOff x="6478126" y="2511893"/>
                  <a:chExt cx="4201302" cy="629480"/>
                </a:xfrm>
              </p:grpSpPr>
              <p:sp>
                <p:nvSpPr>
                  <p:cNvPr id="30" name="Rectangle: Top Corners Rounded 29">
                    <a:extLst>
                      <a:ext uri="{FF2B5EF4-FFF2-40B4-BE49-F238E27FC236}">
                        <a16:creationId xmlns:a16="http://schemas.microsoft.com/office/drawing/2014/main" id="{6E5B2A21-095F-4D21-9747-CDAF80661F4C}"/>
                      </a:ext>
                    </a:extLst>
                  </p:cNvPr>
                  <p:cNvSpPr/>
                  <p:nvPr/>
                </p:nvSpPr>
                <p:spPr>
                  <a:xfrm rot="5400000" flipH="1">
                    <a:off x="8264037" y="725982"/>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37" name="TextBox 36">
                    <a:extLst>
                      <a:ext uri="{FF2B5EF4-FFF2-40B4-BE49-F238E27FC236}">
                        <a16:creationId xmlns:a16="http://schemas.microsoft.com/office/drawing/2014/main" id="{524A0D85-28E8-42E1-912A-7D61B6A57B86}"/>
                      </a:ext>
                    </a:extLst>
                  </p:cNvPr>
                  <p:cNvSpPr txBox="1"/>
                  <p:nvPr/>
                </p:nvSpPr>
                <p:spPr>
                  <a:xfrm>
                    <a:off x="6795544" y="2659215"/>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DESIRABLE</a:t>
                    </a:r>
                  </a:p>
                </p:txBody>
              </p:sp>
            </p:grpSp>
            <p:grpSp>
              <p:nvGrpSpPr>
                <p:cNvPr id="12" name="Group 11">
                  <a:extLst>
                    <a:ext uri="{FF2B5EF4-FFF2-40B4-BE49-F238E27FC236}">
                      <a16:creationId xmlns:a16="http://schemas.microsoft.com/office/drawing/2014/main" id="{BE649F03-90E9-0D86-F892-3CCC5F7A2802}"/>
                    </a:ext>
                  </a:extLst>
                </p:cNvPr>
                <p:cNvGrpSpPr/>
                <p:nvPr/>
              </p:nvGrpSpPr>
              <p:grpSpPr>
                <a:xfrm>
                  <a:off x="6176307" y="3528757"/>
                  <a:ext cx="4201302" cy="477778"/>
                  <a:chOff x="6478126" y="3205569"/>
                  <a:chExt cx="4201302" cy="629480"/>
                </a:xfrm>
              </p:grpSpPr>
              <p:sp>
                <p:nvSpPr>
                  <p:cNvPr id="31" name="Rectangle: Top Corners Rounded 30">
                    <a:extLst>
                      <a:ext uri="{FF2B5EF4-FFF2-40B4-BE49-F238E27FC236}">
                        <a16:creationId xmlns:a16="http://schemas.microsoft.com/office/drawing/2014/main" id="{422E23E4-CAD2-4C3A-83DF-6FC719DADCDC}"/>
                      </a:ext>
                    </a:extLst>
                  </p:cNvPr>
                  <p:cNvSpPr/>
                  <p:nvPr/>
                </p:nvSpPr>
                <p:spPr>
                  <a:xfrm rot="5400000" flipH="1">
                    <a:off x="8264037" y="1419658"/>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38" name="TextBox 37">
                    <a:extLst>
                      <a:ext uri="{FF2B5EF4-FFF2-40B4-BE49-F238E27FC236}">
                        <a16:creationId xmlns:a16="http://schemas.microsoft.com/office/drawing/2014/main" id="{295A28E6-48B9-4213-B385-ED37D898EE23}"/>
                      </a:ext>
                    </a:extLst>
                  </p:cNvPr>
                  <p:cNvSpPr txBox="1"/>
                  <p:nvPr/>
                </p:nvSpPr>
                <p:spPr>
                  <a:xfrm>
                    <a:off x="6799354" y="3348825"/>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ACCESSIBLE</a:t>
                    </a:r>
                  </a:p>
                </p:txBody>
              </p:sp>
            </p:grpSp>
            <p:grpSp>
              <p:nvGrpSpPr>
                <p:cNvPr id="13" name="Group 12">
                  <a:extLst>
                    <a:ext uri="{FF2B5EF4-FFF2-40B4-BE49-F238E27FC236}">
                      <a16:creationId xmlns:a16="http://schemas.microsoft.com/office/drawing/2014/main" id="{5956B603-021E-92BC-E262-D2C95DC9771E}"/>
                    </a:ext>
                  </a:extLst>
                </p:cNvPr>
                <p:cNvGrpSpPr/>
                <p:nvPr/>
              </p:nvGrpSpPr>
              <p:grpSpPr>
                <a:xfrm>
                  <a:off x="6176307" y="4163246"/>
                  <a:ext cx="4201302" cy="477778"/>
                  <a:chOff x="6478126" y="3896746"/>
                  <a:chExt cx="4201302" cy="629480"/>
                </a:xfrm>
              </p:grpSpPr>
              <p:sp>
                <p:nvSpPr>
                  <p:cNvPr id="32" name="Rectangle: Top Corners Rounded 31">
                    <a:extLst>
                      <a:ext uri="{FF2B5EF4-FFF2-40B4-BE49-F238E27FC236}">
                        <a16:creationId xmlns:a16="http://schemas.microsoft.com/office/drawing/2014/main" id="{4098785A-81A3-406E-A5A2-DFF9C46C74A9}"/>
                      </a:ext>
                    </a:extLst>
                  </p:cNvPr>
                  <p:cNvSpPr/>
                  <p:nvPr/>
                </p:nvSpPr>
                <p:spPr>
                  <a:xfrm rot="5400000" flipH="1">
                    <a:off x="8264037" y="2110835"/>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39" name="TextBox 38">
                    <a:extLst>
                      <a:ext uri="{FF2B5EF4-FFF2-40B4-BE49-F238E27FC236}">
                        <a16:creationId xmlns:a16="http://schemas.microsoft.com/office/drawing/2014/main" id="{619FBB9B-D57F-4032-85CB-A5C558875C80}"/>
                      </a:ext>
                    </a:extLst>
                  </p:cNvPr>
                  <p:cNvSpPr txBox="1"/>
                  <p:nvPr/>
                </p:nvSpPr>
                <p:spPr>
                  <a:xfrm>
                    <a:off x="6799354" y="4042245"/>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USABLE</a:t>
                    </a:r>
                  </a:p>
                </p:txBody>
              </p:sp>
            </p:grpSp>
            <p:grpSp>
              <p:nvGrpSpPr>
                <p:cNvPr id="14" name="Group 13">
                  <a:extLst>
                    <a:ext uri="{FF2B5EF4-FFF2-40B4-BE49-F238E27FC236}">
                      <a16:creationId xmlns:a16="http://schemas.microsoft.com/office/drawing/2014/main" id="{E0BBF591-609A-5B51-33B2-543552E517C5}"/>
                    </a:ext>
                  </a:extLst>
                </p:cNvPr>
                <p:cNvGrpSpPr/>
                <p:nvPr/>
              </p:nvGrpSpPr>
              <p:grpSpPr>
                <a:xfrm>
                  <a:off x="6176307" y="4797735"/>
                  <a:ext cx="4201302" cy="477778"/>
                  <a:chOff x="6478126" y="4590422"/>
                  <a:chExt cx="4201302" cy="629480"/>
                </a:xfrm>
              </p:grpSpPr>
              <p:sp>
                <p:nvSpPr>
                  <p:cNvPr id="33" name="Rectangle: Top Corners Rounded 32">
                    <a:extLst>
                      <a:ext uri="{FF2B5EF4-FFF2-40B4-BE49-F238E27FC236}">
                        <a16:creationId xmlns:a16="http://schemas.microsoft.com/office/drawing/2014/main" id="{255E3D60-BB0E-4FD3-B234-8FCA4D1E231E}"/>
                      </a:ext>
                    </a:extLst>
                  </p:cNvPr>
                  <p:cNvSpPr/>
                  <p:nvPr/>
                </p:nvSpPr>
                <p:spPr>
                  <a:xfrm rot="5400000" flipH="1">
                    <a:off x="8264037" y="2804511"/>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40" name="TextBox 39">
                    <a:extLst>
                      <a:ext uri="{FF2B5EF4-FFF2-40B4-BE49-F238E27FC236}">
                        <a16:creationId xmlns:a16="http://schemas.microsoft.com/office/drawing/2014/main" id="{BEA59740-E915-4CF8-B34F-E6E4582D0E5A}"/>
                      </a:ext>
                    </a:extLst>
                  </p:cNvPr>
                  <p:cNvSpPr txBox="1"/>
                  <p:nvPr/>
                </p:nvSpPr>
                <p:spPr>
                  <a:xfrm>
                    <a:off x="6799354" y="4734177"/>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VALUABLE</a:t>
                    </a:r>
                  </a:p>
                </p:txBody>
              </p:sp>
            </p:grpSp>
            <p:grpSp>
              <p:nvGrpSpPr>
                <p:cNvPr id="15" name="Group 14">
                  <a:extLst>
                    <a:ext uri="{FF2B5EF4-FFF2-40B4-BE49-F238E27FC236}">
                      <a16:creationId xmlns:a16="http://schemas.microsoft.com/office/drawing/2014/main" id="{8A065603-5B29-C384-A4B6-CD437D759937}"/>
                    </a:ext>
                  </a:extLst>
                </p:cNvPr>
                <p:cNvGrpSpPr/>
                <p:nvPr/>
              </p:nvGrpSpPr>
              <p:grpSpPr>
                <a:xfrm>
                  <a:off x="6176306" y="5432224"/>
                  <a:ext cx="4201302" cy="477778"/>
                  <a:chOff x="6478125" y="5282849"/>
                  <a:chExt cx="4201302" cy="629480"/>
                </a:xfrm>
              </p:grpSpPr>
              <p:sp>
                <p:nvSpPr>
                  <p:cNvPr id="34" name="Rectangle: Top Corners Rounded 33">
                    <a:extLst>
                      <a:ext uri="{FF2B5EF4-FFF2-40B4-BE49-F238E27FC236}">
                        <a16:creationId xmlns:a16="http://schemas.microsoft.com/office/drawing/2014/main" id="{A87C9286-B860-4D81-A1B5-45D73813556E}"/>
                      </a:ext>
                    </a:extLst>
                  </p:cNvPr>
                  <p:cNvSpPr/>
                  <p:nvPr/>
                </p:nvSpPr>
                <p:spPr>
                  <a:xfrm rot="5400000" flipH="1">
                    <a:off x="8264036" y="3496938"/>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48" name="TextBox 47">
                    <a:extLst>
                      <a:ext uri="{FF2B5EF4-FFF2-40B4-BE49-F238E27FC236}">
                        <a16:creationId xmlns:a16="http://schemas.microsoft.com/office/drawing/2014/main" id="{B192ED8D-6767-48EB-AD79-E325D530102A}"/>
                      </a:ext>
                    </a:extLst>
                  </p:cNvPr>
                  <p:cNvSpPr txBox="1"/>
                  <p:nvPr/>
                </p:nvSpPr>
                <p:spPr>
                  <a:xfrm>
                    <a:off x="6776494" y="5425214"/>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FINDABLE</a:t>
                    </a:r>
                  </a:p>
                </p:txBody>
              </p:sp>
            </p:grpSp>
            <p:grpSp>
              <p:nvGrpSpPr>
                <p:cNvPr id="16" name="Group 15">
                  <a:extLst>
                    <a:ext uri="{FF2B5EF4-FFF2-40B4-BE49-F238E27FC236}">
                      <a16:creationId xmlns:a16="http://schemas.microsoft.com/office/drawing/2014/main" id="{C4DA3EE2-6A5B-77EC-9327-41D4C30222A4}"/>
                    </a:ext>
                  </a:extLst>
                </p:cNvPr>
                <p:cNvGrpSpPr/>
                <p:nvPr/>
              </p:nvGrpSpPr>
              <p:grpSpPr>
                <a:xfrm>
                  <a:off x="6176306" y="6066713"/>
                  <a:ext cx="4201302" cy="477778"/>
                  <a:chOff x="6478125" y="5975273"/>
                  <a:chExt cx="4201302" cy="629480"/>
                </a:xfrm>
              </p:grpSpPr>
              <p:sp>
                <p:nvSpPr>
                  <p:cNvPr id="35" name="Rectangle: Top Corners Rounded 34">
                    <a:extLst>
                      <a:ext uri="{FF2B5EF4-FFF2-40B4-BE49-F238E27FC236}">
                        <a16:creationId xmlns:a16="http://schemas.microsoft.com/office/drawing/2014/main" id="{60541EC9-0BDC-4350-A4DA-E74B1A7ECD92}"/>
                      </a:ext>
                    </a:extLst>
                  </p:cNvPr>
                  <p:cNvSpPr/>
                  <p:nvPr/>
                </p:nvSpPr>
                <p:spPr>
                  <a:xfrm rot="5400000" flipH="1">
                    <a:off x="8264036" y="4189362"/>
                    <a:ext cx="629480" cy="4201302"/>
                  </a:xfrm>
                  <a:prstGeom prst="round2SameRect">
                    <a:avLst>
                      <a:gd name="adj1" fmla="val 50000"/>
                      <a:gd name="adj2" fmla="val 0"/>
                    </a:avLst>
                  </a:prstGeom>
                  <a:ln/>
                </p:spPr>
                <p:style>
                  <a:lnRef idx="0">
                    <a:schemeClr val="accent5"/>
                  </a:lnRef>
                  <a:fillRef idx="3">
                    <a:schemeClr val="accent5"/>
                  </a:fillRef>
                  <a:effectRef idx="3">
                    <a:schemeClr val="accent5"/>
                  </a:effectRef>
                  <a:fontRef idx="minor">
                    <a:schemeClr val="lt1"/>
                  </a:fontRef>
                </p:style>
                <p:txBody>
                  <a:bodyPr vert="horz" wrap="none" lIns="45000" tIns="22500" rIns="45000" bIns="22500" anchor="ctr" anchorCtr="1" compatLnSpc="0"/>
                  <a:lstStyle/>
                  <a:p>
                    <a:pPr hangingPunct="0"/>
                    <a:endParaRPr lang="en-US" sz="900">
                      <a:latin typeface="Poppins" panose="00000500000000000000" pitchFamily="2" charset="0"/>
                      <a:ea typeface="Microsoft YaHei" pitchFamily="2"/>
                      <a:cs typeface="Lucida Sans" pitchFamily="2"/>
                    </a:endParaRPr>
                  </a:p>
                </p:txBody>
              </p:sp>
              <p:sp>
                <p:nvSpPr>
                  <p:cNvPr id="49" name="TextBox 48">
                    <a:extLst>
                      <a:ext uri="{FF2B5EF4-FFF2-40B4-BE49-F238E27FC236}">
                        <a16:creationId xmlns:a16="http://schemas.microsoft.com/office/drawing/2014/main" id="{D22E6F81-6A9E-4E91-B7CD-7D1479EE82A0}"/>
                      </a:ext>
                    </a:extLst>
                  </p:cNvPr>
                  <p:cNvSpPr txBox="1"/>
                  <p:nvPr/>
                </p:nvSpPr>
                <p:spPr>
                  <a:xfrm>
                    <a:off x="6799354" y="6117065"/>
                    <a:ext cx="3790950" cy="353943"/>
                  </a:xfrm>
                  <a:prstGeom prst="rect">
                    <a:avLst/>
                  </a:prstGeom>
                  <a:noFill/>
                </p:spPr>
                <p:txBody>
                  <a:bodyPr wrap="square" rtlCol="0" anchor="ctr">
                    <a:spAutoFit/>
                  </a:bodyPr>
                  <a:lstStyle/>
                  <a:p>
                    <a:r>
                      <a:rPr lang="en-US" sz="1700" b="1" spc="-15">
                        <a:solidFill>
                          <a:schemeClr val="bg1"/>
                        </a:solidFill>
                        <a:latin typeface="Poppins" panose="00000500000000000000" pitchFamily="2" charset="0"/>
                        <a:cs typeface="Poppins" panose="00000500000000000000" pitchFamily="2" charset="0"/>
                      </a:rPr>
                      <a:t>CREDIBLE</a:t>
                    </a:r>
                  </a:p>
                </p:txBody>
              </p:sp>
            </p:grpSp>
          </p:grpSp>
          <p:sp>
            <p:nvSpPr>
              <p:cNvPr id="25" name="TextBox 24">
                <a:extLst>
                  <a:ext uri="{FF2B5EF4-FFF2-40B4-BE49-F238E27FC236}">
                    <a16:creationId xmlns:a16="http://schemas.microsoft.com/office/drawing/2014/main" id="{7A4658FD-32D8-1FFF-58D1-46921D572897}"/>
                  </a:ext>
                </a:extLst>
              </p:cNvPr>
              <p:cNvSpPr txBox="1"/>
              <p:nvPr/>
            </p:nvSpPr>
            <p:spPr>
              <a:xfrm>
                <a:off x="6385312" y="1650299"/>
                <a:ext cx="4201302" cy="523220"/>
              </a:xfrm>
              <a:prstGeom prst="rect">
                <a:avLst/>
              </a:prstGeom>
              <a:noFill/>
            </p:spPr>
            <p:txBody>
              <a:bodyPr wrap="square" rtlCol="0" anchor="b">
                <a:spAutoFit/>
              </a:bodyPr>
              <a:lstStyle>
                <a:defPPr>
                  <a:defRPr lang="en-US"/>
                </a:defPPr>
                <a:lvl1pPr algn="r">
                  <a:lnSpc>
                    <a:spcPct val="100000"/>
                  </a:lnSpc>
                  <a:defRPr sz="3700" b="1" spc="-290">
                    <a:solidFill>
                      <a:schemeClr val="tx2"/>
                    </a:solidFill>
                    <a:latin typeface="Poppins" panose="00000500000000000000" pitchFamily="2" charset="0"/>
                    <a:cs typeface="Poppins" panose="00000500000000000000" pitchFamily="2" charset="0"/>
                  </a:defRPr>
                </a:lvl1pPr>
              </a:lstStyle>
              <a:p>
                <a:pPr algn="ctr"/>
                <a:r>
                  <a:rPr lang="en-US" sz="2800" b="0"/>
                  <a:t>End User Needs</a:t>
                </a:r>
              </a:p>
            </p:txBody>
          </p:sp>
        </p:grpSp>
      </p:grpSp>
      <p:sp>
        <p:nvSpPr>
          <p:cNvPr id="52" name="TextBox 51">
            <a:extLst>
              <a:ext uri="{FF2B5EF4-FFF2-40B4-BE49-F238E27FC236}">
                <a16:creationId xmlns:a16="http://schemas.microsoft.com/office/drawing/2014/main" id="{5810C1D5-6BE9-1E27-5711-5340EACD690C}"/>
              </a:ext>
            </a:extLst>
          </p:cNvPr>
          <p:cNvSpPr txBox="1"/>
          <p:nvPr/>
        </p:nvSpPr>
        <p:spPr>
          <a:xfrm>
            <a:off x="6494959" y="6468047"/>
            <a:ext cx="5697042" cy="400110"/>
          </a:xfrm>
          <a:prstGeom prst="rect">
            <a:avLst/>
          </a:prstGeom>
          <a:noFill/>
        </p:spPr>
        <p:txBody>
          <a:bodyPr wrap="square">
            <a:spAutoFit/>
          </a:bodyPr>
          <a:lstStyle/>
          <a:p>
            <a:pPr algn="r"/>
            <a:r>
              <a:rPr lang="en-US" sz="1000" i="1">
                <a:latin typeface="Poppins" panose="00000500000000000000" pitchFamily="2" charset="0"/>
                <a:cs typeface="Poppins" panose="00000500000000000000" pitchFamily="2" charset="0"/>
              </a:rPr>
              <a:t>Alex </a:t>
            </a:r>
            <a:r>
              <a:rPr lang="en-US" sz="1000" i="1" err="1">
                <a:latin typeface="Poppins" panose="00000500000000000000" pitchFamily="2" charset="0"/>
                <a:cs typeface="Poppins" panose="00000500000000000000" pitchFamily="2" charset="0"/>
              </a:rPr>
              <a:t>Sineath</a:t>
            </a:r>
            <a:r>
              <a:rPr lang="en-US" sz="1000" i="1">
                <a:latin typeface="Poppins" panose="00000500000000000000" pitchFamily="2" charset="0"/>
                <a:cs typeface="Poppins" panose="00000500000000000000" pitchFamily="2" charset="0"/>
              </a:rPr>
              <a:t>, Softrams LLC, October 25, 2018: </a:t>
            </a:r>
            <a:r>
              <a:rPr lang="en-US" sz="1000" i="1">
                <a:latin typeface="Poppins" panose="00000500000000000000" pitchFamily="2" charset="0"/>
                <a:cs typeface="Poppins" panose="00000500000000000000" pitchFamily="2" charset="0"/>
                <a:hlinkClick r:id="rId2"/>
              </a:rPr>
              <a:t>https://medium.com/@softramsblog/the-seven-pillars-of-user-experience-92ec4e4173d3</a:t>
            </a:r>
            <a:r>
              <a:rPr lang="en-US" sz="1000" i="1">
                <a:latin typeface="Poppins" panose="00000500000000000000" pitchFamily="2" charset="0"/>
                <a:cs typeface="Poppins" panose="00000500000000000000" pitchFamily="2" charset="0"/>
              </a:rPr>
              <a:t> </a:t>
            </a:r>
          </a:p>
        </p:txBody>
      </p:sp>
      <p:sp>
        <p:nvSpPr>
          <p:cNvPr id="55" name="Title 54">
            <a:extLst>
              <a:ext uri="{FF2B5EF4-FFF2-40B4-BE49-F238E27FC236}">
                <a16:creationId xmlns:a16="http://schemas.microsoft.com/office/drawing/2014/main" id="{B62965BF-75F0-3AD0-693F-9BB07B7274A3}"/>
              </a:ext>
            </a:extLst>
          </p:cNvPr>
          <p:cNvSpPr>
            <a:spLocks noGrp="1"/>
          </p:cNvSpPr>
          <p:nvPr>
            <p:ph type="title"/>
          </p:nvPr>
        </p:nvSpPr>
        <p:spPr>
          <a:xfrm>
            <a:off x="1" y="388726"/>
            <a:ext cx="12191999" cy="958804"/>
          </a:xfrm>
        </p:spPr>
        <p:txBody>
          <a:bodyPr>
            <a:normAutofit/>
          </a:bodyPr>
          <a:lstStyle/>
          <a:p>
            <a:pPr algn="ctr"/>
            <a:r>
              <a:rPr lang="en-US"/>
              <a:t>BIOVIZ LAB DESIGN PRIORITIES</a:t>
            </a:r>
          </a:p>
        </p:txBody>
      </p:sp>
    </p:spTree>
    <p:extLst>
      <p:ext uri="{BB962C8B-B14F-4D97-AF65-F5344CB8AC3E}">
        <p14:creationId xmlns:p14="http://schemas.microsoft.com/office/powerpoint/2010/main" val="20312217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489E639-3FF6-40C2-A431-967D22C9BF4C}"/>
              </a:ext>
            </a:extLst>
          </p:cNvPr>
          <p:cNvSpPr/>
          <p:nvPr/>
        </p:nvSpPr>
        <p:spPr>
          <a:xfrm>
            <a:off x="1587" y="1704103"/>
            <a:ext cx="12188825" cy="5213638"/>
          </a:xfrm>
          <a:custGeom>
            <a:avLst/>
            <a:gdLst/>
            <a:ahLst/>
            <a:cxnLst>
              <a:cxn ang="3cd4">
                <a:pos x="hc" y="t"/>
              </a:cxn>
              <a:cxn ang="cd2">
                <a:pos x="l" y="vc"/>
              </a:cxn>
              <a:cxn ang="cd4">
                <a:pos x="hc" y="b"/>
              </a:cxn>
              <a:cxn ang="0">
                <a:pos x="r" y="vc"/>
              </a:cxn>
            </a:cxnLst>
            <a:rect l="l" t="t" r="r" b="b"/>
            <a:pathLst>
              <a:path w="19569" h="8371">
                <a:moveTo>
                  <a:pt x="19569" y="8371"/>
                </a:moveTo>
                <a:lnTo>
                  <a:pt x="0" y="8371"/>
                </a:lnTo>
                <a:lnTo>
                  <a:pt x="0" y="0"/>
                </a:lnTo>
                <a:lnTo>
                  <a:pt x="19569" y="0"/>
                </a:lnTo>
                <a:close/>
              </a:path>
            </a:pathLst>
          </a:custGeom>
          <a:solidFill>
            <a:schemeClr val="accent6">
              <a:alpha val="40000"/>
            </a:schemeClr>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30" name="TextBox 29">
            <a:extLst>
              <a:ext uri="{FF2B5EF4-FFF2-40B4-BE49-F238E27FC236}">
                <a16:creationId xmlns:a16="http://schemas.microsoft.com/office/drawing/2014/main" id="{304BDB29-548A-4D28-A480-02C58E2C4BAF}"/>
              </a:ext>
            </a:extLst>
          </p:cNvPr>
          <p:cNvSpPr txBox="1"/>
          <p:nvPr/>
        </p:nvSpPr>
        <p:spPr>
          <a:xfrm>
            <a:off x="754380" y="303435"/>
            <a:ext cx="10668000" cy="677237"/>
          </a:xfrm>
          <a:prstGeom prst="rect">
            <a:avLst/>
          </a:prstGeom>
          <a:noFill/>
        </p:spPr>
        <p:txBody>
          <a:bodyPr wrap="square" rtlCol="0" anchor="b">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defTabSz="914217">
              <a:lnSpc>
                <a:spcPts val="4700"/>
              </a:lnSpc>
            </a:pPr>
            <a:r>
              <a:rPr lang="en-US" sz="3700" spc="-145">
                <a:solidFill>
                  <a:srgbClr val="002060"/>
                </a:solidFill>
                <a:latin typeface="Poppins" panose="00000500000000000000" pitchFamily="2" charset="0"/>
                <a:cs typeface="Poppins" panose="00000500000000000000" pitchFamily="2" charset="0"/>
              </a:rPr>
              <a:t>BIOVIZ INFRASTRUCTURE TEAM</a:t>
            </a:r>
          </a:p>
        </p:txBody>
      </p:sp>
      <p:sp>
        <p:nvSpPr>
          <p:cNvPr id="31" name="TextBox 30">
            <a:extLst>
              <a:ext uri="{FF2B5EF4-FFF2-40B4-BE49-F238E27FC236}">
                <a16:creationId xmlns:a16="http://schemas.microsoft.com/office/drawing/2014/main" id="{E39C8A75-328C-4FF4-BA8F-52F1E32FE6D2}"/>
              </a:ext>
            </a:extLst>
          </p:cNvPr>
          <p:cNvSpPr txBox="1"/>
          <p:nvPr/>
        </p:nvSpPr>
        <p:spPr>
          <a:xfrm>
            <a:off x="754381" y="918735"/>
            <a:ext cx="10668000" cy="617477"/>
          </a:xfrm>
          <a:prstGeom prst="rect">
            <a:avLst/>
          </a:prstGeom>
          <a:noFill/>
        </p:spPr>
        <p:txBody>
          <a:bodyPr wrap="square" rtlCol="0">
            <a:spAutoFit/>
          </a:bodyPr>
          <a:lstStyle/>
          <a:p>
            <a:pPr algn="ctr" defTabSz="914217">
              <a:lnSpc>
                <a:spcPts val="2100"/>
              </a:lnSpc>
            </a:pPr>
            <a:r>
              <a:rPr lang="en-US" sz="1500" spc="-60">
                <a:solidFill>
                  <a:srgbClr val="747A94"/>
                </a:solidFill>
                <a:latin typeface="Poppins" panose="00000500000000000000" pitchFamily="2" charset="0"/>
                <a:cs typeface="Poppins" panose="00000500000000000000" pitchFamily="2" charset="0"/>
              </a:rPr>
              <a:t>Assembled a multidisciplinary team made up of members from different branches and teams to facilitate communication, accelerate problem-solving, and fast-track implementation </a:t>
            </a:r>
          </a:p>
        </p:txBody>
      </p:sp>
      <p:sp>
        <p:nvSpPr>
          <p:cNvPr id="6" name="Rectangle: Rounded Corners 5">
            <a:extLst>
              <a:ext uri="{FF2B5EF4-FFF2-40B4-BE49-F238E27FC236}">
                <a16:creationId xmlns:a16="http://schemas.microsoft.com/office/drawing/2014/main" id="{D7CB2A5D-200D-DDA2-D087-B906A8A32B8B}"/>
              </a:ext>
            </a:extLst>
          </p:cNvPr>
          <p:cNvSpPr/>
          <p:nvPr/>
        </p:nvSpPr>
        <p:spPr>
          <a:xfrm>
            <a:off x="4171950" y="1943100"/>
            <a:ext cx="3940020" cy="4250139"/>
          </a:xfrm>
          <a:prstGeom prst="roundRect">
            <a:avLst>
              <a:gd name="adj" fmla="val 387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EB056A8-F59C-443F-B506-28F5A694F311}"/>
              </a:ext>
            </a:extLst>
          </p:cNvPr>
          <p:cNvSpPr/>
          <p:nvPr/>
        </p:nvSpPr>
        <p:spPr>
          <a:xfrm>
            <a:off x="5524858" y="5691029"/>
            <a:ext cx="1238940" cy="511398"/>
          </a:xfrm>
          <a:custGeom>
            <a:avLst/>
            <a:gdLst/>
            <a:ahLst/>
            <a:cxnLst>
              <a:cxn ang="3cd4">
                <a:pos x="hc" y="t"/>
              </a:cxn>
              <a:cxn ang="cd2">
                <a:pos x="l" y="vc"/>
              </a:cxn>
              <a:cxn ang="cd4">
                <a:pos x="hc" y="b"/>
              </a:cxn>
              <a:cxn ang="0">
                <a:pos x="r" y="vc"/>
              </a:cxn>
            </a:cxnLst>
            <a:rect l="l" t="t" r="r" b="b"/>
            <a:pathLst>
              <a:path w="1990" h="822">
                <a:moveTo>
                  <a:pt x="995" y="0"/>
                </a:moveTo>
                <a:cubicBezTo>
                  <a:pt x="501" y="0"/>
                  <a:pt x="89" y="354"/>
                  <a:pt x="0" y="822"/>
                </a:cubicBezTo>
                <a:lnTo>
                  <a:pt x="1990" y="822"/>
                </a:lnTo>
                <a:cubicBezTo>
                  <a:pt x="1901" y="354"/>
                  <a:pt x="1490" y="0"/>
                  <a:pt x="995" y="0"/>
                </a:cubicBezTo>
                <a:close/>
              </a:path>
            </a:pathLst>
          </a:custGeom>
          <a:solidFill>
            <a:srgbClr val="00B29C"/>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20" name="Freeform: Shape 19">
            <a:extLst>
              <a:ext uri="{FF2B5EF4-FFF2-40B4-BE49-F238E27FC236}">
                <a16:creationId xmlns:a16="http://schemas.microsoft.com/office/drawing/2014/main" id="{428FD454-24E3-49B9-B47A-5FBEC708BABE}"/>
              </a:ext>
            </a:extLst>
          </p:cNvPr>
          <p:cNvSpPr/>
          <p:nvPr/>
        </p:nvSpPr>
        <p:spPr>
          <a:xfrm>
            <a:off x="5467664" y="1940471"/>
            <a:ext cx="1241432" cy="518250"/>
          </a:xfrm>
          <a:custGeom>
            <a:avLst/>
            <a:gdLst/>
            <a:ahLst/>
            <a:cxnLst>
              <a:cxn ang="3cd4">
                <a:pos x="hc" y="t"/>
              </a:cxn>
              <a:cxn ang="cd2">
                <a:pos x="l" y="vc"/>
              </a:cxn>
              <a:cxn ang="cd4">
                <a:pos x="hc" y="b"/>
              </a:cxn>
              <a:cxn ang="0">
                <a:pos x="r" y="vc"/>
              </a:cxn>
            </a:cxnLst>
            <a:rect l="l" t="t" r="r" b="b"/>
            <a:pathLst>
              <a:path w="1994" h="833">
                <a:moveTo>
                  <a:pt x="997" y="833"/>
                </a:moveTo>
                <a:cubicBezTo>
                  <a:pt x="1495" y="833"/>
                  <a:pt x="1909" y="474"/>
                  <a:pt x="1994" y="0"/>
                </a:cubicBezTo>
                <a:lnTo>
                  <a:pt x="0" y="0"/>
                </a:lnTo>
                <a:cubicBezTo>
                  <a:pt x="85" y="474"/>
                  <a:pt x="499" y="833"/>
                  <a:pt x="997" y="833"/>
                </a:cubicBezTo>
                <a:close/>
              </a:path>
            </a:pathLst>
          </a:custGeom>
          <a:solidFill>
            <a:srgbClr val="00B29C"/>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32" name="TextBox 31">
            <a:extLst>
              <a:ext uri="{FF2B5EF4-FFF2-40B4-BE49-F238E27FC236}">
                <a16:creationId xmlns:a16="http://schemas.microsoft.com/office/drawing/2014/main" id="{A66FA420-DA0E-48F9-9379-B0817D0DD6E7}"/>
              </a:ext>
            </a:extLst>
          </p:cNvPr>
          <p:cNvSpPr txBox="1"/>
          <p:nvPr/>
        </p:nvSpPr>
        <p:spPr>
          <a:xfrm>
            <a:off x="4614013" y="2887891"/>
            <a:ext cx="3055894" cy="877163"/>
          </a:xfrm>
          <a:prstGeom prst="rect">
            <a:avLst/>
          </a:prstGeom>
          <a:noFill/>
        </p:spPr>
        <p:txBody>
          <a:bodyPr wrap="square" rtlCol="0" anchor="b">
            <a:spAutoFit/>
          </a:bodyPr>
          <a:lstStyle/>
          <a:p>
            <a:pPr algn="ctr" defTabSz="914217"/>
            <a:r>
              <a:rPr lang="en-US" sz="1700" b="1" spc="-15">
                <a:solidFill>
                  <a:srgbClr val="111340"/>
                </a:solidFill>
                <a:latin typeface="Poppins" panose="00000500000000000000" pitchFamily="2" charset="0"/>
                <a:cs typeface="Poppins" panose="00000500000000000000" pitchFamily="2" charset="0"/>
              </a:rPr>
              <a:t>BIOINFORMATICS AND COMPUTATIONAL BIOSCIENCES BRANCH</a:t>
            </a:r>
          </a:p>
        </p:txBody>
      </p:sp>
      <p:sp>
        <p:nvSpPr>
          <p:cNvPr id="33" name="TextBox 32">
            <a:extLst>
              <a:ext uri="{FF2B5EF4-FFF2-40B4-BE49-F238E27FC236}">
                <a16:creationId xmlns:a16="http://schemas.microsoft.com/office/drawing/2014/main" id="{82061C29-7718-45A3-B421-5598BA9EFBA1}"/>
              </a:ext>
            </a:extLst>
          </p:cNvPr>
          <p:cNvSpPr txBox="1"/>
          <p:nvPr/>
        </p:nvSpPr>
        <p:spPr>
          <a:xfrm>
            <a:off x="4171950" y="4004051"/>
            <a:ext cx="3940020" cy="1431161"/>
          </a:xfrm>
          <a:prstGeom prst="rect">
            <a:avLst/>
          </a:prstGeom>
          <a:noFill/>
        </p:spPr>
        <p:txBody>
          <a:bodyPr wrap="square" rtlCol="0">
            <a:spAutoFit/>
          </a:bodyPr>
          <a:lstStyle>
            <a:defPPr>
              <a:defRPr lang="en-US"/>
            </a:defPPr>
            <a:lvl1pPr algn="ctr" defTabSz="914217">
              <a:defRPr spc="-10">
                <a:solidFill>
                  <a:srgbClr val="747A94"/>
                </a:solidFill>
                <a:latin typeface="Poppins" panose="00000500000000000000" pitchFamily="2" charset="0"/>
                <a:cs typeface="Poppins" panose="00000500000000000000" pitchFamily="2" charset="0"/>
              </a:defRPr>
            </a:lvl1pPr>
          </a:lstStyle>
          <a:p>
            <a:pPr>
              <a:spcAft>
                <a:spcPts val="600"/>
              </a:spcAft>
            </a:pPr>
            <a:r>
              <a:rPr lang="en-US"/>
              <a:t>Administration and Operations</a:t>
            </a:r>
          </a:p>
          <a:p>
            <a:pPr>
              <a:spcAft>
                <a:spcPts val="600"/>
              </a:spcAft>
            </a:pPr>
            <a:r>
              <a:rPr lang="en-US"/>
              <a:t>Technology R&amp;D</a:t>
            </a:r>
          </a:p>
          <a:p>
            <a:pPr>
              <a:spcAft>
                <a:spcPts val="600"/>
              </a:spcAft>
            </a:pPr>
            <a:r>
              <a:rPr lang="en-US"/>
              <a:t>Scientific Support</a:t>
            </a:r>
          </a:p>
          <a:p>
            <a:pPr>
              <a:spcAft>
                <a:spcPts val="600"/>
              </a:spcAft>
            </a:pPr>
            <a:r>
              <a:rPr lang="en-US"/>
              <a:t>Customer Support and Outreach</a:t>
            </a:r>
          </a:p>
        </p:txBody>
      </p:sp>
      <p:grpSp>
        <p:nvGrpSpPr>
          <p:cNvPr id="11" name="Group 10">
            <a:extLst>
              <a:ext uri="{FF2B5EF4-FFF2-40B4-BE49-F238E27FC236}">
                <a16:creationId xmlns:a16="http://schemas.microsoft.com/office/drawing/2014/main" id="{F1589631-52EF-A388-1365-7B5067357361}"/>
              </a:ext>
            </a:extLst>
          </p:cNvPr>
          <p:cNvGrpSpPr/>
          <p:nvPr/>
        </p:nvGrpSpPr>
        <p:grpSpPr>
          <a:xfrm>
            <a:off x="423971" y="1936755"/>
            <a:ext cx="3426053" cy="4256484"/>
            <a:chOff x="4647109" y="2212989"/>
            <a:chExt cx="3426053" cy="4256484"/>
          </a:xfrm>
        </p:grpSpPr>
        <p:sp>
          <p:nvSpPr>
            <p:cNvPr id="5" name="Rectangle: Rounded Corners 4">
              <a:extLst>
                <a:ext uri="{FF2B5EF4-FFF2-40B4-BE49-F238E27FC236}">
                  <a16:creationId xmlns:a16="http://schemas.microsoft.com/office/drawing/2014/main" id="{54FAB117-A53C-B2F7-3249-A6864C96B3B8}"/>
                </a:ext>
              </a:extLst>
            </p:cNvPr>
            <p:cNvSpPr/>
            <p:nvPr/>
          </p:nvSpPr>
          <p:spPr>
            <a:xfrm>
              <a:off x="4647109" y="2219334"/>
              <a:ext cx="3426053" cy="4250139"/>
            </a:xfrm>
            <a:prstGeom prst="roundRect">
              <a:avLst>
                <a:gd name="adj" fmla="val 387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D04252-EC61-4B40-B2B8-ED47CF0ACAE8}"/>
                </a:ext>
              </a:extLst>
            </p:cNvPr>
            <p:cNvSpPr/>
            <p:nvPr/>
          </p:nvSpPr>
          <p:spPr>
            <a:xfrm>
              <a:off x="5740042" y="5955916"/>
              <a:ext cx="1240186" cy="511398"/>
            </a:xfrm>
            <a:custGeom>
              <a:avLst/>
              <a:gdLst/>
              <a:ahLst/>
              <a:cxnLst>
                <a:cxn ang="3cd4">
                  <a:pos x="hc" y="t"/>
                </a:cxn>
                <a:cxn ang="cd2">
                  <a:pos x="l" y="vc"/>
                </a:cxn>
                <a:cxn ang="cd4">
                  <a:pos x="hc" y="b"/>
                </a:cxn>
                <a:cxn ang="0">
                  <a:pos x="r" y="vc"/>
                </a:cxn>
              </a:cxnLst>
              <a:rect l="l" t="t" r="r" b="b"/>
              <a:pathLst>
                <a:path w="1992" h="822">
                  <a:moveTo>
                    <a:pt x="996" y="0"/>
                  </a:moveTo>
                  <a:cubicBezTo>
                    <a:pt x="501" y="0"/>
                    <a:pt x="89" y="354"/>
                    <a:pt x="0" y="822"/>
                  </a:cubicBezTo>
                  <a:lnTo>
                    <a:pt x="1992" y="822"/>
                  </a:lnTo>
                  <a:cubicBezTo>
                    <a:pt x="1902" y="354"/>
                    <a:pt x="1490" y="0"/>
                    <a:pt x="996" y="0"/>
                  </a:cubicBezTo>
                  <a:close/>
                </a:path>
              </a:pathLst>
            </a:custGeom>
            <a:solidFill>
              <a:srgbClr val="7030A0"/>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23" name="Freeform: Shape 22">
              <a:extLst>
                <a:ext uri="{FF2B5EF4-FFF2-40B4-BE49-F238E27FC236}">
                  <a16:creationId xmlns:a16="http://schemas.microsoft.com/office/drawing/2014/main" id="{9CA0B921-49C9-43BC-A697-D0B2FF836E9D}"/>
                </a:ext>
              </a:extLst>
            </p:cNvPr>
            <p:cNvSpPr/>
            <p:nvPr/>
          </p:nvSpPr>
          <p:spPr>
            <a:xfrm>
              <a:off x="5740042" y="2212989"/>
              <a:ext cx="1242055" cy="518250"/>
            </a:xfrm>
            <a:custGeom>
              <a:avLst/>
              <a:gdLst/>
              <a:ahLst/>
              <a:cxnLst>
                <a:cxn ang="3cd4">
                  <a:pos x="hc" y="t"/>
                </a:cxn>
                <a:cxn ang="cd2">
                  <a:pos x="l" y="vc"/>
                </a:cxn>
                <a:cxn ang="cd4">
                  <a:pos x="hc" y="b"/>
                </a:cxn>
                <a:cxn ang="0">
                  <a:pos x="r" y="vc"/>
                </a:cxn>
              </a:cxnLst>
              <a:rect l="l" t="t" r="r" b="b"/>
              <a:pathLst>
                <a:path w="1995" h="833">
                  <a:moveTo>
                    <a:pt x="998" y="833"/>
                  </a:moveTo>
                  <a:cubicBezTo>
                    <a:pt x="1496" y="833"/>
                    <a:pt x="1909" y="474"/>
                    <a:pt x="1995" y="0"/>
                  </a:cubicBezTo>
                  <a:lnTo>
                    <a:pt x="0" y="0"/>
                  </a:lnTo>
                  <a:cubicBezTo>
                    <a:pt x="86" y="474"/>
                    <a:pt x="500" y="833"/>
                    <a:pt x="998" y="833"/>
                  </a:cubicBezTo>
                  <a:close/>
                </a:path>
              </a:pathLst>
            </a:custGeom>
            <a:solidFill>
              <a:srgbClr val="7030A0"/>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34" name="TextBox 33">
              <a:extLst>
                <a:ext uri="{FF2B5EF4-FFF2-40B4-BE49-F238E27FC236}">
                  <a16:creationId xmlns:a16="http://schemas.microsoft.com/office/drawing/2014/main" id="{66BA581A-840C-4AC1-933E-D2FFE7A05ED4}"/>
                </a:ext>
              </a:extLst>
            </p:cNvPr>
            <p:cNvSpPr txBox="1"/>
            <p:nvPr/>
          </p:nvSpPr>
          <p:spPr>
            <a:xfrm>
              <a:off x="4832187" y="3294929"/>
              <a:ext cx="3055894" cy="615553"/>
            </a:xfrm>
            <a:prstGeom prst="rect">
              <a:avLst/>
            </a:prstGeom>
            <a:noFill/>
          </p:spPr>
          <p:txBody>
            <a:bodyPr wrap="square" rtlCol="0" anchor="b">
              <a:spAutoFit/>
            </a:bodyPr>
            <a:lstStyle/>
            <a:p>
              <a:pPr algn="ctr" defTabSz="914217"/>
              <a:r>
                <a:rPr lang="en-US" sz="1700" b="1" spc="-15">
                  <a:solidFill>
                    <a:srgbClr val="111340"/>
                  </a:solidFill>
                  <a:latin typeface="Poppins" panose="00000500000000000000" pitchFamily="2" charset="0"/>
                  <a:cs typeface="Poppins" panose="00000500000000000000" pitchFamily="2" charset="0"/>
                </a:rPr>
                <a:t>OPERATIONS AND ENGINEERING BRANCH</a:t>
              </a:r>
            </a:p>
          </p:txBody>
        </p:sp>
        <p:sp>
          <p:nvSpPr>
            <p:cNvPr id="35" name="TextBox 34">
              <a:extLst>
                <a:ext uri="{FF2B5EF4-FFF2-40B4-BE49-F238E27FC236}">
                  <a16:creationId xmlns:a16="http://schemas.microsoft.com/office/drawing/2014/main" id="{B093EAC4-3046-4DC4-8F49-556B23E89B77}"/>
                </a:ext>
              </a:extLst>
            </p:cNvPr>
            <p:cNvSpPr txBox="1"/>
            <p:nvPr/>
          </p:nvSpPr>
          <p:spPr>
            <a:xfrm>
              <a:off x="4647109" y="4274817"/>
              <a:ext cx="3426052" cy="1431161"/>
            </a:xfrm>
            <a:prstGeom prst="rect">
              <a:avLst/>
            </a:prstGeom>
            <a:noFill/>
          </p:spPr>
          <p:txBody>
            <a:bodyPr wrap="square" rtlCol="0">
              <a:spAutoFit/>
            </a:bodyPr>
            <a:lstStyle>
              <a:defPPr>
                <a:defRPr lang="en-US"/>
              </a:defPPr>
              <a:lvl1pPr algn="ctr" defTabSz="914217">
                <a:defRPr spc="-10">
                  <a:solidFill>
                    <a:srgbClr val="747A94"/>
                  </a:solidFill>
                  <a:latin typeface="Poppins" panose="00000500000000000000" pitchFamily="2" charset="0"/>
                  <a:cs typeface="Poppins" panose="00000500000000000000" pitchFamily="2" charset="0"/>
                </a:defRPr>
              </a:lvl1pPr>
            </a:lstStyle>
            <a:p>
              <a:pPr>
                <a:spcAft>
                  <a:spcPts val="600"/>
                </a:spcAft>
              </a:pPr>
              <a:r>
                <a:rPr lang="en-US"/>
                <a:t>Cybersecurity</a:t>
              </a:r>
            </a:p>
            <a:p>
              <a:pPr>
                <a:spcAft>
                  <a:spcPts val="600"/>
                </a:spcAft>
              </a:pPr>
              <a:r>
                <a:rPr lang="en-US"/>
                <a:t>Networking</a:t>
              </a:r>
            </a:p>
            <a:p>
              <a:pPr>
                <a:spcAft>
                  <a:spcPts val="600"/>
                </a:spcAft>
              </a:pPr>
              <a:r>
                <a:rPr lang="en-US"/>
                <a:t>Audiovisual </a:t>
              </a:r>
            </a:p>
            <a:p>
              <a:pPr>
                <a:spcAft>
                  <a:spcPts val="600"/>
                </a:spcAft>
              </a:pPr>
              <a:r>
                <a:rPr lang="en-US"/>
                <a:t>Storage</a:t>
              </a:r>
            </a:p>
          </p:txBody>
        </p:sp>
      </p:grpSp>
      <p:grpSp>
        <p:nvGrpSpPr>
          <p:cNvPr id="12" name="Group 11">
            <a:extLst>
              <a:ext uri="{FF2B5EF4-FFF2-40B4-BE49-F238E27FC236}">
                <a16:creationId xmlns:a16="http://schemas.microsoft.com/office/drawing/2014/main" id="{E773DA0D-90A4-7C13-DE6E-05C5C14E4824}"/>
              </a:ext>
            </a:extLst>
          </p:cNvPr>
          <p:cNvGrpSpPr/>
          <p:nvPr/>
        </p:nvGrpSpPr>
        <p:grpSpPr>
          <a:xfrm>
            <a:off x="8438632" y="1936755"/>
            <a:ext cx="3426053" cy="4257702"/>
            <a:chOff x="8438632" y="1945943"/>
            <a:chExt cx="3426053" cy="4257702"/>
          </a:xfrm>
        </p:grpSpPr>
        <p:sp>
          <p:nvSpPr>
            <p:cNvPr id="7" name="Rectangle: Rounded Corners 6">
              <a:extLst>
                <a:ext uri="{FF2B5EF4-FFF2-40B4-BE49-F238E27FC236}">
                  <a16:creationId xmlns:a16="http://schemas.microsoft.com/office/drawing/2014/main" id="{EC50B23F-28AC-EC0F-9313-B081D25F3EED}"/>
                </a:ext>
              </a:extLst>
            </p:cNvPr>
            <p:cNvSpPr/>
            <p:nvPr/>
          </p:nvSpPr>
          <p:spPr>
            <a:xfrm>
              <a:off x="8438632" y="1952288"/>
              <a:ext cx="3426053" cy="4250139"/>
            </a:xfrm>
            <a:prstGeom prst="roundRect">
              <a:avLst>
                <a:gd name="adj" fmla="val 387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DA1E269E-D9AA-5AB1-278E-2339C6F5B4FA}"/>
                </a:ext>
              </a:extLst>
            </p:cNvPr>
            <p:cNvSpPr/>
            <p:nvPr/>
          </p:nvSpPr>
          <p:spPr>
            <a:xfrm>
              <a:off x="9531565" y="5692247"/>
              <a:ext cx="1240186" cy="511398"/>
            </a:xfrm>
            <a:custGeom>
              <a:avLst/>
              <a:gdLst/>
              <a:ahLst/>
              <a:cxnLst>
                <a:cxn ang="3cd4">
                  <a:pos x="hc" y="t"/>
                </a:cxn>
                <a:cxn ang="cd2">
                  <a:pos x="l" y="vc"/>
                </a:cxn>
                <a:cxn ang="cd4">
                  <a:pos x="hc" y="b"/>
                </a:cxn>
                <a:cxn ang="0">
                  <a:pos x="r" y="vc"/>
                </a:cxn>
              </a:cxnLst>
              <a:rect l="l" t="t" r="r" b="b"/>
              <a:pathLst>
                <a:path w="1992" h="822">
                  <a:moveTo>
                    <a:pt x="996" y="0"/>
                  </a:moveTo>
                  <a:cubicBezTo>
                    <a:pt x="501" y="0"/>
                    <a:pt x="89" y="354"/>
                    <a:pt x="0" y="822"/>
                  </a:cubicBezTo>
                  <a:lnTo>
                    <a:pt x="1992" y="822"/>
                  </a:lnTo>
                  <a:cubicBezTo>
                    <a:pt x="1902" y="354"/>
                    <a:pt x="1490" y="0"/>
                    <a:pt x="996" y="0"/>
                  </a:cubicBezTo>
                  <a:close/>
                </a:path>
              </a:pathLst>
            </a:custGeom>
            <a:solidFill>
              <a:srgbClr val="0070C0"/>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9" name="Freeform: Shape 8">
              <a:extLst>
                <a:ext uri="{FF2B5EF4-FFF2-40B4-BE49-F238E27FC236}">
                  <a16:creationId xmlns:a16="http://schemas.microsoft.com/office/drawing/2014/main" id="{2C3684B2-A7D7-5C99-0C24-166AD9B81960}"/>
                </a:ext>
              </a:extLst>
            </p:cNvPr>
            <p:cNvSpPr/>
            <p:nvPr/>
          </p:nvSpPr>
          <p:spPr>
            <a:xfrm>
              <a:off x="9529696" y="1945943"/>
              <a:ext cx="1242055" cy="518250"/>
            </a:xfrm>
            <a:custGeom>
              <a:avLst/>
              <a:gdLst/>
              <a:ahLst/>
              <a:cxnLst>
                <a:cxn ang="3cd4">
                  <a:pos x="hc" y="t"/>
                </a:cxn>
                <a:cxn ang="cd2">
                  <a:pos x="l" y="vc"/>
                </a:cxn>
                <a:cxn ang="cd4">
                  <a:pos x="hc" y="b"/>
                </a:cxn>
                <a:cxn ang="0">
                  <a:pos x="r" y="vc"/>
                </a:cxn>
              </a:cxnLst>
              <a:rect l="l" t="t" r="r" b="b"/>
              <a:pathLst>
                <a:path w="1995" h="833">
                  <a:moveTo>
                    <a:pt x="998" y="833"/>
                  </a:moveTo>
                  <a:cubicBezTo>
                    <a:pt x="1496" y="833"/>
                    <a:pt x="1909" y="474"/>
                    <a:pt x="1995" y="0"/>
                  </a:cubicBezTo>
                  <a:lnTo>
                    <a:pt x="0" y="0"/>
                  </a:lnTo>
                  <a:cubicBezTo>
                    <a:pt x="86" y="474"/>
                    <a:pt x="500" y="833"/>
                    <a:pt x="998" y="833"/>
                  </a:cubicBezTo>
                  <a:close/>
                </a:path>
              </a:pathLst>
            </a:custGeom>
            <a:solidFill>
              <a:srgbClr val="0070C0"/>
            </a:solidFill>
            <a:ln cap="flat">
              <a:noFill/>
              <a:prstDash val="solid"/>
            </a:ln>
          </p:spPr>
          <p:txBody>
            <a:bodyPr vert="horz" wrap="none" lIns="45000" tIns="22500" rIns="45000" bIns="22500" anchor="ctr" anchorCtr="1" compatLnSpc="0"/>
            <a:lstStyle/>
            <a:p>
              <a:pPr defTabSz="914217" hangingPunct="0"/>
              <a:endParaRPr lang="en-US" sz="900">
                <a:solidFill>
                  <a:srgbClr val="747A94"/>
                </a:solidFill>
                <a:latin typeface="Poppins" panose="00000500000000000000" pitchFamily="2" charset="0"/>
                <a:ea typeface="Microsoft YaHei" pitchFamily="2"/>
                <a:cs typeface="Lucida Sans" pitchFamily="2"/>
              </a:endParaRPr>
            </a:p>
          </p:txBody>
        </p:sp>
        <p:sp>
          <p:nvSpPr>
            <p:cNvPr id="36" name="TextBox 35">
              <a:extLst>
                <a:ext uri="{FF2B5EF4-FFF2-40B4-BE49-F238E27FC236}">
                  <a16:creationId xmlns:a16="http://schemas.microsoft.com/office/drawing/2014/main" id="{6A8432FD-0769-47AB-BEA8-3ADCAABADC17}"/>
                </a:ext>
              </a:extLst>
            </p:cNvPr>
            <p:cNvSpPr txBox="1"/>
            <p:nvPr/>
          </p:nvSpPr>
          <p:spPr>
            <a:xfrm>
              <a:off x="8623710" y="3011259"/>
              <a:ext cx="3055894" cy="615553"/>
            </a:xfrm>
            <a:prstGeom prst="rect">
              <a:avLst/>
            </a:prstGeom>
            <a:noFill/>
          </p:spPr>
          <p:txBody>
            <a:bodyPr wrap="square" rtlCol="0" anchor="b">
              <a:spAutoFit/>
            </a:bodyPr>
            <a:lstStyle/>
            <a:p>
              <a:pPr algn="ctr" defTabSz="914217"/>
              <a:r>
                <a:rPr lang="en-US" sz="1700" b="1" spc="-15">
                  <a:solidFill>
                    <a:srgbClr val="111340"/>
                  </a:solidFill>
                  <a:latin typeface="Poppins" panose="00000500000000000000" pitchFamily="2" charset="0"/>
                  <a:cs typeface="Poppins" panose="00000500000000000000" pitchFamily="2" charset="0"/>
                </a:rPr>
                <a:t>CUSTOMER SERVICE BRANCH</a:t>
              </a:r>
            </a:p>
          </p:txBody>
        </p:sp>
        <p:sp>
          <p:nvSpPr>
            <p:cNvPr id="37" name="TextBox 36">
              <a:extLst>
                <a:ext uri="{FF2B5EF4-FFF2-40B4-BE49-F238E27FC236}">
                  <a16:creationId xmlns:a16="http://schemas.microsoft.com/office/drawing/2014/main" id="{A16A384A-2F9A-44B2-BF80-ABE961792CD9}"/>
                </a:ext>
              </a:extLst>
            </p:cNvPr>
            <p:cNvSpPr txBox="1"/>
            <p:nvPr/>
          </p:nvSpPr>
          <p:spPr>
            <a:xfrm>
              <a:off x="8438632" y="4018363"/>
              <a:ext cx="3426053" cy="1431161"/>
            </a:xfrm>
            <a:prstGeom prst="rect">
              <a:avLst/>
            </a:prstGeom>
            <a:noFill/>
          </p:spPr>
          <p:txBody>
            <a:bodyPr wrap="square" rtlCol="0">
              <a:spAutoFit/>
            </a:bodyPr>
            <a:lstStyle/>
            <a:p>
              <a:pPr algn="ctr" defTabSz="914217">
                <a:spcAft>
                  <a:spcPts val="600"/>
                </a:spcAft>
              </a:pPr>
              <a:r>
                <a:rPr lang="en-US" spc="-10">
                  <a:solidFill>
                    <a:srgbClr val="747A94"/>
                  </a:solidFill>
                  <a:latin typeface="Poppins" panose="00000500000000000000" pitchFamily="2" charset="0"/>
                  <a:cs typeface="Poppins" panose="00000500000000000000" pitchFamily="2" charset="0"/>
                </a:rPr>
                <a:t>Workstation Development</a:t>
              </a:r>
            </a:p>
            <a:p>
              <a:pPr algn="ctr" defTabSz="914217">
                <a:spcAft>
                  <a:spcPts val="600"/>
                </a:spcAft>
              </a:pPr>
              <a:r>
                <a:rPr lang="en-US" spc="-10">
                  <a:solidFill>
                    <a:srgbClr val="747A94"/>
                  </a:solidFill>
                  <a:latin typeface="Poppins" panose="00000500000000000000" pitchFamily="2" charset="0"/>
                  <a:cs typeface="Poppins" panose="00000500000000000000" pitchFamily="2" charset="0"/>
                </a:rPr>
                <a:t>Procurement</a:t>
              </a:r>
            </a:p>
            <a:p>
              <a:pPr algn="ctr" defTabSz="914217">
                <a:spcAft>
                  <a:spcPts val="600"/>
                </a:spcAft>
              </a:pPr>
              <a:r>
                <a:rPr lang="en-US" spc="-10">
                  <a:solidFill>
                    <a:srgbClr val="747A94"/>
                  </a:solidFill>
                  <a:latin typeface="Poppins" panose="00000500000000000000" pitchFamily="2" charset="0"/>
                  <a:cs typeface="Poppins" panose="00000500000000000000" pitchFamily="2" charset="0"/>
                </a:rPr>
                <a:t>Policies</a:t>
              </a:r>
            </a:p>
            <a:p>
              <a:pPr algn="ctr" defTabSz="914217">
                <a:spcAft>
                  <a:spcPts val="600"/>
                </a:spcAft>
              </a:pPr>
              <a:r>
                <a:rPr lang="en-US" spc="-10">
                  <a:solidFill>
                    <a:srgbClr val="747A94"/>
                  </a:solidFill>
                  <a:latin typeface="Poppins" panose="00000500000000000000" pitchFamily="2" charset="0"/>
                  <a:cs typeface="Poppins" panose="00000500000000000000" pitchFamily="2" charset="0"/>
                </a:rPr>
                <a:t>Tech Support</a:t>
              </a:r>
            </a:p>
          </p:txBody>
        </p:sp>
      </p:grpSp>
    </p:spTree>
    <p:extLst>
      <p:ext uri="{BB962C8B-B14F-4D97-AF65-F5344CB8AC3E}">
        <p14:creationId xmlns:p14="http://schemas.microsoft.com/office/powerpoint/2010/main" val="35449604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69">
            <a:extLst>
              <a:ext uri="{FF2B5EF4-FFF2-40B4-BE49-F238E27FC236}">
                <a16:creationId xmlns:a16="http://schemas.microsoft.com/office/drawing/2014/main" id="{0D588DF4-25B5-694F-A1BE-588444CE8F3C}"/>
              </a:ext>
            </a:extLst>
          </p:cNvPr>
          <p:cNvSpPr>
            <a:spLocks noChangeArrowheads="1"/>
          </p:cNvSpPr>
          <p:nvPr/>
        </p:nvSpPr>
        <p:spPr bwMode="auto">
          <a:xfrm>
            <a:off x="9904737" y="1761862"/>
            <a:ext cx="1301852" cy="1450165"/>
          </a:xfrm>
          <a:custGeom>
            <a:avLst/>
            <a:gdLst>
              <a:gd name="T0" fmla="*/ 62 w 2089"/>
              <a:gd name="T1" fmla="*/ 14 h 2327"/>
              <a:gd name="T2" fmla="*/ 62 w 2089"/>
              <a:gd name="T3" fmla="*/ 14 h 2327"/>
              <a:gd name="T4" fmla="*/ 116 w 2089"/>
              <a:gd name="T5" fmla="*/ 0 h 2327"/>
              <a:gd name="T6" fmla="*/ 1972 w 2089"/>
              <a:gd name="T7" fmla="*/ 0 h 2327"/>
              <a:gd name="T8" fmla="*/ 1972 w 2089"/>
              <a:gd name="T9" fmla="*/ 0 h 2327"/>
              <a:gd name="T10" fmla="*/ 2088 w 2089"/>
              <a:gd name="T11" fmla="*/ 117 h 2327"/>
              <a:gd name="T12" fmla="*/ 2088 w 2089"/>
              <a:gd name="T13" fmla="*/ 2210 h 2327"/>
              <a:gd name="T14" fmla="*/ 2088 w 2089"/>
              <a:gd name="T15" fmla="*/ 2210 h 2327"/>
              <a:gd name="T16" fmla="*/ 1972 w 2089"/>
              <a:gd name="T17" fmla="*/ 2326 h 2327"/>
              <a:gd name="T18" fmla="*/ 116 w 2089"/>
              <a:gd name="T19" fmla="*/ 2326 h 2327"/>
              <a:gd name="T20" fmla="*/ 62 w 2089"/>
              <a:gd name="T21" fmla="*/ 2313 h 2327"/>
              <a:gd name="T22" fmla="*/ 62 w 2089"/>
              <a:gd name="T23" fmla="*/ 2313 h 2327"/>
              <a:gd name="T24" fmla="*/ 0 w 2089"/>
              <a:gd name="T25" fmla="*/ 2210 h 2327"/>
              <a:gd name="T26" fmla="*/ 0 w 2089"/>
              <a:gd name="T27" fmla="*/ 2146 h 2327"/>
              <a:gd name="T28" fmla="*/ 0 w 2089"/>
              <a:gd name="T29" fmla="*/ 2128 h 2327"/>
              <a:gd name="T30" fmla="*/ 0 w 2089"/>
              <a:gd name="T31" fmla="*/ 199 h 2327"/>
              <a:gd name="T32" fmla="*/ 0 w 2089"/>
              <a:gd name="T33" fmla="*/ 182 h 2327"/>
              <a:gd name="T34" fmla="*/ 0 w 2089"/>
              <a:gd name="T35" fmla="*/ 117 h 2327"/>
              <a:gd name="T36" fmla="*/ 0 w 2089"/>
              <a:gd name="T37" fmla="*/ 117 h 2327"/>
              <a:gd name="T38" fmla="*/ 62 w 2089"/>
              <a:gd name="T39" fmla="*/ 14 h 2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7">
                <a:moveTo>
                  <a:pt x="62" y="14"/>
                </a:moveTo>
                <a:lnTo>
                  <a:pt x="62" y="14"/>
                </a:lnTo>
                <a:cubicBezTo>
                  <a:pt x="79" y="5"/>
                  <a:pt x="97" y="0"/>
                  <a:pt x="116" y="0"/>
                </a:cubicBezTo>
                <a:lnTo>
                  <a:pt x="1972" y="0"/>
                </a:lnTo>
                <a:lnTo>
                  <a:pt x="1972" y="0"/>
                </a:lnTo>
                <a:cubicBezTo>
                  <a:pt x="2036" y="0"/>
                  <a:pt x="2088" y="53"/>
                  <a:pt x="2088" y="117"/>
                </a:cubicBezTo>
                <a:lnTo>
                  <a:pt x="2088" y="2210"/>
                </a:lnTo>
                <a:lnTo>
                  <a:pt x="2088" y="2210"/>
                </a:lnTo>
                <a:cubicBezTo>
                  <a:pt x="2088" y="2274"/>
                  <a:pt x="2036" y="2326"/>
                  <a:pt x="1972" y="2326"/>
                </a:cubicBezTo>
                <a:lnTo>
                  <a:pt x="116" y="2326"/>
                </a:lnTo>
                <a:lnTo>
                  <a:pt x="62" y="2313"/>
                </a:lnTo>
                <a:lnTo>
                  <a:pt x="62" y="2313"/>
                </a:lnTo>
                <a:cubicBezTo>
                  <a:pt x="26" y="2293"/>
                  <a:pt x="0" y="2255"/>
                  <a:pt x="0" y="2210"/>
                </a:cubicBezTo>
                <a:lnTo>
                  <a:pt x="0" y="2146"/>
                </a:lnTo>
                <a:lnTo>
                  <a:pt x="0" y="2128"/>
                </a:lnTo>
                <a:lnTo>
                  <a:pt x="0" y="199"/>
                </a:lnTo>
                <a:lnTo>
                  <a:pt x="0" y="182"/>
                </a:lnTo>
                <a:lnTo>
                  <a:pt x="0" y="117"/>
                </a:lnTo>
                <a:lnTo>
                  <a:pt x="0" y="117"/>
                </a:lnTo>
                <a:cubicBezTo>
                  <a:pt x="0" y="73"/>
                  <a:pt x="26" y="33"/>
                  <a:pt x="62" y="14"/>
                </a:cubicBezTo>
              </a:path>
            </a:pathLst>
          </a:custGeom>
          <a:solidFill>
            <a:schemeClr val="accent1"/>
          </a:solidFill>
          <a:ln>
            <a:noFill/>
          </a:ln>
          <a:effectLst/>
        </p:spPr>
        <p:txBody>
          <a:bodyPr wrap="none" anchor="ctr"/>
          <a:lstStyle/>
          <a:p>
            <a:pPr defTabSz="914217"/>
            <a:endParaRPr lang="en-US">
              <a:solidFill>
                <a:srgbClr val="747993"/>
              </a:solidFill>
              <a:latin typeface="Poppins" pitchFamily="2" charset="77"/>
            </a:endParaRPr>
          </a:p>
        </p:txBody>
      </p:sp>
      <p:sp>
        <p:nvSpPr>
          <p:cNvPr id="42" name="Freeform 322">
            <a:extLst>
              <a:ext uri="{FF2B5EF4-FFF2-40B4-BE49-F238E27FC236}">
                <a16:creationId xmlns:a16="http://schemas.microsoft.com/office/drawing/2014/main" id="{B365C4DC-53BD-6440-B42B-B7DFB7C88A9B}"/>
              </a:ext>
            </a:extLst>
          </p:cNvPr>
          <p:cNvSpPr>
            <a:spLocks noChangeArrowheads="1"/>
          </p:cNvSpPr>
          <p:nvPr/>
        </p:nvSpPr>
        <p:spPr bwMode="auto">
          <a:xfrm>
            <a:off x="946375" y="3374071"/>
            <a:ext cx="1301852" cy="1447417"/>
          </a:xfrm>
          <a:custGeom>
            <a:avLst/>
            <a:gdLst>
              <a:gd name="T0" fmla="*/ 2026 w 2089"/>
              <a:gd name="T1" fmla="*/ 14 h 2326"/>
              <a:gd name="T2" fmla="*/ 2026 w 2089"/>
              <a:gd name="T3" fmla="*/ 14 h 2326"/>
              <a:gd name="T4" fmla="*/ 1972 w 2089"/>
              <a:gd name="T5" fmla="*/ 0 h 2326"/>
              <a:gd name="T6" fmla="*/ 117 w 2089"/>
              <a:gd name="T7" fmla="*/ 0 h 2326"/>
              <a:gd name="T8" fmla="*/ 117 w 2089"/>
              <a:gd name="T9" fmla="*/ 0 h 2326"/>
              <a:gd name="T10" fmla="*/ 0 w 2089"/>
              <a:gd name="T11" fmla="*/ 116 h 2326"/>
              <a:gd name="T12" fmla="*/ 0 w 2089"/>
              <a:gd name="T13" fmla="*/ 2209 h 2326"/>
              <a:gd name="T14" fmla="*/ 0 w 2089"/>
              <a:gd name="T15" fmla="*/ 2209 h 2326"/>
              <a:gd name="T16" fmla="*/ 117 w 2089"/>
              <a:gd name="T17" fmla="*/ 2325 h 2326"/>
              <a:gd name="T18" fmla="*/ 1972 w 2089"/>
              <a:gd name="T19" fmla="*/ 2325 h 2326"/>
              <a:gd name="T20" fmla="*/ 2026 w 2089"/>
              <a:gd name="T21" fmla="*/ 2311 h 2326"/>
              <a:gd name="T22" fmla="*/ 2026 w 2089"/>
              <a:gd name="T23" fmla="*/ 2311 h 2326"/>
              <a:gd name="T24" fmla="*/ 2088 w 2089"/>
              <a:gd name="T25" fmla="*/ 2209 h 2326"/>
              <a:gd name="T26" fmla="*/ 2088 w 2089"/>
              <a:gd name="T27" fmla="*/ 2144 h 2326"/>
              <a:gd name="T28" fmla="*/ 2088 w 2089"/>
              <a:gd name="T29" fmla="*/ 2126 h 2326"/>
              <a:gd name="T30" fmla="*/ 2088 w 2089"/>
              <a:gd name="T31" fmla="*/ 198 h 2326"/>
              <a:gd name="T32" fmla="*/ 2088 w 2089"/>
              <a:gd name="T33" fmla="*/ 180 h 2326"/>
              <a:gd name="T34" fmla="*/ 2088 w 2089"/>
              <a:gd name="T35" fmla="*/ 116 h 2326"/>
              <a:gd name="T36" fmla="*/ 2088 w 2089"/>
              <a:gd name="T37" fmla="*/ 116 h 2326"/>
              <a:gd name="T38" fmla="*/ 2026 w 2089"/>
              <a:gd name="T39" fmla="*/ 14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6">
                <a:moveTo>
                  <a:pt x="2026" y="14"/>
                </a:moveTo>
                <a:lnTo>
                  <a:pt x="2026" y="14"/>
                </a:lnTo>
                <a:cubicBezTo>
                  <a:pt x="2009" y="5"/>
                  <a:pt x="1991" y="0"/>
                  <a:pt x="1972" y="0"/>
                </a:cubicBezTo>
                <a:lnTo>
                  <a:pt x="117" y="0"/>
                </a:lnTo>
                <a:lnTo>
                  <a:pt x="117" y="0"/>
                </a:lnTo>
                <a:cubicBezTo>
                  <a:pt x="52" y="0"/>
                  <a:pt x="0" y="53"/>
                  <a:pt x="0" y="116"/>
                </a:cubicBezTo>
                <a:lnTo>
                  <a:pt x="0" y="2209"/>
                </a:lnTo>
                <a:lnTo>
                  <a:pt x="0" y="2209"/>
                </a:lnTo>
                <a:cubicBezTo>
                  <a:pt x="0" y="2272"/>
                  <a:pt x="52" y="2325"/>
                  <a:pt x="117" y="2325"/>
                </a:cubicBezTo>
                <a:lnTo>
                  <a:pt x="1972" y="2325"/>
                </a:lnTo>
                <a:lnTo>
                  <a:pt x="2026" y="2311"/>
                </a:lnTo>
                <a:lnTo>
                  <a:pt x="2026" y="2311"/>
                </a:lnTo>
                <a:cubicBezTo>
                  <a:pt x="2063" y="2292"/>
                  <a:pt x="2088" y="2253"/>
                  <a:pt x="2088" y="2209"/>
                </a:cubicBezTo>
                <a:lnTo>
                  <a:pt x="2088" y="2144"/>
                </a:lnTo>
                <a:lnTo>
                  <a:pt x="2088" y="2126"/>
                </a:lnTo>
                <a:lnTo>
                  <a:pt x="2088" y="198"/>
                </a:lnTo>
                <a:lnTo>
                  <a:pt x="2088" y="180"/>
                </a:lnTo>
                <a:lnTo>
                  <a:pt x="2088" y="116"/>
                </a:lnTo>
                <a:lnTo>
                  <a:pt x="2088" y="116"/>
                </a:lnTo>
                <a:cubicBezTo>
                  <a:pt x="2088" y="72"/>
                  <a:pt x="2063" y="33"/>
                  <a:pt x="2026" y="14"/>
                </a:cubicBezTo>
              </a:path>
            </a:pathLst>
          </a:custGeom>
          <a:solidFill>
            <a:schemeClr val="accent2"/>
          </a:solidFill>
          <a:ln>
            <a:noFill/>
          </a:ln>
          <a:effectLst/>
        </p:spPr>
        <p:txBody>
          <a:bodyPr wrap="none" anchor="ctr"/>
          <a:lstStyle/>
          <a:p>
            <a:pPr defTabSz="914217"/>
            <a:endParaRPr lang="en-US">
              <a:solidFill>
                <a:srgbClr val="747993"/>
              </a:solidFill>
              <a:latin typeface="Poppins" pitchFamily="2" charset="77"/>
            </a:endParaRPr>
          </a:p>
        </p:txBody>
      </p:sp>
      <p:sp>
        <p:nvSpPr>
          <p:cNvPr id="20" name="Freeform 65">
            <a:extLst>
              <a:ext uri="{FF2B5EF4-FFF2-40B4-BE49-F238E27FC236}">
                <a16:creationId xmlns:a16="http://schemas.microsoft.com/office/drawing/2014/main" id="{F3464F8D-E11B-BD40-AD70-4B96E4BB515D}"/>
              </a:ext>
            </a:extLst>
          </p:cNvPr>
          <p:cNvSpPr>
            <a:spLocks noChangeArrowheads="1"/>
          </p:cNvSpPr>
          <p:nvPr/>
        </p:nvSpPr>
        <p:spPr bwMode="auto">
          <a:xfrm>
            <a:off x="6192129" y="1882711"/>
            <a:ext cx="3712464" cy="1202977"/>
          </a:xfrm>
          <a:custGeom>
            <a:avLst/>
            <a:gdLst>
              <a:gd name="T0" fmla="*/ 118 w 5442"/>
              <a:gd name="T1" fmla="*/ 0 h 1930"/>
              <a:gd name="T2" fmla="*/ 5441 w 5442"/>
              <a:gd name="T3" fmla="*/ 0 h 1930"/>
              <a:gd name="T4" fmla="*/ 5441 w 5442"/>
              <a:gd name="T5" fmla="*/ 1929 h 1930"/>
              <a:gd name="T6" fmla="*/ 118 w 5442"/>
              <a:gd name="T7" fmla="*/ 1929 h 1930"/>
              <a:gd name="T8" fmla="*/ 118 w 5442"/>
              <a:gd name="T9" fmla="*/ 1929 h 1930"/>
              <a:gd name="T10" fmla="*/ 0 w 5442"/>
              <a:gd name="T11" fmla="*/ 1798 h 1930"/>
              <a:gd name="T12" fmla="*/ 0 w 5442"/>
              <a:gd name="T13" fmla="*/ 131 h 1930"/>
              <a:gd name="T14" fmla="*/ 0 w 5442"/>
              <a:gd name="T15" fmla="*/ 131 h 1930"/>
              <a:gd name="T16" fmla="*/ 118 w 5442"/>
              <a:gd name="T17" fmla="*/ 0 h 19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2" h="1930">
                <a:moveTo>
                  <a:pt x="118" y="0"/>
                </a:moveTo>
                <a:lnTo>
                  <a:pt x="5441" y="0"/>
                </a:lnTo>
                <a:lnTo>
                  <a:pt x="5441" y="1929"/>
                </a:lnTo>
                <a:lnTo>
                  <a:pt x="118" y="1929"/>
                </a:lnTo>
                <a:lnTo>
                  <a:pt x="118" y="1929"/>
                </a:lnTo>
                <a:cubicBezTo>
                  <a:pt x="53" y="1929"/>
                  <a:pt x="0" y="1870"/>
                  <a:pt x="0" y="1798"/>
                </a:cubicBezTo>
                <a:lnTo>
                  <a:pt x="0" y="131"/>
                </a:lnTo>
                <a:lnTo>
                  <a:pt x="0" y="131"/>
                </a:lnTo>
                <a:cubicBezTo>
                  <a:pt x="0" y="59"/>
                  <a:pt x="53" y="0"/>
                  <a:pt x="118"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1" name="Freeform 67">
            <a:extLst>
              <a:ext uri="{FF2B5EF4-FFF2-40B4-BE49-F238E27FC236}">
                <a16:creationId xmlns:a16="http://schemas.microsoft.com/office/drawing/2014/main" id="{2DB0A5B6-F436-5947-8807-A16C5EA5EE8E}"/>
              </a:ext>
            </a:extLst>
          </p:cNvPr>
          <p:cNvSpPr>
            <a:spLocks noChangeArrowheads="1"/>
          </p:cNvSpPr>
          <p:nvPr/>
        </p:nvSpPr>
        <p:spPr bwMode="auto">
          <a:xfrm>
            <a:off x="9485825" y="1767356"/>
            <a:ext cx="464164" cy="115354"/>
          </a:xfrm>
          <a:custGeom>
            <a:avLst/>
            <a:gdLst>
              <a:gd name="T0" fmla="*/ 681 w 744"/>
              <a:gd name="T1" fmla="*/ 103 h 186"/>
              <a:gd name="T2" fmla="*/ 681 w 744"/>
              <a:gd name="T3" fmla="*/ 168 h 186"/>
              <a:gd name="T4" fmla="*/ 681 w 744"/>
              <a:gd name="T5" fmla="*/ 185 h 186"/>
              <a:gd name="T6" fmla="*/ 0 w 744"/>
              <a:gd name="T7" fmla="*/ 185 h 186"/>
              <a:gd name="T8" fmla="*/ 743 w 744"/>
              <a:gd name="T9" fmla="*/ 0 h 186"/>
              <a:gd name="T10" fmla="*/ 743 w 744"/>
              <a:gd name="T11" fmla="*/ 0 h 186"/>
              <a:gd name="T12" fmla="*/ 681 w 744"/>
              <a:gd name="T13" fmla="*/ 103 h 186"/>
            </a:gdLst>
            <a:ahLst/>
            <a:cxnLst>
              <a:cxn ang="0">
                <a:pos x="T0" y="T1"/>
              </a:cxn>
              <a:cxn ang="0">
                <a:pos x="T2" y="T3"/>
              </a:cxn>
              <a:cxn ang="0">
                <a:pos x="T4" y="T5"/>
              </a:cxn>
              <a:cxn ang="0">
                <a:pos x="T6" y="T7"/>
              </a:cxn>
              <a:cxn ang="0">
                <a:pos x="T8" y="T9"/>
              </a:cxn>
              <a:cxn ang="0">
                <a:pos x="T10" y="T11"/>
              </a:cxn>
              <a:cxn ang="0">
                <a:pos x="T12" y="T13"/>
              </a:cxn>
            </a:cxnLst>
            <a:rect l="0" t="0" r="r" b="b"/>
            <a:pathLst>
              <a:path w="744" h="186">
                <a:moveTo>
                  <a:pt x="681" y="103"/>
                </a:moveTo>
                <a:lnTo>
                  <a:pt x="681" y="168"/>
                </a:lnTo>
                <a:lnTo>
                  <a:pt x="681" y="185"/>
                </a:lnTo>
                <a:lnTo>
                  <a:pt x="0" y="185"/>
                </a:lnTo>
                <a:lnTo>
                  <a:pt x="743" y="0"/>
                </a:lnTo>
                <a:lnTo>
                  <a:pt x="743" y="0"/>
                </a:lnTo>
                <a:cubicBezTo>
                  <a:pt x="707" y="19"/>
                  <a:pt x="681" y="59"/>
                  <a:pt x="681" y="103"/>
                </a:cubicBezTo>
              </a:path>
            </a:pathLst>
          </a:custGeom>
          <a:solidFill>
            <a:schemeClr val="accent1">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2" name="Freeform 68">
            <a:extLst>
              <a:ext uri="{FF2B5EF4-FFF2-40B4-BE49-F238E27FC236}">
                <a16:creationId xmlns:a16="http://schemas.microsoft.com/office/drawing/2014/main" id="{8B8D45BE-BA37-6B4C-B2D2-F6BDA07A6DA0}"/>
              </a:ext>
            </a:extLst>
          </p:cNvPr>
          <p:cNvSpPr>
            <a:spLocks noChangeArrowheads="1"/>
          </p:cNvSpPr>
          <p:nvPr/>
        </p:nvSpPr>
        <p:spPr bwMode="auto">
          <a:xfrm>
            <a:off x="9485825" y="3082940"/>
            <a:ext cx="464164" cy="115354"/>
          </a:xfrm>
          <a:custGeom>
            <a:avLst/>
            <a:gdLst>
              <a:gd name="T0" fmla="*/ 681 w 744"/>
              <a:gd name="T1" fmla="*/ 0 h 186"/>
              <a:gd name="T2" fmla="*/ 681 w 744"/>
              <a:gd name="T3" fmla="*/ 18 h 186"/>
              <a:gd name="T4" fmla="*/ 681 w 744"/>
              <a:gd name="T5" fmla="*/ 82 h 186"/>
              <a:gd name="T6" fmla="*/ 681 w 744"/>
              <a:gd name="T7" fmla="*/ 82 h 186"/>
              <a:gd name="T8" fmla="*/ 743 w 744"/>
              <a:gd name="T9" fmla="*/ 185 h 186"/>
              <a:gd name="T10" fmla="*/ 0 w 744"/>
              <a:gd name="T11" fmla="*/ 0 h 186"/>
              <a:gd name="T12" fmla="*/ 681 w 744"/>
              <a:gd name="T13" fmla="*/ 0 h 186"/>
            </a:gdLst>
            <a:ahLst/>
            <a:cxnLst>
              <a:cxn ang="0">
                <a:pos x="T0" y="T1"/>
              </a:cxn>
              <a:cxn ang="0">
                <a:pos x="T2" y="T3"/>
              </a:cxn>
              <a:cxn ang="0">
                <a:pos x="T4" y="T5"/>
              </a:cxn>
              <a:cxn ang="0">
                <a:pos x="T6" y="T7"/>
              </a:cxn>
              <a:cxn ang="0">
                <a:pos x="T8" y="T9"/>
              </a:cxn>
              <a:cxn ang="0">
                <a:pos x="T10" y="T11"/>
              </a:cxn>
              <a:cxn ang="0">
                <a:pos x="T12" y="T13"/>
              </a:cxn>
            </a:cxnLst>
            <a:rect l="0" t="0" r="r" b="b"/>
            <a:pathLst>
              <a:path w="744" h="186">
                <a:moveTo>
                  <a:pt x="681" y="0"/>
                </a:moveTo>
                <a:lnTo>
                  <a:pt x="681" y="18"/>
                </a:lnTo>
                <a:lnTo>
                  <a:pt x="681" y="82"/>
                </a:lnTo>
                <a:lnTo>
                  <a:pt x="681" y="82"/>
                </a:lnTo>
                <a:cubicBezTo>
                  <a:pt x="681" y="127"/>
                  <a:pt x="707" y="165"/>
                  <a:pt x="743" y="185"/>
                </a:cubicBezTo>
                <a:lnTo>
                  <a:pt x="0" y="0"/>
                </a:lnTo>
                <a:lnTo>
                  <a:pt x="681" y="0"/>
                </a:lnTo>
              </a:path>
            </a:pathLst>
          </a:custGeom>
          <a:solidFill>
            <a:schemeClr val="accent1">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4" name="Freeform 70">
            <a:extLst>
              <a:ext uri="{FF2B5EF4-FFF2-40B4-BE49-F238E27FC236}">
                <a16:creationId xmlns:a16="http://schemas.microsoft.com/office/drawing/2014/main" id="{6325A8D7-240E-5C44-AFA9-2E1E8F03A372}"/>
              </a:ext>
            </a:extLst>
          </p:cNvPr>
          <p:cNvSpPr>
            <a:spLocks noChangeArrowheads="1"/>
          </p:cNvSpPr>
          <p:nvPr/>
        </p:nvSpPr>
        <p:spPr bwMode="auto">
          <a:xfrm>
            <a:off x="6192129" y="3472945"/>
            <a:ext cx="3712464" cy="1200232"/>
          </a:xfrm>
          <a:custGeom>
            <a:avLst/>
            <a:gdLst>
              <a:gd name="T0" fmla="*/ 118 w 5442"/>
              <a:gd name="T1" fmla="*/ 0 h 1929"/>
              <a:gd name="T2" fmla="*/ 5441 w 5442"/>
              <a:gd name="T3" fmla="*/ 0 h 1929"/>
              <a:gd name="T4" fmla="*/ 5441 w 5442"/>
              <a:gd name="T5" fmla="*/ 1928 h 1929"/>
              <a:gd name="T6" fmla="*/ 118 w 5442"/>
              <a:gd name="T7" fmla="*/ 1928 h 1929"/>
              <a:gd name="T8" fmla="*/ 118 w 5442"/>
              <a:gd name="T9" fmla="*/ 1928 h 1929"/>
              <a:gd name="T10" fmla="*/ 0 w 5442"/>
              <a:gd name="T11" fmla="*/ 1798 h 1929"/>
              <a:gd name="T12" fmla="*/ 0 w 5442"/>
              <a:gd name="T13" fmla="*/ 130 h 1929"/>
              <a:gd name="T14" fmla="*/ 0 w 5442"/>
              <a:gd name="T15" fmla="*/ 130 h 1929"/>
              <a:gd name="T16" fmla="*/ 118 w 5442"/>
              <a:gd name="T17" fmla="*/ 0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2" h="1929">
                <a:moveTo>
                  <a:pt x="118" y="0"/>
                </a:moveTo>
                <a:lnTo>
                  <a:pt x="5441" y="0"/>
                </a:lnTo>
                <a:lnTo>
                  <a:pt x="5441" y="1928"/>
                </a:lnTo>
                <a:lnTo>
                  <a:pt x="118" y="1928"/>
                </a:lnTo>
                <a:lnTo>
                  <a:pt x="118" y="1928"/>
                </a:lnTo>
                <a:cubicBezTo>
                  <a:pt x="53" y="1928"/>
                  <a:pt x="0" y="1869"/>
                  <a:pt x="0" y="1798"/>
                </a:cubicBezTo>
                <a:lnTo>
                  <a:pt x="0" y="130"/>
                </a:lnTo>
                <a:lnTo>
                  <a:pt x="0" y="130"/>
                </a:lnTo>
                <a:cubicBezTo>
                  <a:pt x="0" y="59"/>
                  <a:pt x="53" y="0"/>
                  <a:pt x="118"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5" name="Freeform 72">
            <a:extLst>
              <a:ext uri="{FF2B5EF4-FFF2-40B4-BE49-F238E27FC236}">
                <a16:creationId xmlns:a16="http://schemas.microsoft.com/office/drawing/2014/main" id="{753708DC-354E-4F4C-8DC3-5D98A347109E}"/>
              </a:ext>
            </a:extLst>
          </p:cNvPr>
          <p:cNvSpPr>
            <a:spLocks noChangeArrowheads="1"/>
          </p:cNvSpPr>
          <p:nvPr/>
        </p:nvSpPr>
        <p:spPr bwMode="auto">
          <a:xfrm>
            <a:off x="9485825" y="3357592"/>
            <a:ext cx="464164" cy="115354"/>
          </a:xfrm>
          <a:custGeom>
            <a:avLst/>
            <a:gdLst>
              <a:gd name="T0" fmla="*/ 681 w 744"/>
              <a:gd name="T1" fmla="*/ 102 h 185"/>
              <a:gd name="T2" fmla="*/ 681 w 744"/>
              <a:gd name="T3" fmla="*/ 166 h 185"/>
              <a:gd name="T4" fmla="*/ 681 w 744"/>
              <a:gd name="T5" fmla="*/ 184 h 185"/>
              <a:gd name="T6" fmla="*/ 0 w 744"/>
              <a:gd name="T7" fmla="*/ 184 h 185"/>
              <a:gd name="T8" fmla="*/ 743 w 744"/>
              <a:gd name="T9" fmla="*/ 0 h 185"/>
              <a:gd name="T10" fmla="*/ 743 w 744"/>
              <a:gd name="T11" fmla="*/ 0 h 185"/>
              <a:gd name="T12" fmla="*/ 681 w 744"/>
              <a:gd name="T13" fmla="*/ 102 h 185"/>
            </a:gdLst>
            <a:ahLst/>
            <a:cxnLst>
              <a:cxn ang="0">
                <a:pos x="T0" y="T1"/>
              </a:cxn>
              <a:cxn ang="0">
                <a:pos x="T2" y="T3"/>
              </a:cxn>
              <a:cxn ang="0">
                <a:pos x="T4" y="T5"/>
              </a:cxn>
              <a:cxn ang="0">
                <a:pos x="T6" y="T7"/>
              </a:cxn>
              <a:cxn ang="0">
                <a:pos x="T8" y="T9"/>
              </a:cxn>
              <a:cxn ang="0">
                <a:pos x="T10" y="T11"/>
              </a:cxn>
              <a:cxn ang="0">
                <a:pos x="T12" y="T13"/>
              </a:cxn>
            </a:cxnLst>
            <a:rect l="0" t="0" r="r" b="b"/>
            <a:pathLst>
              <a:path w="744" h="185">
                <a:moveTo>
                  <a:pt x="681" y="102"/>
                </a:moveTo>
                <a:lnTo>
                  <a:pt x="681" y="166"/>
                </a:lnTo>
                <a:lnTo>
                  <a:pt x="681" y="184"/>
                </a:lnTo>
                <a:lnTo>
                  <a:pt x="0" y="184"/>
                </a:lnTo>
                <a:lnTo>
                  <a:pt x="743" y="0"/>
                </a:lnTo>
                <a:lnTo>
                  <a:pt x="743" y="0"/>
                </a:lnTo>
                <a:cubicBezTo>
                  <a:pt x="707" y="19"/>
                  <a:pt x="681" y="59"/>
                  <a:pt x="681" y="102"/>
                </a:cubicBezTo>
              </a:path>
            </a:pathLst>
          </a:custGeom>
          <a:solidFill>
            <a:schemeClr val="accent2">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6" name="Freeform 73">
            <a:extLst>
              <a:ext uri="{FF2B5EF4-FFF2-40B4-BE49-F238E27FC236}">
                <a16:creationId xmlns:a16="http://schemas.microsoft.com/office/drawing/2014/main" id="{E54E31A2-1FE3-3F47-9666-B2D5AD1E5032}"/>
              </a:ext>
            </a:extLst>
          </p:cNvPr>
          <p:cNvSpPr>
            <a:spLocks noChangeArrowheads="1"/>
          </p:cNvSpPr>
          <p:nvPr/>
        </p:nvSpPr>
        <p:spPr bwMode="auto">
          <a:xfrm>
            <a:off x="9485825" y="4673178"/>
            <a:ext cx="464164" cy="115354"/>
          </a:xfrm>
          <a:custGeom>
            <a:avLst/>
            <a:gdLst>
              <a:gd name="T0" fmla="*/ 681 w 744"/>
              <a:gd name="T1" fmla="*/ 0 h 187"/>
              <a:gd name="T2" fmla="*/ 681 w 744"/>
              <a:gd name="T3" fmla="*/ 19 h 187"/>
              <a:gd name="T4" fmla="*/ 681 w 744"/>
              <a:gd name="T5" fmla="*/ 83 h 187"/>
              <a:gd name="T6" fmla="*/ 681 w 744"/>
              <a:gd name="T7" fmla="*/ 83 h 187"/>
              <a:gd name="T8" fmla="*/ 743 w 744"/>
              <a:gd name="T9" fmla="*/ 186 h 187"/>
              <a:gd name="T10" fmla="*/ 0 w 744"/>
              <a:gd name="T11" fmla="*/ 0 h 187"/>
              <a:gd name="T12" fmla="*/ 681 w 744"/>
              <a:gd name="T13" fmla="*/ 0 h 187"/>
            </a:gdLst>
            <a:ahLst/>
            <a:cxnLst>
              <a:cxn ang="0">
                <a:pos x="T0" y="T1"/>
              </a:cxn>
              <a:cxn ang="0">
                <a:pos x="T2" y="T3"/>
              </a:cxn>
              <a:cxn ang="0">
                <a:pos x="T4" y="T5"/>
              </a:cxn>
              <a:cxn ang="0">
                <a:pos x="T6" y="T7"/>
              </a:cxn>
              <a:cxn ang="0">
                <a:pos x="T8" y="T9"/>
              </a:cxn>
              <a:cxn ang="0">
                <a:pos x="T10" y="T11"/>
              </a:cxn>
              <a:cxn ang="0">
                <a:pos x="T12" y="T13"/>
              </a:cxn>
            </a:cxnLst>
            <a:rect l="0" t="0" r="r" b="b"/>
            <a:pathLst>
              <a:path w="744" h="187">
                <a:moveTo>
                  <a:pt x="681" y="0"/>
                </a:moveTo>
                <a:lnTo>
                  <a:pt x="681" y="19"/>
                </a:lnTo>
                <a:lnTo>
                  <a:pt x="681" y="83"/>
                </a:lnTo>
                <a:lnTo>
                  <a:pt x="681" y="83"/>
                </a:lnTo>
                <a:cubicBezTo>
                  <a:pt x="681" y="127"/>
                  <a:pt x="707" y="166"/>
                  <a:pt x="743" y="186"/>
                </a:cubicBezTo>
                <a:lnTo>
                  <a:pt x="0" y="0"/>
                </a:lnTo>
                <a:lnTo>
                  <a:pt x="681" y="0"/>
                </a:lnTo>
              </a:path>
            </a:pathLst>
          </a:custGeom>
          <a:solidFill>
            <a:schemeClr val="accent2">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7" name="Freeform 74">
            <a:extLst>
              <a:ext uri="{FF2B5EF4-FFF2-40B4-BE49-F238E27FC236}">
                <a16:creationId xmlns:a16="http://schemas.microsoft.com/office/drawing/2014/main" id="{AC8AB5C6-AEAA-6246-AD0D-74E7B54835D1}"/>
              </a:ext>
            </a:extLst>
          </p:cNvPr>
          <p:cNvSpPr>
            <a:spLocks noChangeArrowheads="1"/>
          </p:cNvSpPr>
          <p:nvPr/>
        </p:nvSpPr>
        <p:spPr bwMode="auto">
          <a:xfrm>
            <a:off x="9911538" y="3349353"/>
            <a:ext cx="1301852" cy="1447417"/>
          </a:xfrm>
          <a:custGeom>
            <a:avLst/>
            <a:gdLst>
              <a:gd name="T0" fmla="*/ 62 w 2089"/>
              <a:gd name="T1" fmla="*/ 14 h 2326"/>
              <a:gd name="T2" fmla="*/ 62 w 2089"/>
              <a:gd name="T3" fmla="*/ 14 h 2326"/>
              <a:gd name="T4" fmla="*/ 116 w 2089"/>
              <a:gd name="T5" fmla="*/ 0 h 2326"/>
              <a:gd name="T6" fmla="*/ 1972 w 2089"/>
              <a:gd name="T7" fmla="*/ 0 h 2326"/>
              <a:gd name="T8" fmla="*/ 1972 w 2089"/>
              <a:gd name="T9" fmla="*/ 0 h 2326"/>
              <a:gd name="T10" fmla="*/ 2088 w 2089"/>
              <a:gd name="T11" fmla="*/ 116 h 2326"/>
              <a:gd name="T12" fmla="*/ 2088 w 2089"/>
              <a:gd name="T13" fmla="*/ 2209 h 2326"/>
              <a:gd name="T14" fmla="*/ 2088 w 2089"/>
              <a:gd name="T15" fmla="*/ 2209 h 2326"/>
              <a:gd name="T16" fmla="*/ 1972 w 2089"/>
              <a:gd name="T17" fmla="*/ 2325 h 2326"/>
              <a:gd name="T18" fmla="*/ 116 w 2089"/>
              <a:gd name="T19" fmla="*/ 2325 h 2326"/>
              <a:gd name="T20" fmla="*/ 62 w 2089"/>
              <a:gd name="T21" fmla="*/ 2312 h 2326"/>
              <a:gd name="T22" fmla="*/ 62 w 2089"/>
              <a:gd name="T23" fmla="*/ 2312 h 2326"/>
              <a:gd name="T24" fmla="*/ 0 w 2089"/>
              <a:gd name="T25" fmla="*/ 2209 h 2326"/>
              <a:gd name="T26" fmla="*/ 0 w 2089"/>
              <a:gd name="T27" fmla="*/ 2145 h 2326"/>
              <a:gd name="T28" fmla="*/ 0 w 2089"/>
              <a:gd name="T29" fmla="*/ 2126 h 2326"/>
              <a:gd name="T30" fmla="*/ 0 w 2089"/>
              <a:gd name="T31" fmla="*/ 198 h 2326"/>
              <a:gd name="T32" fmla="*/ 0 w 2089"/>
              <a:gd name="T33" fmla="*/ 180 h 2326"/>
              <a:gd name="T34" fmla="*/ 0 w 2089"/>
              <a:gd name="T35" fmla="*/ 116 h 2326"/>
              <a:gd name="T36" fmla="*/ 0 w 2089"/>
              <a:gd name="T37" fmla="*/ 116 h 2326"/>
              <a:gd name="T38" fmla="*/ 62 w 2089"/>
              <a:gd name="T39" fmla="*/ 14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6">
                <a:moveTo>
                  <a:pt x="62" y="14"/>
                </a:moveTo>
                <a:lnTo>
                  <a:pt x="62" y="14"/>
                </a:lnTo>
                <a:cubicBezTo>
                  <a:pt x="79" y="5"/>
                  <a:pt x="97" y="0"/>
                  <a:pt x="116" y="0"/>
                </a:cubicBezTo>
                <a:lnTo>
                  <a:pt x="1972" y="0"/>
                </a:lnTo>
                <a:lnTo>
                  <a:pt x="1972" y="0"/>
                </a:lnTo>
                <a:cubicBezTo>
                  <a:pt x="2036" y="0"/>
                  <a:pt x="2088" y="53"/>
                  <a:pt x="2088" y="116"/>
                </a:cubicBezTo>
                <a:lnTo>
                  <a:pt x="2088" y="2209"/>
                </a:lnTo>
                <a:lnTo>
                  <a:pt x="2088" y="2209"/>
                </a:lnTo>
                <a:cubicBezTo>
                  <a:pt x="2088" y="2273"/>
                  <a:pt x="2036" y="2325"/>
                  <a:pt x="1972" y="2325"/>
                </a:cubicBezTo>
                <a:lnTo>
                  <a:pt x="116" y="2325"/>
                </a:lnTo>
                <a:lnTo>
                  <a:pt x="62" y="2312"/>
                </a:lnTo>
                <a:lnTo>
                  <a:pt x="62" y="2312"/>
                </a:lnTo>
                <a:cubicBezTo>
                  <a:pt x="26" y="2292"/>
                  <a:pt x="0" y="2253"/>
                  <a:pt x="0" y="2209"/>
                </a:cubicBezTo>
                <a:lnTo>
                  <a:pt x="0" y="2145"/>
                </a:lnTo>
                <a:lnTo>
                  <a:pt x="0" y="2126"/>
                </a:lnTo>
                <a:lnTo>
                  <a:pt x="0" y="198"/>
                </a:lnTo>
                <a:lnTo>
                  <a:pt x="0" y="180"/>
                </a:lnTo>
                <a:lnTo>
                  <a:pt x="0" y="116"/>
                </a:lnTo>
                <a:lnTo>
                  <a:pt x="0" y="116"/>
                </a:lnTo>
                <a:cubicBezTo>
                  <a:pt x="0" y="73"/>
                  <a:pt x="26" y="33"/>
                  <a:pt x="62" y="14"/>
                </a:cubicBezTo>
              </a:path>
            </a:pathLst>
          </a:custGeom>
          <a:solidFill>
            <a:schemeClr val="accent2"/>
          </a:solidFill>
          <a:ln>
            <a:noFill/>
          </a:ln>
          <a:effectLst/>
        </p:spPr>
        <p:txBody>
          <a:bodyPr wrap="none" anchor="ctr"/>
          <a:lstStyle/>
          <a:p>
            <a:pPr defTabSz="914217"/>
            <a:endParaRPr lang="en-US">
              <a:solidFill>
                <a:srgbClr val="747993"/>
              </a:solidFill>
              <a:latin typeface="Poppins" pitchFamily="2" charset="77"/>
            </a:endParaRPr>
          </a:p>
        </p:txBody>
      </p:sp>
      <p:sp>
        <p:nvSpPr>
          <p:cNvPr id="28" name="Freeform 75">
            <a:extLst>
              <a:ext uri="{FF2B5EF4-FFF2-40B4-BE49-F238E27FC236}">
                <a16:creationId xmlns:a16="http://schemas.microsoft.com/office/drawing/2014/main" id="{F01D2ABB-AD0C-E541-A95F-1268745FA88E}"/>
              </a:ext>
            </a:extLst>
          </p:cNvPr>
          <p:cNvSpPr>
            <a:spLocks noChangeArrowheads="1"/>
          </p:cNvSpPr>
          <p:nvPr/>
        </p:nvSpPr>
        <p:spPr bwMode="auto">
          <a:xfrm>
            <a:off x="6192129" y="5065928"/>
            <a:ext cx="3712464" cy="1200232"/>
          </a:xfrm>
          <a:custGeom>
            <a:avLst/>
            <a:gdLst>
              <a:gd name="T0" fmla="*/ 118 w 5442"/>
              <a:gd name="T1" fmla="*/ 0 h 1929"/>
              <a:gd name="T2" fmla="*/ 5441 w 5442"/>
              <a:gd name="T3" fmla="*/ 0 h 1929"/>
              <a:gd name="T4" fmla="*/ 5441 w 5442"/>
              <a:gd name="T5" fmla="*/ 1928 h 1929"/>
              <a:gd name="T6" fmla="*/ 118 w 5442"/>
              <a:gd name="T7" fmla="*/ 1928 h 1929"/>
              <a:gd name="T8" fmla="*/ 118 w 5442"/>
              <a:gd name="T9" fmla="*/ 1928 h 1929"/>
              <a:gd name="T10" fmla="*/ 0 w 5442"/>
              <a:gd name="T11" fmla="*/ 1798 h 1929"/>
              <a:gd name="T12" fmla="*/ 0 w 5442"/>
              <a:gd name="T13" fmla="*/ 130 h 1929"/>
              <a:gd name="T14" fmla="*/ 0 w 5442"/>
              <a:gd name="T15" fmla="*/ 130 h 1929"/>
              <a:gd name="T16" fmla="*/ 118 w 5442"/>
              <a:gd name="T17" fmla="*/ 0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2" h="1929">
                <a:moveTo>
                  <a:pt x="118" y="0"/>
                </a:moveTo>
                <a:lnTo>
                  <a:pt x="5441" y="0"/>
                </a:lnTo>
                <a:lnTo>
                  <a:pt x="5441" y="1928"/>
                </a:lnTo>
                <a:lnTo>
                  <a:pt x="118" y="1928"/>
                </a:lnTo>
                <a:lnTo>
                  <a:pt x="118" y="1928"/>
                </a:lnTo>
                <a:cubicBezTo>
                  <a:pt x="53" y="1928"/>
                  <a:pt x="0" y="1869"/>
                  <a:pt x="0" y="1798"/>
                </a:cubicBezTo>
                <a:lnTo>
                  <a:pt x="0" y="130"/>
                </a:lnTo>
                <a:lnTo>
                  <a:pt x="0" y="130"/>
                </a:lnTo>
                <a:cubicBezTo>
                  <a:pt x="0" y="59"/>
                  <a:pt x="53" y="0"/>
                  <a:pt x="118"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29" name="Freeform 77">
            <a:extLst>
              <a:ext uri="{FF2B5EF4-FFF2-40B4-BE49-F238E27FC236}">
                <a16:creationId xmlns:a16="http://schemas.microsoft.com/office/drawing/2014/main" id="{B1AD3539-F78D-D447-A9A9-3FEA31FCB82F}"/>
              </a:ext>
            </a:extLst>
          </p:cNvPr>
          <p:cNvSpPr>
            <a:spLocks noChangeArrowheads="1"/>
          </p:cNvSpPr>
          <p:nvPr/>
        </p:nvSpPr>
        <p:spPr bwMode="auto">
          <a:xfrm>
            <a:off x="9485825" y="4950575"/>
            <a:ext cx="464164" cy="115354"/>
          </a:xfrm>
          <a:custGeom>
            <a:avLst/>
            <a:gdLst>
              <a:gd name="T0" fmla="*/ 681 w 744"/>
              <a:gd name="T1" fmla="*/ 103 h 187"/>
              <a:gd name="T2" fmla="*/ 681 w 744"/>
              <a:gd name="T3" fmla="*/ 168 h 187"/>
              <a:gd name="T4" fmla="*/ 681 w 744"/>
              <a:gd name="T5" fmla="*/ 186 h 187"/>
              <a:gd name="T6" fmla="*/ 0 w 744"/>
              <a:gd name="T7" fmla="*/ 186 h 187"/>
              <a:gd name="T8" fmla="*/ 743 w 744"/>
              <a:gd name="T9" fmla="*/ 0 h 187"/>
              <a:gd name="T10" fmla="*/ 743 w 744"/>
              <a:gd name="T11" fmla="*/ 0 h 187"/>
              <a:gd name="T12" fmla="*/ 681 w 744"/>
              <a:gd name="T13" fmla="*/ 103 h 187"/>
            </a:gdLst>
            <a:ahLst/>
            <a:cxnLst>
              <a:cxn ang="0">
                <a:pos x="T0" y="T1"/>
              </a:cxn>
              <a:cxn ang="0">
                <a:pos x="T2" y="T3"/>
              </a:cxn>
              <a:cxn ang="0">
                <a:pos x="T4" y="T5"/>
              </a:cxn>
              <a:cxn ang="0">
                <a:pos x="T6" y="T7"/>
              </a:cxn>
              <a:cxn ang="0">
                <a:pos x="T8" y="T9"/>
              </a:cxn>
              <a:cxn ang="0">
                <a:pos x="T10" y="T11"/>
              </a:cxn>
              <a:cxn ang="0">
                <a:pos x="T12" y="T13"/>
              </a:cxn>
            </a:cxnLst>
            <a:rect l="0" t="0" r="r" b="b"/>
            <a:pathLst>
              <a:path w="744" h="187">
                <a:moveTo>
                  <a:pt x="681" y="103"/>
                </a:moveTo>
                <a:lnTo>
                  <a:pt x="681" y="168"/>
                </a:lnTo>
                <a:lnTo>
                  <a:pt x="681" y="186"/>
                </a:lnTo>
                <a:lnTo>
                  <a:pt x="0" y="186"/>
                </a:lnTo>
                <a:lnTo>
                  <a:pt x="743" y="0"/>
                </a:lnTo>
                <a:lnTo>
                  <a:pt x="743" y="0"/>
                </a:lnTo>
                <a:cubicBezTo>
                  <a:pt x="707" y="20"/>
                  <a:pt x="681" y="59"/>
                  <a:pt x="681" y="103"/>
                </a:cubicBezTo>
              </a:path>
            </a:pathLst>
          </a:custGeom>
          <a:solidFill>
            <a:schemeClr val="accent3">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30" name="Freeform 78">
            <a:extLst>
              <a:ext uri="{FF2B5EF4-FFF2-40B4-BE49-F238E27FC236}">
                <a16:creationId xmlns:a16="http://schemas.microsoft.com/office/drawing/2014/main" id="{285F5DC2-8045-6E4F-B2B5-5B7A058B66FF}"/>
              </a:ext>
            </a:extLst>
          </p:cNvPr>
          <p:cNvSpPr>
            <a:spLocks noChangeArrowheads="1"/>
          </p:cNvSpPr>
          <p:nvPr/>
        </p:nvSpPr>
        <p:spPr bwMode="auto">
          <a:xfrm>
            <a:off x="9485825" y="6266161"/>
            <a:ext cx="464164" cy="115354"/>
          </a:xfrm>
          <a:custGeom>
            <a:avLst/>
            <a:gdLst>
              <a:gd name="T0" fmla="*/ 681 w 744"/>
              <a:gd name="T1" fmla="*/ 0 h 186"/>
              <a:gd name="T2" fmla="*/ 681 w 744"/>
              <a:gd name="T3" fmla="*/ 18 h 186"/>
              <a:gd name="T4" fmla="*/ 681 w 744"/>
              <a:gd name="T5" fmla="*/ 83 h 186"/>
              <a:gd name="T6" fmla="*/ 681 w 744"/>
              <a:gd name="T7" fmla="*/ 83 h 186"/>
              <a:gd name="T8" fmla="*/ 743 w 744"/>
              <a:gd name="T9" fmla="*/ 185 h 186"/>
              <a:gd name="T10" fmla="*/ 0 w 744"/>
              <a:gd name="T11" fmla="*/ 0 h 186"/>
              <a:gd name="T12" fmla="*/ 681 w 744"/>
              <a:gd name="T13" fmla="*/ 0 h 186"/>
            </a:gdLst>
            <a:ahLst/>
            <a:cxnLst>
              <a:cxn ang="0">
                <a:pos x="T0" y="T1"/>
              </a:cxn>
              <a:cxn ang="0">
                <a:pos x="T2" y="T3"/>
              </a:cxn>
              <a:cxn ang="0">
                <a:pos x="T4" y="T5"/>
              </a:cxn>
              <a:cxn ang="0">
                <a:pos x="T6" y="T7"/>
              </a:cxn>
              <a:cxn ang="0">
                <a:pos x="T8" y="T9"/>
              </a:cxn>
              <a:cxn ang="0">
                <a:pos x="T10" y="T11"/>
              </a:cxn>
              <a:cxn ang="0">
                <a:pos x="T12" y="T13"/>
              </a:cxn>
            </a:cxnLst>
            <a:rect l="0" t="0" r="r" b="b"/>
            <a:pathLst>
              <a:path w="744" h="186">
                <a:moveTo>
                  <a:pt x="681" y="0"/>
                </a:moveTo>
                <a:lnTo>
                  <a:pt x="681" y="18"/>
                </a:lnTo>
                <a:lnTo>
                  <a:pt x="681" y="83"/>
                </a:lnTo>
                <a:lnTo>
                  <a:pt x="681" y="83"/>
                </a:lnTo>
                <a:cubicBezTo>
                  <a:pt x="681" y="127"/>
                  <a:pt x="707" y="166"/>
                  <a:pt x="743" y="185"/>
                </a:cubicBezTo>
                <a:lnTo>
                  <a:pt x="0" y="0"/>
                </a:lnTo>
                <a:lnTo>
                  <a:pt x="681" y="0"/>
                </a:lnTo>
              </a:path>
            </a:pathLst>
          </a:custGeom>
          <a:solidFill>
            <a:schemeClr val="accent3">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31" name="Freeform 79">
            <a:extLst>
              <a:ext uri="{FF2B5EF4-FFF2-40B4-BE49-F238E27FC236}">
                <a16:creationId xmlns:a16="http://schemas.microsoft.com/office/drawing/2014/main" id="{2CD6A9F7-2C43-A84E-B50D-37025B8C9AB8}"/>
              </a:ext>
            </a:extLst>
          </p:cNvPr>
          <p:cNvSpPr>
            <a:spLocks noChangeArrowheads="1"/>
          </p:cNvSpPr>
          <p:nvPr/>
        </p:nvSpPr>
        <p:spPr bwMode="auto">
          <a:xfrm>
            <a:off x="9915761" y="4942335"/>
            <a:ext cx="1301852" cy="1450165"/>
          </a:xfrm>
          <a:custGeom>
            <a:avLst/>
            <a:gdLst>
              <a:gd name="T0" fmla="*/ 62 w 2089"/>
              <a:gd name="T1" fmla="*/ 13 h 2327"/>
              <a:gd name="T2" fmla="*/ 62 w 2089"/>
              <a:gd name="T3" fmla="*/ 13 h 2327"/>
              <a:gd name="T4" fmla="*/ 116 w 2089"/>
              <a:gd name="T5" fmla="*/ 0 h 2327"/>
              <a:gd name="T6" fmla="*/ 1972 w 2089"/>
              <a:gd name="T7" fmla="*/ 0 h 2327"/>
              <a:gd name="T8" fmla="*/ 1972 w 2089"/>
              <a:gd name="T9" fmla="*/ 0 h 2327"/>
              <a:gd name="T10" fmla="*/ 2088 w 2089"/>
              <a:gd name="T11" fmla="*/ 116 h 2327"/>
              <a:gd name="T12" fmla="*/ 2088 w 2089"/>
              <a:gd name="T13" fmla="*/ 2210 h 2327"/>
              <a:gd name="T14" fmla="*/ 2088 w 2089"/>
              <a:gd name="T15" fmla="*/ 2210 h 2327"/>
              <a:gd name="T16" fmla="*/ 1972 w 2089"/>
              <a:gd name="T17" fmla="*/ 2326 h 2327"/>
              <a:gd name="T18" fmla="*/ 116 w 2089"/>
              <a:gd name="T19" fmla="*/ 2326 h 2327"/>
              <a:gd name="T20" fmla="*/ 62 w 2089"/>
              <a:gd name="T21" fmla="*/ 2312 h 2327"/>
              <a:gd name="T22" fmla="*/ 62 w 2089"/>
              <a:gd name="T23" fmla="*/ 2312 h 2327"/>
              <a:gd name="T24" fmla="*/ 0 w 2089"/>
              <a:gd name="T25" fmla="*/ 2210 h 2327"/>
              <a:gd name="T26" fmla="*/ 0 w 2089"/>
              <a:gd name="T27" fmla="*/ 2145 h 2327"/>
              <a:gd name="T28" fmla="*/ 0 w 2089"/>
              <a:gd name="T29" fmla="*/ 2127 h 2327"/>
              <a:gd name="T30" fmla="*/ 0 w 2089"/>
              <a:gd name="T31" fmla="*/ 199 h 2327"/>
              <a:gd name="T32" fmla="*/ 0 w 2089"/>
              <a:gd name="T33" fmla="*/ 181 h 2327"/>
              <a:gd name="T34" fmla="*/ 0 w 2089"/>
              <a:gd name="T35" fmla="*/ 116 h 2327"/>
              <a:gd name="T36" fmla="*/ 0 w 2089"/>
              <a:gd name="T37" fmla="*/ 116 h 2327"/>
              <a:gd name="T38" fmla="*/ 62 w 2089"/>
              <a:gd name="T39" fmla="*/ 13 h 2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7">
                <a:moveTo>
                  <a:pt x="62" y="13"/>
                </a:moveTo>
                <a:lnTo>
                  <a:pt x="62" y="13"/>
                </a:lnTo>
                <a:cubicBezTo>
                  <a:pt x="79" y="5"/>
                  <a:pt x="97" y="0"/>
                  <a:pt x="116" y="0"/>
                </a:cubicBezTo>
                <a:lnTo>
                  <a:pt x="1972" y="0"/>
                </a:lnTo>
                <a:lnTo>
                  <a:pt x="1972" y="0"/>
                </a:lnTo>
                <a:cubicBezTo>
                  <a:pt x="2036" y="0"/>
                  <a:pt x="2088" y="52"/>
                  <a:pt x="2088" y="116"/>
                </a:cubicBezTo>
                <a:lnTo>
                  <a:pt x="2088" y="2210"/>
                </a:lnTo>
                <a:lnTo>
                  <a:pt x="2088" y="2210"/>
                </a:lnTo>
                <a:cubicBezTo>
                  <a:pt x="2088" y="2273"/>
                  <a:pt x="2036" y="2326"/>
                  <a:pt x="1972" y="2326"/>
                </a:cubicBezTo>
                <a:lnTo>
                  <a:pt x="116" y="2326"/>
                </a:lnTo>
                <a:lnTo>
                  <a:pt x="62" y="2312"/>
                </a:lnTo>
                <a:lnTo>
                  <a:pt x="62" y="2312"/>
                </a:lnTo>
                <a:cubicBezTo>
                  <a:pt x="26" y="2293"/>
                  <a:pt x="0" y="2254"/>
                  <a:pt x="0" y="2210"/>
                </a:cubicBezTo>
                <a:lnTo>
                  <a:pt x="0" y="2145"/>
                </a:lnTo>
                <a:lnTo>
                  <a:pt x="0" y="2127"/>
                </a:lnTo>
                <a:lnTo>
                  <a:pt x="0" y="199"/>
                </a:lnTo>
                <a:lnTo>
                  <a:pt x="0" y="181"/>
                </a:lnTo>
                <a:lnTo>
                  <a:pt x="0" y="116"/>
                </a:lnTo>
                <a:lnTo>
                  <a:pt x="0" y="116"/>
                </a:lnTo>
                <a:cubicBezTo>
                  <a:pt x="0" y="72"/>
                  <a:pt x="26" y="33"/>
                  <a:pt x="62" y="13"/>
                </a:cubicBezTo>
              </a:path>
            </a:pathLst>
          </a:custGeom>
          <a:solidFill>
            <a:schemeClr val="accent3"/>
          </a:solidFill>
          <a:ln>
            <a:noFill/>
          </a:ln>
          <a:effectLst/>
        </p:spPr>
        <p:txBody>
          <a:bodyPr wrap="none" anchor="ctr"/>
          <a:lstStyle/>
          <a:p>
            <a:pPr defTabSz="914217"/>
            <a:endParaRPr lang="en-US">
              <a:solidFill>
                <a:srgbClr val="747993"/>
              </a:solidFill>
              <a:latin typeface="Poppins" pitchFamily="2" charset="77"/>
            </a:endParaRPr>
          </a:p>
        </p:txBody>
      </p:sp>
      <p:sp>
        <p:nvSpPr>
          <p:cNvPr id="32" name="Freeform 31">
            <a:extLst>
              <a:ext uri="{FF2B5EF4-FFF2-40B4-BE49-F238E27FC236}">
                <a16:creationId xmlns:a16="http://schemas.microsoft.com/office/drawing/2014/main" id="{22CD6E2B-6E8D-0848-8C50-0090D4CC615E}"/>
              </a:ext>
            </a:extLst>
          </p:cNvPr>
          <p:cNvSpPr>
            <a:spLocks noChangeArrowheads="1"/>
          </p:cNvSpPr>
          <p:nvPr/>
        </p:nvSpPr>
        <p:spPr bwMode="auto">
          <a:xfrm>
            <a:off x="10185146" y="3703228"/>
            <a:ext cx="782972" cy="717696"/>
          </a:xfrm>
          <a:custGeom>
            <a:avLst/>
            <a:gdLst>
              <a:gd name="connsiteX0" fmla="*/ 1057011 w 1565944"/>
              <a:gd name="connsiteY0" fmla="*/ 1252414 h 1435392"/>
              <a:gd name="connsiteX1" fmla="*/ 1420861 w 1565944"/>
              <a:gd name="connsiteY1" fmla="*/ 1252414 h 1435392"/>
              <a:gd name="connsiteX2" fmla="*/ 1565403 w 1565944"/>
              <a:gd name="connsiteY2" fmla="*/ 1408891 h 1435392"/>
              <a:gd name="connsiteX3" fmla="*/ 1549205 w 1565944"/>
              <a:gd name="connsiteY3" fmla="*/ 1434130 h 1435392"/>
              <a:gd name="connsiteX4" fmla="*/ 1544221 w 1565944"/>
              <a:gd name="connsiteY4" fmla="*/ 1435392 h 1435392"/>
              <a:gd name="connsiteX5" fmla="*/ 1523037 w 1565944"/>
              <a:gd name="connsiteY5" fmla="*/ 1418987 h 1435392"/>
              <a:gd name="connsiteX6" fmla="*/ 1420861 w 1565944"/>
              <a:gd name="connsiteY6" fmla="*/ 1295319 h 1435392"/>
              <a:gd name="connsiteX7" fmla="*/ 1057011 w 1565944"/>
              <a:gd name="connsiteY7" fmla="*/ 1295319 h 1435392"/>
              <a:gd name="connsiteX8" fmla="*/ 953589 w 1565944"/>
              <a:gd name="connsiteY8" fmla="*/ 1418987 h 1435392"/>
              <a:gd name="connsiteX9" fmla="*/ 927421 w 1565944"/>
              <a:gd name="connsiteY9" fmla="*/ 1434130 h 1435392"/>
              <a:gd name="connsiteX10" fmla="*/ 913715 w 1565944"/>
              <a:gd name="connsiteY10" fmla="*/ 1408891 h 1435392"/>
              <a:gd name="connsiteX11" fmla="*/ 1057011 w 1565944"/>
              <a:gd name="connsiteY11" fmla="*/ 1252414 h 1435392"/>
              <a:gd name="connsiteX12" fmla="*/ 144197 w 1565944"/>
              <a:gd name="connsiteY12" fmla="*/ 1252414 h 1435392"/>
              <a:gd name="connsiteX13" fmla="*/ 508735 w 1565944"/>
              <a:gd name="connsiteY13" fmla="*/ 1252414 h 1435392"/>
              <a:gd name="connsiteX14" fmla="*/ 653551 w 1565944"/>
              <a:gd name="connsiteY14" fmla="*/ 1408891 h 1435392"/>
              <a:gd name="connsiteX15" fmla="*/ 638571 w 1565944"/>
              <a:gd name="connsiteY15" fmla="*/ 1434130 h 1435392"/>
              <a:gd name="connsiteX16" fmla="*/ 632329 w 1565944"/>
              <a:gd name="connsiteY16" fmla="*/ 1435392 h 1435392"/>
              <a:gd name="connsiteX17" fmla="*/ 612353 w 1565944"/>
              <a:gd name="connsiteY17" fmla="*/ 1420249 h 1435392"/>
              <a:gd name="connsiteX18" fmla="*/ 508735 w 1565944"/>
              <a:gd name="connsiteY18" fmla="*/ 1295319 h 1435392"/>
              <a:gd name="connsiteX19" fmla="*/ 144197 w 1565944"/>
              <a:gd name="connsiteY19" fmla="*/ 1295319 h 1435392"/>
              <a:gd name="connsiteX20" fmla="*/ 40579 w 1565944"/>
              <a:gd name="connsiteY20" fmla="*/ 1420249 h 1435392"/>
              <a:gd name="connsiteX21" fmla="*/ 14361 w 1565944"/>
              <a:gd name="connsiteY21" fmla="*/ 1434130 h 1435392"/>
              <a:gd name="connsiteX22" fmla="*/ 629 w 1565944"/>
              <a:gd name="connsiteY22" fmla="*/ 1408891 h 1435392"/>
              <a:gd name="connsiteX23" fmla="*/ 144197 w 1565944"/>
              <a:gd name="connsiteY23" fmla="*/ 1252414 h 1435392"/>
              <a:gd name="connsiteX24" fmla="*/ 1235563 w 1565944"/>
              <a:gd name="connsiteY24" fmla="*/ 937874 h 1435392"/>
              <a:gd name="connsiteX25" fmla="*/ 1110533 w 1565944"/>
              <a:gd name="connsiteY25" fmla="*/ 1061652 h 1435392"/>
              <a:gd name="connsiteX26" fmla="*/ 1235563 w 1565944"/>
              <a:gd name="connsiteY26" fmla="*/ 1186681 h 1435392"/>
              <a:gd name="connsiteX27" fmla="*/ 1360591 w 1565944"/>
              <a:gd name="connsiteY27" fmla="*/ 1061652 h 1435392"/>
              <a:gd name="connsiteX28" fmla="*/ 1235563 w 1565944"/>
              <a:gd name="connsiteY28" fmla="*/ 937874 h 1435392"/>
              <a:gd name="connsiteX29" fmla="*/ 323717 w 1565944"/>
              <a:gd name="connsiteY29" fmla="*/ 937874 h 1435392"/>
              <a:gd name="connsiteX30" fmla="*/ 198689 w 1565944"/>
              <a:gd name="connsiteY30" fmla="*/ 1061652 h 1435392"/>
              <a:gd name="connsiteX31" fmla="*/ 323717 w 1565944"/>
              <a:gd name="connsiteY31" fmla="*/ 1186681 h 1435392"/>
              <a:gd name="connsiteX32" fmla="*/ 449997 w 1565944"/>
              <a:gd name="connsiteY32" fmla="*/ 1061652 h 1435392"/>
              <a:gd name="connsiteX33" fmla="*/ 323717 w 1565944"/>
              <a:gd name="connsiteY33" fmla="*/ 937874 h 1435392"/>
              <a:gd name="connsiteX34" fmla="*/ 1235563 w 1565944"/>
              <a:gd name="connsiteY34" fmla="*/ 895364 h 1435392"/>
              <a:gd name="connsiteX35" fmla="*/ 1403101 w 1565944"/>
              <a:gd name="connsiteY35" fmla="*/ 1061652 h 1435392"/>
              <a:gd name="connsiteX36" fmla="*/ 1235563 w 1565944"/>
              <a:gd name="connsiteY36" fmla="*/ 1229191 h 1435392"/>
              <a:gd name="connsiteX37" fmla="*/ 1069273 w 1565944"/>
              <a:gd name="connsiteY37" fmla="*/ 1061652 h 1435392"/>
              <a:gd name="connsiteX38" fmla="*/ 1235563 w 1565944"/>
              <a:gd name="connsiteY38" fmla="*/ 895364 h 1435392"/>
              <a:gd name="connsiteX39" fmla="*/ 323717 w 1565944"/>
              <a:gd name="connsiteY39" fmla="*/ 895364 h 1435392"/>
              <a:gd name="connsiteX40" fmla="*/ 491255 w 1565944"/>
              <a:gd name="connsiteY40" fmla="*/ 1061652 h 1435392"/>
              <a:gd name="connsiteX41" fmla="*/ 323717 w 1565944"/>
              <a:gd name="connsiteY41" fmla="*/ 1229191 h 1435392"/>
              <a:gd name="connsiteX42" fmla="*/ 157429 w 1565944"/>
              <a:gd name="connsiteY42" fmla="*/ 1061652 h 1435392"/>
              <a:gd name="connsiteX43" fmla="*/ 323717 w 1565944"/>
              <a:gd name="connsiteY43" fmla="*/ 895364 h 1435392"/>
              <a:gd name="connsiteX44" fmla="*/ 733505 w 1565944"/>
              <a:gd name="connsiteY44" fmla="*/ 400990 h 1435392"/>
              <a:gd name="connsiteX45" fmla="*/ 1184075 w 1565944"/>
              <a:gd name="connsiteY45" fmla="*/ 400990 h 1435392"/>
              <a:gd name="connsiteX46" fmla="*/ 1205351 w 1565944"/>
              <a:gd name="connsiteY46" fmla="*/ 421670 h 1435392"/>
              <a:gd name="connsiteX47" fmla="*/ 1184075 w 1565944"/>
              <a:gd name="connsiteY47" fmla="*/ 443642 h 1435392"/>
              <a:gd name="connsiteX48" fmla="*/ 733505 w 1565944"/>
              <a:gd name="connsiteY48" fmla="*/ 443642 h 1435392"/>
              <a:gd name="connsiteX49" fmla="*/ 712229 w 1565944"/>
              <a:gd name="connsiteY49" fmla="*/ 421670 h 1435392"/>
              <a:gd name="connsiteX50" fmla="*/ 733505 w 1565944"/>
              <a:gd name="connsiteY50" fmla="*/ 400990 h 1435392"/>
              <a:gd name="connsiteX51" fmla="*/ 733123 w 1565944"/>
              <a:gd name="connsiteY51" fmla="*/ 313101 h 1435392"/>
              <a:gd name="connsiteX52" fmla="*/ 865879 w 1565944"/>
              <a:gd name="connsiteY52" fmla="*/ 313101 h 1435392"/>
              <a:gd name="connsiteX53" fmla="*/ 886775 w 1565944"/>
              <a:gd name="connsiteY53" fmla="*/ 335073 h 1435392"/>
              <a:gd name="connsiteX54" fmla="*/ 865879 w 1565944"/>
              <a:gd name="connsiteY54" fmla="*/ 355752 h 1435392"/>
              <a:gd name="connsiteX55" fmla="*/ 733123 w 1565944"/>
              <a:gd name="connsiteY55" fmla="*/ 355752 h 1435392"/>
              <a:gd name="connsiteX56" fmla="*/ 712227 w 1565944"/>
              <a:gd name="connsiteY56" fmla="*/ 335073 h 1435392"/>
              <a:gd name="connsiteX57" fmla="*/ 733123 w 1565944"/>
              <a:gd name="connsiteY57" fmla="*/ 313101 h 1435392"/>
              <a:gd name="connsiteX58" fmla="*/ 612245 w 1565944"/>
              <a:gd name="connsiteY58" fmla="*/ 191578 h 1435392"/>
              <a:gd name="connsiteX59" fmla="*/ 557399 w 1565944"/>
              <a:gd name="connsiteY59" fmla="*/ 246315 h 1435392"/>
              <a:gd name="connsiteX60" fmla="*/ 557399 w 1565944"/>
              <a:gd name="connsiteY60" fmla="*/ 542391 h 1435392"/>
              <a:gd name="connsiteX61" fmla="*/ 612245 w 1565944"/>
              <a:gd name="connsiteY61" fmla="*/ 597127 h 1435392"/>
              <a:gd name="connsiteX62" fmla="*/ 948793 w 1565944"/>
              <a:gd name="connsiteY62" fmla="*/ 597127 h 1435392"/>
              <a:gd name="connsiteX63" fmla="*/ 978709 w 1565944"/>
              <a:gd name="connsiteY63" fmla="*/ 609567 h 1435392"/>
              <a:gd name="connsiteX64" fmla="*/ 1165679 w 1565944"/>
              <a:gd name="connsiteY64" fmla="*/ 798658 h 1435392"/>
              <a:gd name="connsiteX65" fmla="*/ 1165679 w 1565944"/>
              <a:gd name="connsiteY65" fmla="*/ 639424 h 1435392"/>
              <a:gd name="connsiteX66" fmla="*/ 1209307 w 1565944"/>
              <a:gd name="connsiteY66" fmla="*/ 597127 h 1435392"/>
              <a:gd name="connsiteX67" fmla="*/ 1246701 w 1565944"/>
              <a:gd name="connsiteY67" fmla="*/ 597127 h 1435392"/>
              <a:gd name="connsiteX68" fmla="*/ 1301545 w 1565944"/>
              <a:gd name="connsiteY68" fmla="*/ 542391 h 1435392"/>
              <a:gd name="connsiteX69" fmla="*/ 1301545 w 1565944"/>
              <a:gd name="connsiteY69" fmla="*/ 246315 h 1435392"/>
              <a:gd name="connsiteX70" fmla="*/ 1246701 w 1565944"/>
              <a:gd name="connsiteY70" fmla="*/ 191578 h 1435392"/>
              <a:gd name="connsiteX71" fmla="*/ 324309 w 1565944"/>
              <a:gd name="connsiteY71" fmla="*/ 41052 h 1435392"/>
              <a:gd name="connsiteX72" fmla="*/ 265725 w 1565944"/>
              <a:gd name="connsiteY72" fmla="*/ 99521 h 1435392"/>
              <a:gd name="connsiteX73" fmla="*/ 265725 w 1565944"/>
              <a:gd name="connsiteY73" fmla="*/ 414257 h 1435392"/>
              <a:gd name="connsiteX74" fmla="*/ 324309 w 1565944"/>
              <a:gd name="connsiteY74" fmla="*/ 472726 h 1435392"/>
              <a:gd name="connsiteX75" fmla="*/ 364195 w 1565944"/>
              <a:gd name="connsiteY75" fmla="*/ 472726 h 1435392"/>
              <a:gd name="connsiteX76" fmla="*/ 407823 w 1565944"/>
              <a:gd name="connsiteY76" fmla="*/ 516266 h 1435392"/>
              <a:gd name="connsiteX77" fmla="*/ 407823 w 1565944"/>
              <a:gd name="connsiteY77" fmla="*/ 707845 h 1435392"/>
              <a:gd name="connsiteX78" fmla="*/ 521251 w 1565944"/>
              <a:gd name="connsiteY78" fmla="*/ 574735 h 1435392"/>
              <a:gd name="connsiteX79" fmla="*/ 516265 w 1565944"/>
              <a:gd name="connsiteY79" fmla="*/ 542391 h 1435392"/>
              <a:gd name="connsiteX80" fmla="*/ 516265 w 1565944"/>
              <a:gd name="connsiteY80" fmla="*/ 246315 h 1435392"/>
              <a:gd name="connsiteX81" fmla="*/ 612245 w 1565944"/>
              <a:gd name="connsiteY81" fmla="*/ 149282 h 1435392"/>
              <a:gd name="connsiteX82" fmla="*/ 1053497 w 1565944"/>
              <a:gd name="connsiteY82" fmla="*/ 149282 h 1435392"/>
              <a:gd name="connsiteX83" fmla="*/ 1053497 w 1565944"/>
              <a:gd name="connsiteY83" fmla="*/ 99521 h 1435392"/>
              <a:gd name="connsiteX84" fmla="*/ 994913 w 1565944"/>
              <a:gd name="connsiteY84" fmla="*/ 41052 h 1435392"/>
              <a:gd name="connsiteX85" fmla="*/ 324309 w 1565944"/>
              <a:gd name="connsiteY85" fmla="*/ 0 h 1435392"/>
              <a:gd name="connsiteX86" fmla="*/ 994913 w 1565944"/>
              <a:gd name="connsiteY86" fmla="*/ 0 h 1435392"/>
              <a:gd name="connsiteX87" fmla="*/ 1095877 w 1565944"/>
              <a:gd name="connsiteY87" fmla="*/ 99521 h 1435392"/>
              <a:gd name="connsiteX88" fmla="*/ 1095877 w 1565944"/>
              <a:gd name="connsiteY88" fmla="*/ 149282 h 1435392"/>
              <a:gd name="connsiteX89" fmla="*/ 1246701 w 1565944"/>
              <a:gd name="connsiteY89" fmla="*/ 149282 h 1435392"/>
              <a:gd name="connsiteX90" fmla="*/ 1342679 w 1565944"/>
              <a:gd name="connsiteY90" fmla="*/ 246315 h 1435392"/>
              <a:gd name="connsiteX91" fmla="*/ 1342679 w 1565944"/>
              <a:gd name="connsiteY91" fmla="*/ 542391 h 1435392"/>
              <a:gd name="connsiteX92" fmla="*/ 1246701 w 1565944"/>
              <a:gd name="connsiteY92" fmla="*/ 639424 h 1435392"/>
              <a:gd name="connsiteX93" fmla="*/ 1209307 w 1565944"/>
              <a:gd name="connsiteY93" fmla="*/ 639424 h 1435392"/>
              <a:gd name="connsiteX94" fmla="*/ 1209307 w 1565944"/>
              <a:gd name="connsiteY94" fmla="*/ 806122 h 1435392"/>
              <a:gd name="connsiteX95" fmla="*/ 1185623 w 1565944"/>
              <a:gd name="connsiteY95" fmla="*/ 842198 h 1435392"/>
              <a:gd name="connsiteX96" fmla="*/ 1170665 w 1565944"/>
              <a:gd name="connsiteY96" fmla="*/ 844686 h 1435392"/>
              <a:gd name="connsiteX97" fmla="*/ 1143243 w 1565944"/>
              <a:gd name="connsiteY97" fmla="*/ 833490 h 1435392"/>
              <a:gd name="connsiteX98" fmla="*/ 948793 w 1565944"/>
              <a:gd name="connsiteY98" fmla="*/ 639424 h 1435392"/>
              <a:gd name="connsiteX99" fmla="*/ 612245 w 1565944"/>
              <a:gd name="connsiteY99" fmla="*/ 639424 h 1435392"/>
              <a:gd name="connsiteX100" fmla="*/ 544935 w 1565944"/>
              <a:gd name="connsiteY100" fmla="*/ 612055 h 1435392"/>
              <a:gd name="connsiteX101" fmla="*/ 432751 w 1565944"/>
              <a:gd name="connsiteY101" fmla="*/ 743921 h 1435392"/>
              <a:gd name="connsiteX102" fmla="*/ 405329 w 1565944"/>
              <a:gd name="connsiteY102" fmla="*/ 755117 h 1435392"/>
              <a:gd name="connsiteX103" fmla="*/ 390371 w 1565944"/>
              <a:gd name="connsiteY103" fmla="*/ 752629 h 1435392"/>
              <a:gd name="connsiteX104" fmla="*/ 365443 w 1565944"/>
              <a:gd name="connsiteY104" fmla="*/ 715309 h 1435392"/>
              <a:gd name="connsiteX105" fmla="*/ 365443 w 1565944"/>
              <a:gd name="connsiteY105" fmla="*/ 516266 h 1435392"/>
              <a:gd name="connsiteX106" fmla="*/ 364195 w 1565944"/>
              <a:gd name="connsiteY106" fmla="*/ 515022 h 1435392"/>
              <a:gd name="connsiteX107" fmla="*/ 324309 w 1565944"/>
              <a:gd name="connsiteY107" fmla="*/ 515022 h 1435392"/>
              <a:gd name="connsiteX108" fmla="*/ 223345 w 1565944"/>
              <a:gd name="connsiteY108" fmla="*/ 414257 h 1435392"/>
              <a:gd name="connsiteX109" fmla="*/ 223345 w 1565944"/>
              <a:gd name="connsiteY109" fmla="*/ 99521 h 1435392"/>
              <a:gd name="connsiteX110" fmla="*/ 324309 w 1565944"/>
              <a:gd name="connsiteY110" fmla="*/ 0 h 1435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1565944" h="1435392">
                <a:moveTo>
                  <a:pt x="1057011" y="1252414"/>
                </a:moveTo>
                <a:lnTo>
                  <a:pt x="1420861" y="1252414"/>
                </a:lnTo>
                <a:cubicBezTo>
                  <a:pt x="1508085" y="1252414"/>
                  <a:pt x="1531761" y="1286486"/>
                  <a:pt x="1565403" y="1408891"/>
                </a:cubicBezTo>
                <a:cubicBezTo>
                  <a:pt x="1567895" y="1418987"/>
                  <a:pt x="1561665" y="1430344"/>
                  <a:pt x="1549205" y="1434130"/>
                </a:cubicBezTo>
                <a:cubicBezTo>
                  <a:pt x="1547959" y="1434130"/>
                  <a:pt x="1545467" y="1435392"/>
                  <a:pt x="1544221" y="1435392"/>
                </a:cubicBezTo>
                <a:cubicBezTo>
                  <a:pt x="1535499" y="1435392"/>
                  <a:pt x="1526777" y="1429082"/>
                  <a:pt x="1523037" y="1418987"/>
                </a:cubicBezTo>
                <a:cubicBezTo>
                  <a:pt x="1489395" y="1295319"/>
                  <a:pt x="1473195" y="1295319"/>
                  <a:pt x="1420861" y="1295319"/>
                </a:cubicBezTo>
                <a:lnTo>
                  <a:pt x="1057011" y="1295319"/>
                </a:lnTo>
                <a:cubicBezTo>
                  <a:pt x="1004677" y="1295319"/>
                  <a:pt x="988479" y="1295319"/>
                  <a:pt x="953589" y="1418987"/>
                </a:cubicBezTo>
                <a:cubicBezTo>
                  <a:pt x="951097" y="1430344"/>
                  <a:pt x="939883" y="1437915"/>
                  <a:pt x="927421" y="1434130"/>
                </a:cubicBezTo>
                <a:cubicBezTo>
                  <a:pt x="916207" y="1430344"/>
                  <a:pt x="909977" y="1418987"/>
                  <a:pt x="913715" y="1408891"/>
                </a:cubicBezTo>
                <a:cubicBezTo>
                  <a:pt x="947359" y="1286486"/>
                  <a:pt x="969787" y="1252414"/>
                  <a:pt x="1057011" y="1252414"/>
                </a:cubicBezTo>
                <a:close/>
                <a:moveTo>
                  <a:pt x="144197" y="1252414"/>
                </a:moveTo>
                <a:lnTo>
                  <a:pt x="508735" y="1252414"/>
                </a:lnTo>
                <a:cubicBezTo>
                  <a:pt x="596125" y="1252414"/>
                  <a:pt x="619845" y="1286486"/>
                  <a:pt x="653551" y="1408891"/>
                </a:cubicBezTo>
                <a:cubicBezTo>
                  <a:pt x="656049" y="1418987"/>
                  <a:pt x="649807" y="1430344"/>
                  <a:pt x="638571" y="1434130"/>
                </a:cubicBezTo>
                <a:cubicBezTo>
                  <a:pt x="636073" y="1434130"/>
                  <a:pt x="633577" y="1435392"/>
                  <a:pt x="632329" y="1435392"/>
                </a:cubicBezTo>
                <a:cubicBezTo>
                  <a:pt x="623589" y="1435392"/>
                  <a:pt x="614851" y="1429082"/>
                  <a:pt x="612353" y="1420249"/>
                </a:cubicBezTo>
                <a:cubicBezTo>
                  <a:pt x="577399" y="1295319"/>
                  <a:pt x="561169" y="1295319"/>
                  <a:pt x="508735" y="1295319"/>
                </a:cubicBezTo>
                <a:lnTo>
                  <a:pt x="144197" y="1295319"/>
                </a:lnTo>
                <a:cubicBezTo>
                  <a:pt x="91763" y="1295319"/>
                  <a:pt x="75533" y="1295319"/>
                  <a:pt x="40579" y="1420249"/>
                </a:cubicBezTo>
                <a:cubicBezTo>
                  <a:pt x="38081" y="1430344"/>
                  <a:pt x="26845" y="1437915"/>
                  <a:pt x="14361" y="1434130"/>
                </a:cubicBezTo>
                <a:cubicBezTo>
                  <a:pt x="3125" y="1430344"/>
                  <a:pt x="-1867" y="1418987"/>
                  <a:pt x="629" y="1408891"/>
                </a:cubicBezTo>
                <a:cubicBezTo>
                  <a:pt x="34337" y="1286486"/>
                  <a:pt x="56807" y="1252414"/>
                  <a:pt x="144197" y="1252414"/>
                </a:cubicBezTo>
                <a:close/>
                <a:moveTo>
                  <a:pt x="1235563" y="937874"/>
                </a:moveTo>
                <a:cubicBezTo>
                  <a:pt x="1166797" y="937874"/>
                  <a:pt x="1110533" y="992887"/>
                  <a:pt x="1110533" y="1061652"/>
                </a:cubicBezTo>
                <a:cubicBezTo>
                  <a:pt x="1110533" y="1131669"/>
                  <a:pt x="1166797" y="1186681"/>
                  <a:pt x="1235563" y="1186681"/>
                </a:cubicBezTo>
                <a:cubicBezTo>
                  <a:pt x="1304329" y="1186681"/>
                  <a:pt x="1360591" y="1131669"/>
                  <a:pt x="1360591" y="1061652"/>
                </a:cubicBezTo>
                <a:cubicBezTo>
                  <a:pt x="1360591" y="992887"/>
                  <a:pt x="1304329" y="937874"/>
                  <a:pt x="1235563" y="937874"/>
                </a:cubicBezTo>
                <a:close/>
                <a:moveTo>
                  <a:pt x="323717" y="937874"/>
                </a:moveTo>
                <a:cubicBezTo>
                  <a:pt x="254951" y="937874"/>
                  <a:pt x="198689" y="992887"/>
                  <a:pt x="198689" y="1061652"/>
                </a:cubicBezTo>
                <a:cubicBezTo>
                  <a:pt x="198689" y="1131669"/>
                  <a:pt x="254951" y="1186681"/>
                  <a:pt x="323717" y="1186681"/>
                </a:cubicBezTo>
                <a:cubicBezTo>
                  <a:pt x="392483" y="1186681"/>
                  <a:pt x="449997" y="1131669"/>
                  <a:pt x="449997" y="1061652"/>
                </a:cubicBezTo>
                <a:cubicBezTo>
                  <a:pt x="449997" y="992887"/>
                  <a:pt x="392483" y="937874"/>
                  <a:pt x="323717" y="937874"/>
                </a:cubicBezTo>
                <a:close/>
                <a:moveTo>
                  <a:pt x="1235563" y="895364"/>
                </a:moveTo>
                <a:cubicBezTo>
                  <a:pt x="1328083" y="895364"/>
                  <a:pt x="1403101" y="970381"/>
                  <a:pt x="1403101" y="1061652"/>
                </a:cubicBezTo>
                <a:cubicBezTo>
                  <a:pt x="1403101" y="1154174"/>
                  <a:pt x="1328083" y="1229191"/>
                  <a:pt x="1235563" y="1229191"/>
                </a:cubicBezTo>
                <a:cubicBezTo>
                  <a:pt x="1144291" y="1229191"/>
                  <a:pt x="1069273" y="1154174"/>
                  <a:pt x="1069273" y="1061652"/>
                </a:cubicBezTo>
                <a:cubicBezTo>
                  <a:pt x="1069273" y="970381"/>
                  <a:pt x="1144291" y="895364"/>
                  <a:pt x="1235563" y="895364"/>
                </a:cubicBezTo>
                <a:close/>
                <a:moveTo>
                  <a:pt x="323717" y="895364"/>
                </a:moveTo>
                <a:cubicBezTo>
                  <a:pt x="416239" y="895364"/>
                  <a:pt x="491255" y="970381"/>
                  <a:pt x="491255" y="1061652"/>
                </a:cubicBezTo>
                <a:cubicBezTo>
                  <a:pt x="491255" y="1154174"/>
                  <a:pt x="416239" y="1229191"/>
                  <a:pt x="323717" y="1229191"/>
                </a:cubicBezTo>
                <a:cubicBezTo>
                  <a:pt x="232447" y="1229191"/>
                  <a:pt x="157429" y="1154174"/>
                  <a:pt x="157429" y="1061652"/>
                </a:cubicBezTo>
                <a:cubicBezTo>
                  <a:pt x="157429" y="970381"/>
                  <a:pt x="232447" y="895364"/>
                  <a:pt x="323717" y="895364"/>
                </a:cubicBezTo>
                <a:close/>
                <a:moveTo>
                  <a:pt x="733505" y="400990"/>
                </a:moveTo>
                <a:lnTo>
                  <a:pt x="1184075" y="400990"/>
                </a:lnTo>
                <a:cubicBezTo>
                  <a:pt x="1195339" y="400990"/>
                  <a:pt x="1205351" y="410038"/>
                  <a:pt x="1205351" y="421670"/>
                </a:cubicBezTo>
                <a:cubicBezTo>
                  <a:pt x="1205351" y="434594"/>
                  <a:pt x="1195339" y="443642"/>
                  <a:pt x="1184075" y="443642"/>
                </a:cubicBezTo>
                <a:lnTo>
                  <a:pt x="733505" y="443642"/>
                </a:lnTo>
                <a:cubicBezTo>
                  <a:pt x="722241" y="443642"/>
                  <a:pt x="712229" y="434594"/>
                  <a:pt x="712229" y="421670"/>
                </a:cubicBezTo>
                <a:cubicBezTo>
                  <a:pt x="712229" y="410038"/>
                  <a:pt x="722241" y="400990"/>
                  <a:pt x="733505" y="400990"/>
                </a:cubicBezTo>
                <a:close/>
                <a:moveTo>
                  <a:pt x="733123" y="313101"/>
                </a:moveTo>
                <a:lnTo>
                  <a:pt x="865879" y="313101"/>
                </a:lnTo>
                <a:cubicBezTo>
                  <a:pt x="876943" y="313101"/>
                  <a:pt x="886775" y="322148"/>
                  <a:pt x="886775" y="335073"/>
                </a:cubicBezTo>
                <a:cubicBezTo>
                  <a:pt x="886775" y="346705"/>
                  <a:pt x="876943" y="355752"/>
                  <a:pt x="865879" y="355752"/>
                </a:cubicBezTo>
                <a:lnTo>
                  <a:pt x="733123" y="355752"/>
                </a:lnTo>
                <a:cubicBezTo>
                  <a:pt x="722061" y="355752"/>
                  <a:pt x="712227" y="346705"/>
                  <a:pt x="712227" y="335073"/>
                </a:cubicBezTo>
                <a:cubicBezTo>
                  <a:pt x="712227" y="322148"/>
                  <a:pt x="722061" y="313101"/>
                  <a:pt x="733123" y="313101"/>
                </a:cubicBezTo>
                <a:close/>
                <a:moveTo>
                  <a:pt x="612245" y="191578"/>
                </a:moveTo>
                <a:cubicBezTo>
                  <a:pt x="582329" y="191578"/>
                  <a:pt x="557399" y="215214"/>
                  <a:pt x="557399" y="246315"/>
                </a:cubicBezTo>
                <a:lnTo>
                  <a:pt x="557399" y="542391"/>
                </a:lnTo>
                <a:cubicBezTo>
                  <a:pt x="557399" y="572247"/>
                  <a:pt x="582329" y="597127"/>
                  <a:pt x="612245" y="597127"/>
                </a:cubicBezTo>
                <a:lnTo>
                  <a:pt x="948793" y="597127"/>
                </a:lnTo>
                <a:cubicBezTo>
                  <a:pt x="960011" y="597127"/>
                  <a:pt x="969983" y="602103"/>
                  <a:pt x="978709" y="609567"/>
                </a:cubicBezTo>
                <a:lnTo>
                  <a:pt x="1165679" y="798658"/>
                </a:lnTo>
                <a:lnTo>
                  <a:pt x="1165679" y="639424"/>
                </a:lnTo>
                <a:cubicBezTo>
                  <a:pt x="1165679" y="615787"/>
                  <a:pt x="1185623" y="597127"/>
                  <a:pt x="1209307" y="597127"/>
                </a:cubicBezTo>
                <a:lnTo>
                  <a:pt x="1246701" y="597127"/>
                </a:lnTo>
                <a:cubicBezTo>
                  <a:pt x="1276617" y="597127"/>
                  <a:pt x="1301545" y="572247"/>
                  <a:pt x="1301545" y="542391"/>
                </a:cubicBezTo>
                <a:lnTo>
                  <a:pt x="1301545" y="246315"/>
                </a:lnTo>
                <a:cubicBezTo>
                  <a:pt x="1301545" y="215214"/>
                  <a:pt x="1276617" y="191578"/>
                  <a:pt x="1246701" y="191578"/>
                </a:cubicBezTo>
                <a:close/>
                <a:moveTo>
                  <a:pt x="324309" y="41052"/>
                </a:moveTo>
                <a:cubicBezTo>
                  <a:pt x="291901" y="41052"/>
                  <a:pt x="265725" y="67177"/>
                  <a:pt x="265725" y="99521"/>
                </a:cubicBezTo>
                <a:lnTo>
                  <a:pt x="265725" y="414257"/>
                </a:lnTo>
                <a:cubicBezTo>
                  <a:pt x="265725" y="446602"/>
                  <a:pt x="291901" y="472726"/>
                  <a:pt x="324309" y="472726"/>
                </a:cubicBezTo>
                <a:lnTo>
                  <a:pt x="364195" y="472726"/>
                </a:lnTo>
                <a:cubicBezTo>
                  <a:pt x="389125" y="472726"/>
                  <a:pt x="407823" y="492630"/>
                  <a:pt x="407823" y="516266"/>
                </a:cubicBezTo>
                <a:lnTo>
                  <a:pt x="407823" y="707845"/>
                </a:lnTo>
                <a:lnTo>
                  <a:pt x="521251" y="574735"/>
                </a:lnTo>
                <a:cubicBezTo>
                  <a:pt x="517513" y="564783"/>
                  <a:pt x="516265" y="553587"/>
                  <a:pt x="516265" y="542391"/>
                </a:cubicBezTo>
                <a:lnTo>
                  <a:pt x="516265" y="246315"/>
                </a:lnTo>
                <a:cubicBezTo>
                  <a:pt x="516265" y="192822"/>
                  <a:pt x="559893" y="149282"/>
                  <a:pt x="612245" y="149282"/>
                </a:cubicBezTo>
                <a:lnTo>
                  <a:pt x="1053497" y="149282"/>
                </a:lnTo>
                <a:lnTo>
                  <a:pt x="1053497" y="99521"/>
                </a:lnTo>
                <a:cubicBezTo>
                  <a:pt x="1053497" y="67177"/>
                  <a:pt x="1027321" y="41052"/>
                  <a:pt x="994913" y="41052"/>
                </a:cubicBezTo>
                <a:close/>
                <a:moveTo>
                  <a:pt x="324309" y="0"/>
                </a:moveTo>
                <a:lnTo>
                  <a:pt x="994913" y="0"/>
                </a:lnTo>
                <a:cubicBezTo>
                  <a:pt x="1051005" y="0"/>
                  <a:pt x="1095877" y="43540"/>
                  <a:pt x="1095877" y="99521"/>
                </a:cubicBezTo>
                <a:lnTo>
                  <a:pt x="1095877" y="149282"/>
                </a:lnTo>
                <a:lnTo>
                  <a:pt x="1246701" y="149282"/>
                </a:lnTo>
                <a:cubicBezTo>
                  <a:pt x="1300299" y="149282"/>
                  <a:pt x="1342679" y="192822"/>
                  <a:pt x="1342679" y="246315"/>
                </a:cubicBezTo>
                <a:lnTo>
                  <a:pt x="1342679" y="542391"/>
                </a:lnTo>
                <a:cubicBezTo>
                  <a:pt x="1342679" y="595883"/>
                  <a:pt x="1300299" y="639424"/>
                  <a:pt x="1246701" y="639424"/>
                </a:cubicBezTo>
                <a:lnTo>
                  <a:pt x="1209307" y="639424"/>
                </a:lnTo>
                <a:lnTo>
                  <a:pt x="1209307" y="806122"/>
                </a:lnTo>
                <a:cubicBezTo>
                  <a:pt x="1209307" y="822294"/>
                  <a:pt x="1199335" y="835978"/>
                  <a:pt x="1185623" y="842198"/>
                </a:cubicBezTo>
                <a:cubicBezTo>
                  <a:pt x="1180637" y="843442"/>
                  <a:pt x="1175651" y="844686"/>
                  <a:pt x="1170665" y="844686"/>
                </a:cubicBezTo>
                <a:cubicBezTo>
                  <a:pt x="1160693" y="844686"/>
                  <a:pt x="1150723" y="842198"/>
                  <a:pt x="1143243" y="833490"/>
                </a:cubicBezTo>
                <a:lnTo>
                  <a:pt x="948793" y="639424"/>
                </a:lnTo>
                <a:lnTo>
                  <a:pt x="612245" y="639424"/>
                </a:lnTo>
                <a:cubicBezTo>
                  <a:pt x="586069" y="639424"/>
                  <a:pt x="562385" y="628228"/>
                  <a:pt x="544935" y="612055"/>
                </a:cubicBezTo>
                <a:lnTo>
                  <a:pt x="432751" y="743921"/>
                </a:lnTo>
                <a:cubicBezTo>
                  <a:pt x="425273" y="751385"/>
                  <a:pt x="415301" y="755117"/>
                  <a:pt x="405329" y="755117"/>
                </a:cubicBezTo>
                <a:cubicBezTo>
                  <a:pt x="400343" y="755117"/>
                  <a:pt x="394111" y="755117"/>
                  <a:pt x="390371" y="752629"/>
                </a:cubicBezTo>
                <a:cubicBezTo>
                  <a:pt x="375415" y="746409"/>
                  <a:pt x="365443" y="731481"/>
                  <a:pt x="365443" y="715309"/>
                </a:cubicBezTo>
                <a:lnTo>
                  <a:pt x="365443" y="516266"/>
                </a:lnTo>
                <a:cubicBezTo>
                  <a:pt x="365443" y="515022"/>
                  <a:pt x="365443" y="515022"/>
                  <a:pt x="364195" y="515022"/>
                </a:cubicBezTo>
                <a:lnTo>
                  <a:pt x="324309" y="515022"/>
                </a:lnTo>
                <a:cubicBezTo>
                  <a:pt x="269463" y="515022"/>
                  <a:pt x="223345" y="470238"/>
                  <a:pt x="223345" y="414257"/>
                </a:cubicBezTo>
                <a:lnTo>
                  <a:pt x="223345" y="99521"/>
                </a:lnTo>
                <a:cubicBezTo>
                  <a:pt x="223345" y="43540"/>
                  <a:pt x="269463" y="0"/>
                  <a:pt x="324309" y="0"/>
                </a:cubicBezTo>
                <a:close/>
              </a:path>
            </a:pathLst>
          </a:custGeom>
          <a:solidFill>
            <a:schemeClr val="bg1"/>
          </a:solidFill>
          <a:ln>
            <a:noFill/>
          </a:ln>
          <a:effectLst/>
        </p:spPr>
        <p:txBody>
          <a:bodyPr wrap="square" anchor="ctr">
            <a:noAutofit/>
          </a:bodyPr>
          <a:lstStyle/>
          <a:p>
            <a:pPr defTabSz="914217"/>
            <a:endParaRPr lang="en-US">
              <a:solidFill>
                <a:srgbClr val="747993"/>
              </a:solidFill>
              <a:latin typeface="Poppins" pitchFamily="2" charset="77"/>
            </a:endParaRPr>
          </a:p>
        </p:txBody>
      </p:sp>
      <p:sp>
        <p:nvSpPr>
          <p:cNvPr id="35" name="Freeform 313">
            <a:extLst>
              <a:ext uri="{FF2B5EF4-FFF2-40B4-BE49-F238E27FC236}">
                <a16:creationId xmlns:a16="http://schemas.microsoft.com/office/drawing/2014/main" id="{85A20853-8B64-2741-8495-FB3211E9DF01}"/>
              </a:ext>
            </a:extLst>
          </p:cNvPr>
          <p:cNvSpPr>
            <a:spLocks noChangeArrowheads="1"/>
          </p:cNvSpPr>
          <p:nvPr/>
        </p:nvSpPr>
        <p:spPr bwMode="auto">
          <a:xfrm>
            <a:off x="2235718" y="1882709"/>
            <a:ext cx="3711139" cy="1200232"/>
          </a:xfrm>
          <a:custGeom>
            <a:avLst/>
            <a:gdLst>
              <a:gd name="T0" fmla="*/ 5319 w 5438"/>
              <a:gd name="T1" fmla="*/ 0 h 1929"/>
              <a:gd name="T2" fmla="*/ 0 w 5438"/>
              <a:gd name="T3" fmla="*/ 0 h 1929"/>
              <a:gd name="T4" fmla="*/ 0 w 5438"/>
              <a:gd name="T5" fmla="*/ 1928 h 1929"/>
              <a:gd name="T6" fmla="*/ 5319 w 5438"/>
              <a:gd name="T7" fmla="*/ 1928 h 1929"/>
              <a:gd name="T8" fmla="*/ 5319 w 5438"/>
              <a:gd name="T9" fmla="*/ 1928 h 1929"/>
              <a:gd name="T10" fmla="*/ 5437 w 5438"/>
              <a:gd name="T11" fmla="*/ 1798 h 1929"/>
              <a:gd name="T12" fmla="*/ 5437 w 5438"/>
              <a:gd name="T13" fmla="*/ 130 h 1929"/>
              <a:gd name="T14" fmla="*/ 5437 w 5438"/>
              <a:gd name="T15" fmla="*/ 130 h 1929"/>
              <a:gd name="T16" fmla="*/ 5319 w 5438"/>
              <a:gd name="T17" fmla="*/ 0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38" h="1929">
                <a:moveTo>
                  <a:pt x="5319" y="0"/>
                </a:moveTo>
                <a:lnTo>
                  <a:pt x="0" y="0"/>
                </a:lnTo>
                <a:lnTo>
                  <a:pt x="0" y="1928"/>
                </a:lnTo>
                <a:lnTo>
                  <a:pt x="5319" y="1928"/>
                </a:lnTo>
                <a:lnTo>
                  <a:pt x="5319" y="1928"/>
                </a:lnTo>
                <a:cubicBezTo>
                  <a:pt x="5384" y="1928"/>
                  <a:pt x="5437" y="1870"/>
                  <a:pt x="5437" y="1798"/>
                </a:cubicBezTo>
                <a:lnTo>
                  <a:pt x="5437" y="130"/>
                </a:lnTo>
                <a:lnTo>
                  <a:pt x="5437" y="130"/>
                </a:lnTo>
                <a:cubicBezTo>
                  <a:pt x="5437" y="59"/>
                  <a:pt x="5384" y="0"/>
                  <a:pt x="5319"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36" name="Freeform 315">
            <a:extLst>
              <a:ext uri="{FF2B5EF4-FFF2-40B4-BE49-F238E27FC236}">
                <a16:creationId xmlns:a16="http://schemas.microsoft.com/office/drawing/2014/main" id="{F96AB8B8-AB37-C54B-B156-5753FE2516FC}"/>
              </a:ext>
            </a:extLst>
          </p:cNvPr>
          <p:cNvSpPr>
            <a:spLocks noChangeArrowheads="1"/>
          </p:cNvSpPr>
          <p:nvPr/>
        </p:nvSpPr>
        <p:spPr bwMode="auto">
          <a:xfrm>
            <a:off x="2197266" y="1767355"/>
            <a:ext cx="464162" cy="115354"/>
          </a:xfrm>
          <a:custGeom>
            <a:avLst/>
            <a:gdLst>
              <a:gd name="T0" fmla="*/ 62 w 745"/>
              <a:gd name="T1" fmla="*/ 103 h 186"/>
              <a:gd name="T2" fmla="*/ 62 w 745"/>
              <a:gd name="T3" fmla="*/ 168 h 186"/>
              <a:gd name="T4" fmla="*/ 62 w 745"/>
              <a:gd name="T5" fmla="*/ 185 h 186"/>
              <a:gd name="T6" fmla="*/ 744 w 745"/>
              <a:gd name="T7" fmla="*/ 185 h 186"/>
              <a:gd name="T8" fmla="*/ 0 w 745"/>
              <a:gd name="T9" fmla="*/ 0 h 186"/>
              <a:gd name="T10" fmla="*/ 0 w 745"/>
              <a:gd name="T11" fmla="*/ 0 h 186"/>
              <a:gd name="T12" fmla="*/ 62 w 745"/>
              <a:gd name="T13" fmla="*/ 103 h 186"/>
            </a:gdLst>
            <a:ahLst/>
            <a:cxnLst>
              <a:cxn ang="0">
                <a:pos x="T0" y="T1"/>
              </a:cxn>
              <a:cxn ang="0">
                <a:pos x="T2" y="T3"/>
              </a:cxn>
              <a:cxn ang="0">
                <a:pos x="T4" y="T5"/>
              </a:cxn>
              <a:cxn ang="0">
                <a:pos x="T6" y="T7"/>
              </a:cxn>
              <a:cxn ang="0">
                <a:pos x="T8" y="T9"/>
              </a:cxn>
              <a:cxn ang="0">
                <a:pos x="T10" y="T11"/>
              </a:cxn>
              <a:cxn ang="0">
                <a:pos x="T12" y="T13"/>
              </a:cxn>
            </a:cxnLst>
            <a:rect l="0" t="0" r="r" b="b"/>
            <a:pathLst>
              <a:path w="745" h="186">
                <a:moveTo>
                  <a:pt x="62" y="103"/>
                </a:moveTo>
                <a:lnTo>
                  <a:pt x="62" y="168"/>
                </a:lnTo>
                <a:lnTo>
                  <a:pt x="62" y="185"/>
                </a:lnTo>
                <a:lnTo>
                  <a:pt x="744" y="185"/>
                </a:lnTo>
                <a:lnTo>
                  <a:pt x="0" y="0"/>
                </a:lnTo>
                <a:lnTo>
                  <a:pt x="0" y="0"/>
                </a:lnTo>
                <a:cubicBezTo>
                  <a:pt x="37" y="20"/>
                  <a:pt x="62" y="59"/>
                  <a:pt x="62" y="103"/>
                </a:cubicBezTo>
              </a:path>
            </a:pathLst>
          </a:custGeom>
          <a:solidFill>
            <a:schemeClr val="accent1">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37" name="Freeform 316">
            <a:extLst>
              <a:ext uri="{FF2B5EF4-FFF2-40B4-BE49-F238E27FC236}">
                <a16:creationId xmlns:a16="http://schemas.microsoft.com/office/drawing/2014/main" id="{3D5D745D-36EA-5B4A-89BB-25D10244417F}"/>
              </a:ext>
            </a:extLst>
          </p:cNvPr>
          <p:cNvSpPr>
            <a:spLocks noChangeArrowheads="1"/>
          </p:cNvSpPr>
          <p:nvPr/>
        </p:nvSpPr>
        <p:spPr bwMode="auto">
          <a:xfrm>
            <a:off x="2197266" y="3085686"/>
            <a:ext cx="464162" cy="115354"/>
          </a:xfrm>
          <a:custGeom>
            <a:avLst/>
            <a:gdLst>
              <a:gd name="T0" fmla="*/ 62 w 745"/>
              <a:gd name="T1" fmla="*/ 0 h 187"/>
              <a:gd name="T2" fmla="*/ 62 w 745"/>
              <a:gd name="T3" fmla="*/ 19 h 187"/>
              <a:gd name="T4" fmla="*/ 62 w 745"/>
              <a:gd name="T5" fmla="*/ 83 h 187"/>
              <a:gd name="T6" fmla="*/ 62 w 745"/>
              <a:gd name="T7" fmla="*/ 83 h 187"/>
              <a:gd name="T8" fmla="*/ 0 w 745"/>
              <a:gd name="T9" fmla="*/ 186 h 187"/>
              <a:gd name="T10" fmla="*/ 744 w 745"/>
              <a:gd name="T11" fmla="*/ 0 h 187"/>
              <a:gd name="T12" fmla="*/ 62 w 745"/>
              <a:gd name="T13" fmla="*/ 0 h 187"/>
            </a:gdLst>
            <a:ahLst/>
            <a:cxnLst>
              <a:cxn ang="0">
                <a:pos x="T0" y="T1"/>
              </a:cxn>
              <a:cxn ang="0">
                <a:pos x="T2" y="T3"/>
              </a:cxn>
              <a:cxn ang="0">
                <a:pos x="T4" y="T5"/>
              </a:cxn>
              <a:cxn ang="0">
                <a:pos x="T6" y="T7"/>
              </a:cxn>
              <a:cxn ang="0">
                <a:pos x="T8" y="T9"/>
              </a:cxn>
              <a:cxn ang="0">
                <a:pos x="T10" y="T11"/>
              </a:cxn>
              <a:cxn ang="0">
                <a:pos x="T12" y="T13"/>
              </a:cxn>
            </a:cxnLst>
            <a:rect l="0" t="0" r="r" b="b"/>
            <a:pathLst>
              <a:path w="745" h="187">
                <a:moveTo>
                  <a:pt x="62" y="0"/>
                </a:moveTo>
                <a:lnTo>
                  <a:pt x="62" y="19"/>
                </a:lnTo>
                <a:lnTo>
                  <a:pt x="62" y="83"/>
                </a:lnTo>
                <a:lnTo>
                  <a:pt x="62" y="83"/>
                </a:lnTo>
                <a:cubicBezTo>
                  <a:pt x="62" y="128"/>
                  <a:pt x="37" y="166"/>
                  <a:pt x="0" y="186"/>
                </a:cubicBezTo>
                <a:lnTo>
                  <a:pt x="744" y="0"/>
                </a:lnTo>
                <a:lnTo>
                  <a:pt x="62" y="0"/>
                </a:lnTo>
              </a:path>
            </a:pathLst>
          </a:custGeom>
          <a:solidFill>
            <a:schemeClr val="accent1">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38" name="Freeform 317">
            <a:extLst>
              <a:ext uri="{FF2B5EF4-FFF2-40B4-BE49-F238E27FC236}">
                <a16:creationId xmlns:a16="http://schemas.microsoft.com/office/drawing/2014/main" id="{2D00CB9A-B5B3-1C40-8DE0-27CBB3F4E6F7}"/>
              </a:ext>
            </a:extLst>
          </p:cNvPr>
          <p:cNvSpPr>
            <a:spLocks noChangeArrowheads="1"/>
          </p:cNvSpPr>
          <p:nvPr/>
        </p:nvSpPr>
        <p:spPr bwMode="auto">
          <a:xfrm>
            <a:off x="925121" y="1767355"/>
            <a:ext cx="1301852" cy="1447417"/>
          </a:xfrm>
          <a:custGeom>
            <a:avLst/>
            <a:gdLst>
              <a:gd name="T0" fmla="*/ 2026 w 2089"/>
              <a:gd name="T1" fmla="*/ 13 h 2326"/>
              <a:gd name="T2" fmla="*/ 2026 w 2089"/>
              <a:gd name="T3" fmla="*/ 13 h 2326"/>
              <a:gd name="T4" fmla="*/ 1972 w 2089"/>
              <a:gd name="T5" fmla="*/ 0 h 2326"/>
              <a:gd name="T6" fmla="*/ 117 w 2089"/>
              <a:gd name="T7" fmla="*/ 0 h 2326"/>
              <a:gd name="T8" fmla="*/ 117 w 2089"/>
              <a:gd name="T9" fmla="*/ 0 h 2326"/>
              <a:gd name="T10" fmla="*/ 0 w 2089"/>
              <a:gd name="T11" fmla="*/ 116 h 2326"/>
              <a:gd name="T12" fmla="*/ 0 w 2089"/>
              <a:gd name="T13" fmla="*/ 2209 h 2326"/>
              <a:gd name="T14" fmla="*/ 0 w 2089"/>
              <a:gd name="T15" fmla="*/ 2209 h 2326"/>
              <a:gd name="T16" fmla="*/ 117 w 2089"/>
              <a:gd name="T17" fmla="*/ 2325 h 2326"/>
              <a:gd name="T18" fmla="*/ 1972 w 2089"/>
              <a:gd name="T19" fmla="*/ 2325 h 2326"/>
              <a:gd name="T20" fmla="*/ 2026 w 2089"/>
              <a:gd name="T21" fmla="*/ 2312 h 2326"/>
              <a:gd name="T22" fmla="*/ 2026 w 2089"/>
              <a:gd name="T23" fmla="*/ 2312 h 2326"/>
              <a:gd name="T24" fmla="*/ 2088 w 2089"/>
              <a:gd name="T25" fmla="*/ 2209 h 2326"/>
              <a:gd name="T26" fmla="*/ 2088 w 2089"/>
              <a:gd name="T27" fmla="*/ 2145 h 2326"/>
              <a:gd name="T28" fmla="*/ 2088 w 2089"/>
              <a:gd name="T29" fmla="*/ 2126 h 2326"/>
              <a:gd name="T30" fmla="*/ 2088 w 2089"/>
              <a:gd name="T31" fmla="*/ 198 h 2326"/>
              <a:gd name="T32" fmla="*/ 2088 w 2089"/>
              <a:gd name="T33" fmla="*/ 181 h 2326"/>
              <a:gd name="T34" fmla="*/ 2088 w 2089"/>
              <a:gd name="T35" fmla="*/ 116 h 2326"/>
              <a:gd name="T36" fmla="*/ 2088 w 2089"/>
              <a:gd name="T37" fmla="*/ 116 h 2326"/>
              <a:gd name="T38" fmla="*/ 2026 w 2089"/>
              <a:gd name="T39" fmla="*/ 13 h 2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6">
                <a:moveTo>
                  <a:pt x="2026" y="13"/>
                </a:moveTo>
                <a:lnTo>
                  <a:pt x="2026" y="13"/>
                </a:lnTo>
                <a:cubicBezTo>
                  <a:pt x="2009" y="4"/>
                  <a:pt x="1991" y="0"/>
                  <a:pt x="1972" y="0"/>
                </a:cubicBezTo>
                <a:lnTo>
                  <a:pt x="117" y="0"/>
                </a:lnTo>
                <a:lnTo>
                  <a:pt x="117" y="0"/>
                </a:lnTo>
                <a:cubicBezTo>
                  <a:pt x="52" y="0"/>
                  <a:pt x="0" y="52"/>
                  <a:pt x="0" y="116"/>
                </a:cubicBezTo>
                <a:lnTo>
                  <a:pt x="0" y="2209"/>
                </a:lnTo>
                <a:lnTo>
                  <a:pt x="0" y="2209"/>
                </a:lnTo>
                <a:cubicBezTo>
                  <a:pt x="0" y="2273"/>
                  <a:pt x="52" y="2325"/>
                  <a:pt x="117" y="2325"/>
                </a:cubicBezTo>
                <a:lnTo>
                  <a:pt x="1972" y="2325"/>
                </a:lnTo>
                <a:lnTo>
                  <a:pt x="2026" y="2312"/>
                </a:lnTo>
                <a:lnTo>
                  <a:pt x="2026" y="2312"/>
                </a:lnTo>
                <a:cubicBezTo>
                  <a:pt x="2063" y="2292"/>
                  <a:pt x="2088" y="2254"/>
                  <a:pt x="2088" y="2209"/>
                </a:cubicBezTo>
                <a:lnTo>
                  <a:pt x="2088" y="2145"/>
                </a:lnTo>
                <a:lnTo>
                  <a:pt x="2088" y="2126"/>
                </a:lnTo>
                <a:lnTo>
                  <a:pt x="2088" y="198"/>
                </a:lnTo>
                <a:lnTo>
                  <a:pt x="2088" y="181"/>
                </a:lnTo>
                <a:lnTo>
                  <a:pt x="2088" y="116"/>
                </a:lnTo>
                <a:lnTo>
                  <a:pt x="2088" y="116"/>
                </a:lnTo>
                <a:cubicBezTo>
                  <a:pt x="2088" y="72"/>
                  <a:pt x="2063" y="33"/>
                  <a:pt x="2026" y="13"/>
                </a:cubicBezTo>
              </a:path>
            </a:pathLst>
          </a:custGeom>
          <a:solidFill>
            <a:schemeClr val="accent1"/>
          </a:solidFill>
          <a:ln>
            <a:noFill/>
          </a:ln>
          <a:effectLst/>
        </p:spPr>
        <p:txBody>
          <a:bodyPr wrap="none" anchor="ctr"/>
          <a:lstStyle/>
          <a:p>
            <a:pPr defTabSz="914217"/>
            <a:endParaRPr lang="en-US">
              <a:solidFill>
                <a:srgbClr val="747993"/>
              </a:solidFill>
              <a:latin typeface="Poppins" pitchFamily="2" charset="77"/>
            </a:endParaRPr>
          </a:p>
        </p:txBody>
      </p:sp>
      <p:sp>
        <p:nvSpPr>
          <p:cNvPr id="39" name="Freeform 318">
            <a:extLst>
              <a:ext uri="{FF2B5EF4-FFF2-40B4-BE49-F238E27FC236}">
                <a16:creationId xmlns:a16="http://schemas.microsoft.com/office/drawing/2014/main" id="{DCAD0AFC-4EDC-634E-9137-576ADB169BD3}"/>
              </a:ext>
            </a:extLst>
          </p:cNvPr>
          <p:cNvSpPr>
            <a:spLocks noChangeArrowheads="1"/>
          </p:cNvSpPr>
          <p:nvPr/>
        </p:nvSpPr>
        <p:spPr bwMode="auto">
          <a:xfrm>
            <a:off x="2235718" y="3475693"/>
            <a:ext cx="3711139" cy="1200232"/>
          </a:xfrm>
          <a:custGeom>
            <a:avLst/>
            <a:gdLst>
              <a:gd name="T0" fmla="*/ 5319 w 5438"/>
              <a:gd name="T1" fmla="*/ 0 h 1929"/>
              <a:gd name="T2" fmla="*/ 0 w 5438"/>
              <a:gd name="T3" fmla="*/ 0 h 1929"/>
              <a:gd name="T4" fmla="*/ 0 w 5438"/>
              <a:gd name="T5" fmla="*/ 1928 h 1929"/>
              <a:gd name="T6" fmla="*/ 5319 w 5438"/>
              <a:gd name="T7" fmla="*/ 1928 h 1929"/>
              <a:gd name="T8" fmla="*/ 5319 w 5438"/>
              <a:gd name="T9" fmla="*/ 1928 h 1929"/>
              <a:gd name="T10" fmla="*/ 5437 w 5438"/>
              <a:gd name="T11" fmla="*/ 1798 h 1929"/>
              <a:gd name="T12" fmla="*/ 5437 w 5438"/>
              <a:gd name="T13" fmla="*/ 130 h 1929"/>
              <a:gd name="T14" fmla="*/ 5437 w 5438"/>
              <a:gd name="T15" fmla="*/ 130 h 1929"/>
              <a:gd name="T16" fmla="*/ 5319 w 5438"/>
              <a:gd name="T17" fmla="*/ 0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38" h="1929">
                <a:moveTo>
                  <a:pt x="5319" y="0"/>
                </a:moveTo>
                <a:lnTo>
                  <a:pt x="0" y="0"/>
                </a:lnTo>
                <a:lnTo>
                  <a:pt x="0" y="1928"/>
                </a:lnTo>
                <a:lnTo>
                  <a:pt x="5319" y="1928"/>
                </a:lnTo>
                <a:lnTo>
                  <a:pt x="5319" y="1928"/>
                </a:lnTo>
                <a:cubicBezTo>
                  <a:pt x="5384" y="1928"/>
                  <a:pt x="5437" y="1870"/>
                  <a:pt x="5437" y="1798"/>
                </a:cubicBezTo>
                <a:lnTo>
                  <a:pt x="5437" y="130"/>
                </a:lnTo>
                <a:lnTo>
                  <a:pt x="5437" y="130"/>
                </a:lnTo>
                <a:cubicBezTo>
                  <a:pt x="5437" y="59"/>
                  <a:pt x="5384" y="0"/>
                  <a:pt x="5319"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0" name="Freeform 320">
            <a:extLst>
              <a:ext uri="{FF2B5EF4-FFF2-40B4-BE49-F238E27FC236}">
                <a16:creationId xmlns:a16="http://schemas.microsoft.com/office/drawing/2014/main" id="{25108DC2-2E0C-9344-B593-5F2671C3F3AB}"/>
              </a:ext>
            </a:extLst>
          </p:cNvPr>
          <p:cNvSpPr>
            <a:spLocks noChangeArrowheads="1"/>
          </p:cNvSpPr>
          <p:nvPr/>
        </p:nvSpPr>
        <p:spPr bwMode="auto">
          <a:xfrm>
            <a:off x="2197266" y="3360339"/>
            <a:ext cx="464162" cy="115354"/>
          </a:xfrm>
          <a:custGeom>
            <a:avLst/>
            <a:gdLst>
              <a:gd name="T0" fmla="*/ 62 w 745"/>
              <a:gd name="T1" fmla="*/ 102 h 185"/>
              <a:gd name="T2" fmla="*/ 62 w 745"/>
              <a:gd name="T3" fmla="*/ 166 h 185"/>
              <a:gd name="T4" fmla="*/ 62 w 745"/>
              <a:gd name="T5" fmla="*/ 184 h 185"/>
              <a:gd name="T6" fmla="*/ 744 w 745"/>
              <a:gd name="T7" fmla="*/ 184 h 185"/>
              <a:gd name="T8" fmla="*/ 0 w 745"/>
              <a:gd name="T9" fmla="*/ 0 h 185"/>
              <a:gd name="T10" fmla="*/ 0 w 745"/>
              <a:gd name="T11" fmla="*/ 0 h 185"/>
              <a:gd name="T12" fmla="*/ 62 w 745"/>
              <a:gd name="T13" fmla="*/ 102 h 185"/>
            </a:gdLst>
            <a:ahLst/>
            <a:cxnLst>
              <a:cxn ang="0">
                <a:pos x="T0" y="T1"/>
              </a:cxn>
              <a:cxn ang="0">
                <a:pos x="T2" y="T3"/>
              </a:cxn>
              <a:cxn ang="0">
                <a:pos x="T4" y="T5"/>
              </a:cxn>
              <a:cxn ang="0">
                <a:pos x="T6" y="T7"/>
              </a:cxn>
              <a:cxn ang="0">
                <a:pos x="T8" y="T9"/>
              </a:cxn>
              <a:cxn ang="0">
                <a:pos x="T10" y="T11"/>
              </a:cxn>
              <a:cxn ang="0">
                <a:pos x="T12" y="T13"/>
              </a:cxn>
            </a:cxnLst>
            <a:rect l="0" t="0" r="r" b="b"/>
            <a:pathLst>
              <a:path w="745" h="185">
                <a:moveTo>
                  <a:pt x="62" y="102"/>
                </a:moveTo>
                <a:lnTo>
                  <a:pt x="62" y="166"/>
                </a:lnTo>
                <a:lnTo>
                  <a:pt x="62" y="184"/>
                </a:lnTo>
                <a:lnTo>
                  <a:pt x="744" y="184"/>
                </a:lnTo>
                <a:lnTo>
                  <a:pt x="0" y="0"/>
                </a:lnTo>
                <a:lnTo>
                  <a:pt x="0" y="0"/>
                </a:lnTo>
                <a:cubicBezTo>
                  <a:pt x="37" y="19"/>
                  <a:pt x="62" y="58"/>
                  <a:pt x="62" y="102"/>
                </a:cubicBezTo>
              </a:path>
            </a:pathLst>
          </a:custGeom>
          <a:solidFill>
            <a:schemeClr val="accent2">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1" name="Freeform 321">
            <a:extLst>
              <a:ext uri="{FF2B5EF4-FFF2-40B4-BE49-F238E27FC236}">
                <a16:creationId xmlns:a16="http://schemas.microsoft.com/office/drawing/2014/main" id="{4BEA5973-2B4C-324A-BD45-C66950958292}"/>
              </a:ext>
            </a:extLst>
          </p:cNvPr>
          <p:cNvSpPr>
            <a:spLocks noChangeArrowheads="1"/>
          </p:cNvSpPr>
          <p:nvPr/>
        </p:nvSpPr>
        <p:spPr bwMode="auto">
          <a:xfrm>
            <a:off x="2197266" y="4675924"/>
            <a:ext cx="464162" cy="115354"/>
          </a:xfrm>
          <a:custGeom>
            <a:avLst/>
            <a:gdLst>
              <a:gd name="T0" fmla="*/ 62 w 745"/>
              <a:gd name="T1" fmla="*/ 0 h 186"/>
              <a:gd name="T2" fmla="*/ 62 w 745"/>
              <a:gd name="T3" fmla="*/ 18 h 186"/>
              <a:gd name="T4" fmla="*/ 62 w 745"/>
              <a:gd name="T5" fmla="*/ 83 h 186"/>
              <a:gd name="T6" fmla="*/ 62 w 745"/>
              <a:gd name="T7" fmla="*/ 83 h 186"/>
              <a:gd name="T8" fmla="*/ 0 w 745"/>
              <a:gd name="T9" fmla="*/ 185 h 186"/>
              <a:gd name="T10" fmla="*/ 744 w 745"/>
              <a:gd name="T11" fmla="*/ 0 h 186"/>
              <a:gd name="T12" fmla="*/ 62 w 745"/>
              <a:gd name="T13" fmla="*/ 0 h 186"/>
            </a:gdLst>
            <a:ahLst/>
            <a:cxnLst>
              <a:cxn ang="0">
                <a:pos x="T0" y="T1"/>
              </a:cxn>
              <a:cxn ang="0">
                <a:pos x="T2" y="T3"/>
              </a:cxn>
              <a:cxn ang="0">
                <a:pos x="T4" y="T5"/>
              </a:cxn>
              <a:cxn ang="0">
                <a:pos x="T6" y="T7"/>
              </a:cxn>
              <a:cxn ang="0">
                <a:pos x="T8" y="T9"/>
              </a:cxn>
              <a:cxn ang="0">
                <a:pos x="T10" y="T11"/>
              </a:cxn>
              <a:cxn ang="0">
                <a:pos x="T12" y="T13"/>
              </a:cxn>
            </a:cxnLst>
            <a:rect l="0" t="0" r="r" b="b"/>
            <a:pathLst>
              <a:path w="745" h="186">
                <a:moveTo>
                  <a:pt x="62" y="0"/>
                </a:moveTo>
                <a:lnTo>
                  <a:pt x="62" y="18"/>
                </a:lnTo>
                <a:lnTo>
                  <a:pt x="62" y="83"/>
                </a:lnTo>
                <a:lnTo>
                  <a:pt x="62" y="83"/>
                </a:lnTo>
                <a:cubicBezTo>
                  <a:pt x="62" y="127"/>
                  <a:pt x="37" y="166"/>
                  <a:pt x="0" y="185"/>
                </a:cubicBezTo>
                <a:lnTo>
                  <a:pt x="744" y="0"/>
                </a:lnTo>
                <a:lnTo>
                  <a:pt x="62" y="0"/>
                </a:lnTo>
              </a:path>
            </a:pathLst>
          </a:custGeom>
          <a:solidFill>
            <a:schemeClr val="accent2">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3" name="Freeform 323">
            <a:extLst>
              <a:ext uri="{FF2B5EF4-FFF2-40B4-BE49-F238E27FC236}">
                <a16:creationId xmlns:a16="http://schemas.microsoft.com/office/drawing/2014/main" id="{9C17F065-E541-AD4A-8A3E-90784EE50D8F}"/>
              </a:ext>
            </a:extLst>
          </p:cNvPr>
          <p:cNvSpPr>
            <a:spLocks noChangeArrowheads="1"/>
          </p:cNvSpPr>
          <p:nvPr/>
        </p:nvSpPr>
        <p:spPr bwMode="auto">
          <a:xfrm>
            <a:off x="2235718" y="5065931"/>
            <a:ext cx="3711139" cy="1200230"/>
          </a:xfrm>
          <a:custGeom>
            <a:avLst/>
            <a:gdLst>
              <a:gd name="T0" fmla="*/ 5319 w 5438"/>
              <a:gd name="T1" fmla="*/ 0 h 1929"/>
              <a:gd name="T2" fmla="*/ 0 w 5438"/>
              <a:gd name="T3" fmla="*/ 0 h 1929"/>
              <a:gd name="T4" fmla="*/ 0 w 5438"/>
              <a:gd name="T5" fmla="*/ 1928 h 1929"/>
              <a:gd name="T6" fmla="*/ 5319 w 5438"/>
              <a:gd name="T7" fmla="*/ 1928 h 1929"/>
              <a:gd name="T8" fmla="*/ 5319 w 5438"/>
              <a:gd name="T9" fmla="*/ 1928 h 1929"/>
              <a:gd name="T10" fmla="*/ 5437 w 5438"/>
              <a:gd name="T11" fmla="*/ 1798 h 1929"/>
              <a:gd name="T12" fmla="*/ 5437 w 5438"/>
              <a:gd name="T13" fmla="*/ 130 h 1929"/>
              <a:gd name="T14" fmla="*/ 5437 w 5438"/>
              <a:gd name="T15" fmla="*/ 130 h 1929"/>
              <a:gd name="T16" fmla="*/ 5319 w 5438"/>
              <a:gd name="T17" fmla="*/ 0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38" h="1929">
                <a:moveTo>
                  <a:pt x="5319" y="0"/>
                </a:moveTo>
                <a:lnTo>
                  <a:pt x="0" y="0"/>
                </a:lnTo>
                <a:lnTo>
                  <a:pt x="0" y="1928"/>
                </a:lnTo>
                <a:lnTo>
                  <a:pt x="5319" y="1928"/>
                </a:lnTo>
                <a:lnTo>
                  <a:pt x="5319" y="1928"/>
                </a:lnTo>
                <a:cubicBezTo>
                  <a:pt x="5384" y="1928"/>
                  <a:pt x="5437" y="1869"/>
                  <a:pt x="5437" y="1798"/>
                </a:cubicBezTo>
                <a:lnTo>
                  <a:pt x="5437" y="130"/>
                </a:lnTo>
                <a:lnTo>
                  <a:pt x="5437" y="130"/>
                </a:lnTo>
                <a:cubicBezTo>
                  <a:pt x="5437" y="58"/>
                  <a:pt x="5384" y="0"/>
                  <a:pt x="5319" y="0"/>
                </a:cubicBezTo>
              </a:path>
            </a:pathLst>
          </a:custGeom>
          <a:solidFill>
            <a:schemeClr val="accent6">
              <a:alpha val="3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4" name="Freeform 325">
            <a:extLst>
              <a:ext uri="{FF2B5EF4-FFF2-40B4-BE49-F238E27FC236}">
                <a16:creationId xmlns:a16="http://schemas.microsoft.com/office/drawing/2014/main" id="{E039CDC5-332B-F147-B413-B454F7A353E2}"/>
              </a:ext>
            </a:extLst>
          </p:cNvPr>
          <p:cNvSpPr>
            <a:spLocks noChangeArrowheads="1"/>
          </p:cNvSpPr>
          <p:nvPr/>
        </p:nvSpPr>
        <p:spPr bwMode="auto">
          <a:xfrm>
            <a:off x="2197266" y="4950577"/>
            <a:ext cx="464162" cy="115354"/>
          </a:xfrm>
          <a:custGeom>
            <a:avLst/>
            <a:gdLst>
              <a:gd name="T0" fmla="*/ 62 w 745"/>
              <a:gd name="T1" fmla="*/ 103 h 187"/>
              <a:gd name="T2" fmla="*/ 62 w 745"/>
              <a:gd name="T3" fmla="*/ 167 h 187"/>
              <a:gd name="T4" fmla="*/ 62 w 745"/>
              <a:gd name="T5" fmla="*/ 186 h 187"/>
              <a:gd name="T6" fmla="*/ 744 w 745"/>
              <a:gd name="T7" fmla="*/ 186 h 187"/>
              <a:gd name="T8" fmla="*/ 0 w 745"/>
              <a:gd name="T9" fmla="*/ 0 h 187"/>
              <a:gd name="T10" fmla="*/ 0 w 745"/>
              <a:gd name="T11" fmla="*/ 0 h 187"/>
              <a:gd name="T12" fmla="*/ 62 w 745"/>
              <a:gd name="T13" fmla="*/ 103 h 187"/>
            </a:gdLst>
            <a:ahLst/>
            <a:cxnLst>
              <a:cxn ang="0">
                <a:pos x="T0" y="T1"/>
              </a:cxn>
              <a:cxn ang="0">
                <a:pos x="T2" y="T3"/>
              </a:cxn>
              <a:cxn ang="0">
                <a:pos x="T4" y="T5"/>
              </a:cxn>
              <a:cxn ang="0">
                <a:pos x="T6" y="T7"/>
              </a:cxn>
              <a:cxn ang="0">
                <a:pos x="T8" y="T9"/>
              </a:cxn>
              <a:cxn ang="0">
                <a:pos x="T10" y="T11"/>
              </a:cxn>
              <a:cxn ang="0">
                <a:pos x="T12" y="T13"/>
              </a:cxn>
            </a:cxnLst>
            <a:rect l="0" t="0" r="r" b="b"/>
            <a:pathLst>
              <a:path w="745" h="187">
                <a:moveTo>
                  <a:pt x="62" y="103"/>
                </a:moveTo>
                <a:lnTo>
                  <a:pt x="62" y="167"/>
                </a:lnTo>
                <a:lnTo>
                  <a:pt x="62" y="186"/>
                </a:lnTo>
                <a:lnTo>
                  <a:pt x="744" y="186"/>
                </a:lnTo>
                <a:lnTo>
                  <a:pt x="0" y="0"/>
                </a:lnTo>
                <a:lnTo>
                  <a:pt x="0" y="0"/>
                </a:lnTo>
                <a:cubicBezTo>
                  <a:pt x="37" y="20"/>
                  <a:pt x="62" y="58"/>
                  <a:pt x="62" y="103"/>
                </a:cubicBezTo>
              </a:path>
            </a:pathLst>
          </a:custGeom>
          <a:solidFill>
            <a:schemeClr val="accent3">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5" name="Freeform 326">
            <a:extLst>
              <a:ext uri="{FF2B5EF4-FFF2-40B4-BE49-F238E27FC236}">
                <a16:creationId xmlns:a16="http://schemas.microsoft.com/office/drawing/2014/main" id="{47C05464-7403-3F4C-A75C-C22667D0C5E4}"/>
              </a:ext>
            </a:extLst>
          </p:cNvPr>
          <p:cNvSpPr>
            <a:spLocks noChangeArrowheads="1"/>
          </p:cNvSpPr>
          <p:nvPr/>
        </p:nvSpPr>
        <p:spPr bwMode="auto">
          <a:xfrm>
            <a:off x="2197266" y="6268908"/>
            <a:ext cx="464162" cy="115354"/>
          </a:xfrm>
          <a:custGeom>
            <a:avLst/>
            <a:gdLst>
              <a:gd name="T0" fmla="*/ 62 w 745"/>
              <a:gd name="T1" fmla="*/ 0 h 186"/>
              <a:gd name="T2" fmla="*/ 62 w 745"/>
              <a:gd name="T3" fmla="*/ 18 h 186"/>
              <a:gd name="T4" fmla="*/ 62 w 745"/>
              <a:gd name="T5" fmla="*/ 82 h 186"/>
              <a:gd name="T6" fmla="*/ 62 w 745"/>
              <a:gd name="T7" fmla="*/ 82 h 186"/>
              <a:gd name="T8" fmla="*/ 0 w 745"/>
              <a:gd name="T9" fmla="*/ 185 h 186"/>
              <a:gd name="T10" fmla="*/ 744 w 745"/>
              <a:gd name="T11" fmla="*/ 0 h 186"/>
              <a:gd name="T12" fmla="*/ 62 w 745"/>
              <a:gd name="T13" fmla="*/ 0 h 186"/>
            </a:gdLst>
            <a:ahLst/>
            <a:cxnLst>
              <a:cxn ang="0">
                <a:pos x="T0" y="T1"/>
              </a:cxn>
              <a:cxn ang="0">
                <a:pos x="T2" y="T3"/>
              </a:cxn>
              <a:cxn ang="0">
                <a:pos x="T4" y="T5"/>
              </a:cxn>
              <a:cxn ang="0">
                <a:pos x="T6" y="T7"/>
              </a:cxn>
              <a:cxn ang="0">
                <a:pos x="T8" y="T9"/>
              </a:cxn>
              <a:cxn ang="0">
                <a:pos x="T10" y="T11"/>
              </a:cxn>
              <a:cxn ang="0">
                <a:pos x="T12" y="T13"/>
              </a:cxn>
            </a:cxnLst>
            <a:rect l="0" t="0" r="r" b="b"/>
            <a:pathLst>
              <a:path w="745" h="186">
                <a:moveTo>
                  <a:pt x="62" y="0"/>
                </a:moveTo>
                <a:lnTo>
                  <a:pt x="62" y="18"/>
                </a:lnTo>
                <a:lnTo>
                  <a:pt x="62" y="82"/>
                </a:lnTo>
                <a:lnTo>
                  <a:pt x="62" y="82"/>
                </a:lnTo>
                <a:cubicBezTo>
                  <a:pt x="62" y="127"/>
                  <a:pt x="37" y="166"/>
                  <a:pt x="0" y="185"/>
                </a:cubicBezTo>
                <a:lnTo>
                  <a:pt x="744" y="0"/>
                </a:lnTo>
                <a:lnTo>
                  <a:pt x="62" y="0"/>
                </a:lnTo>
              </a:path>
            </a:pathLst>
          </a:custGeom>
          <a:solidFill>
            <a:schemeClr val="accent3">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6" name="Freeform 327">
            <a:extLst>
              <a:ext uri="{FF2B5EF4-FFF2-40B4-BE49-F238E27FC236}">
                <a16:creationId xmlns:a16="http://schemas.microsoft.com/office/drawing/2014/main" id="{B6FCB5DA-40FA-4F44-8C94-623D431335B0}"/>
              </a:ext>
            </a:extLst>
          </p:cNvPr>
          <p:cNvSpPr>
            <a:spLocks noChangeArrowheads="1"/>
          </p:cNvSpPr>
          <p:nvPr/>
        </p:nvSpPr>
        <p:spPr bwMode="auto">
          <a:xfrm>
            <a:off x="933865" y="4942335"/>
            <a:ext cx="1301852" cy="1450165"/>
          </a:xfrm>
          <a:custGeom>
            <a:avLst/>
            <a:gdLst>
              <a:gd name="T0" fmla="*/ 2026 w 2089"/>
              <a:gd name="T1" fmla="*/ 13 h 2327"/>
              <a:gd name="T2" fmla="*/ 2026 w 2089"/>
              <a:gd name="T3" fmla="*/ 13 h 2327"/>
              <a:gd name="T4" fmla="*/ 1972 w 2089"/>
              <a:gd name="T5" fmla="*/ 0 h 2327"/>
              <a:gd name="T6" fmla="*/ 117 w 2089"/>
              <a:gd name="T7" fmla="*/ 0 h 2327"/>
              <a:gd name="T8" fmla="*/ 117 w 2089"/>
              <a:gd name="T9" fmla="*/ 0 h 2327"/>
              <a:gd name="T10" fmla="*/ 0 w 2089"/>
              <a:gd name="T11" fmla="*/ 116 h 2327"/>
              <a:gd name="T12" fmla="*/ 0 w 2089"/>
              <a:gd name="T13" fmla="*/ 2209 h 2327"/>
              <a:gd name="T14" fmla="*/ 0 w 2089"/>
              <a:gd name="T15" fmla="*/ 2209 h 2327"/>
              <a:gd name="T16" fmla="*/ 117 w 2089"/>
              <a:gd name="T17" fmla="*/ 2326 h 2327"/>
              <a:gd name="T18" fmla="*/ 1972 w 2089"/>
              <a:gd name="T19" fmla="*/ 2326 h 2327"/>
              <a:gd name="T20" fmla="*/ 2026 w 2089"/>
              <a:gd name="T21" fmla="*/ 2312 h 2327"/>
              <a:gd name="T22" fmla="*/ 2026 w 2089"/>
              <a:gd name="T23" fmla="*/ 2312 h 2327"/>
              <a:gd name="T24" fmla="*/ 2088 w 2089"/>
              <a:gd name="T25" fmla="*/ 2209 h 2327"/>
              <a:gd name="T26" fmla="*/ 2088 w 2089"/>
              <a:gd name="T27" fmla="*/ 2145 h 2327"/>
              <a:gd name="T28" fmla="*/ 2088 w 2089"/>
              <a:gd name="T29" fmla="*/ 2127 h 2327"/>
              <a:gd name="T30" fmla="*/ 2088 w 2089"/>
              <a:gd name="T31" fmla="*/ 199 h 2327"/>
              <a:gd name="T32" fmla="*/ 2088 w 2089"/>
              <a:gd name="T33" fmla="*/ 180 h 2327"/>
              <a:gd name="T34" fmla="*/ 2088 w 2089"/>
              <a:gd name="T35" fmla="*/ 116 h 2327"/>
              <a:gd name="T36" fmla="*/ 2088 w 2089"/>
              <a:gd name="T37" fmla="*/ 116 h 2327"/>
              <a:gd name="T38" fmla="*/ 2026 w 2089"/>
              <a:gd name="T39" fmla="*/ 13 h 2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089" h="2327">
                <a:moveTo>
                  <a:pt x="2026" y="13"/>
                </a:moveTo>
                <a:lnTo>
                  <a:pt x="2026" y="13"/>
                </a:lnTo>
                <a:cubicBezTo>
                  <a:pt x="2009" y="5"/>
                  <a:pt x="1991" y="0"/>
                  <a:pt x="1972" y="0"/>
                </a:cubicBezTo>
                <a:lnTo>
                  <a:pt x="117" y="0"/>
                </a:lnTo>
                <a:lnTo>
                  <a:pt x="117" y="0"/>
                </a:lnTo>
                <a:cubicBezTo>
                  <a:pt x="52" y="0"/>
                  <a:pt x="0" y="53"/>
                  <a:pt x="0" y="116"/>
                </a:cubicBezTo>
                <a:lnTo>
                  <a:pt x="0" y="2209"/>
                </a:lnTo>
                <a:lnTo>
                  <a:pt x="0" y="2209"/>
                </a:lnTo>
                <a:cubicBezTo>
                  <a:pt x="0" y="2273"/>
                  <a:pt x="52" y="2326"/>
                  <a:pt x="117" y="2326"/>
                </a:cubicBezTo>
                <a:lnTo>
                  <a:pt x="1972" y="2326"/>
                </a:lnTo>
                <a:lnTo>
                  <a:pt x="2026" y="2312"/>
                </a:lnTo>
                <a:lnTo>
                  <a:pt x="2026" y="2312"/>
                </a:lnTo>
                <a:cubicBezTo>
                  <a:pt x="2063" y="2293"/>
                  <a:pt x="2088" y="2254"/>
                  <a:pt x="2088" y="2209"/>
                </a:cubicBezTo>
                <a:lnTo>
                  <a:pt x="2088" y="2145"/>
                </a:lnTo>
                <a:lnTo>
                  <a:pt x="2088" y="2127"/>
                </a:lnTo>
                <a:lnTo>
                  <a:pt x="2088" y="199"/>
                </a:lnTo>
                <a:lnTo>
                  <a:pt x="2088" y="180"/>
                </a:lnTo>
                <a:lnTo>
                  <a:pt x="2088" y="116"/>
                </a:lnTo>
                <a:lnTo>
                  <a:pt x="2088" y="116"/>
                </a:lnTo>
                <a:cubicBezTo>
                  <a:pt x="2088" y="71"/>
                  <a:pt x="2063" y="33"/>
                  <a:pt x="2026" y="13"/>
                </a:cubicBezTo>
              </a:path>
            </a:pathLst>
          </a:custGeom>
          <a:solidFill>
            <a:schemeClr val="accent3"/>
          </a:solidFill>
          <a:ln>
            <a:noFill/>
          </a:ln>
          <a:effectLst/>
        </p:spPr>
        <p:txBody>
          <a:bodyPr wrap="none" anchor="ctr"/>
          <a:lstStyle/>
          <a:p>
            <a:pPr defTabSz="914217"/>
            <a:endParaRPr lang="en-US">
              <a:solidFill>
                <a:srgbClr val="747993"/>
              </a:solidFill>
              <a:latin typeface="Poppins" pitchFamily="2" charset="77"/>
            </a:endParaRPr>
          </a:p>
        </p:txBody>
      </p:sp>
      <p:sp>
        <p:nvSpPr>
          <p:cNvPr id="47" name="Freeform 541">
            <a:extLst>
              <a:ext uri="{FF2B5EF4-FFF2-40B4-BE49-F238E27FC236}">
                <a16:creationId xmlns:a16="http://schemas.microsoft.com/office/drawing/2014/main" id="{00CC0808-1523-ED44-B3CB-9B96A1B13742}"/>
              </a:ext>
            </a:extLst>
          </p:cNvPr>
          <p:cNvSpPr>
            <a:spLocks noChangeArrowheads="1"/>
          </p:cNvSpPr>
          <p:nvPr/>
        </p:nvSpPr>
        <p:spPr bwMode="auto">
          <a:xfrm>
            <a:off x="1227742" y="5307625"/>
            <a:ext cx="716844" cy="716842"/>
          </a:xfrm>
          <a:custGeom>
            <a:avLst/>
            <a:gdLst>
              <a:gd name="T0" fmla="*/ 869 w 1151"/>
              <a:gd name="T1" fmla="*/ 758 h 1152"/>
              <a:gd name="T2" fmla="*/ 35 w 1151"/>
              <a:gd name="T3" fmla="*/ 592 h 1152"/>
              <a:gd name="T4" fmla="*/ 284 w 1151"/>
              <a:gd name="T5" fmla="*/ 765 h 1152"/>
              <a:gd name="T6" fmla="*/ 680 w 1151"/>
              <a:gd name="T7" fmla="*/ 320 h 1152"/>
              <a:gd name="T8" fmla="*/ 680 w 1151"/>
              <a:gd name="T9" fmla="*/ 320 h 1152"/>
              <a:gd name="T10" fmla="*/ 573 w 1151"/>
              <a:gd name="T11" fmla="*/ 549 h 1152"/>
              <a:gd name="T12" fmla="*/ 467 w 1151"/>
              <a:gd name="T13" fmla="*/ 320 h 1152"/>
              <a:gd name="T14" fmla="*/ 643 w 1151"/>
              <a:gd name="T15" fmla="*/ 39 h 1152"/>
              <a:gd name="T16" fmla="*/ 698 w 1151"/>
              <a:gd name="T17" fmla="*/ 48 h 1152"/>
              <a:gd name="T18" fmla="*/ 816 w 1151"/>
              <a:gd name="T19" fmla="*/ 91 h 1152"/>
              <a:gd name="T20" fmla="*/ 865 w 1151"/>
              <a:gd name="T21" fmla="*/ 119 h 1152"/>
              <a:gd name="T22" fmla="*/ 896 w 1151"/>
              <a:gd name="T23" fmla="*/ 140 h 1152"/>
              <a:gd name="T24" fmla="*/ 940 w 1151"/>
              <a:gd name="T25" fmla="*/ 176 h 1152"/>
              <a:gd name="T26" fmla="*/ 972 w 1151"/>
              <a:gd name="T27" fmla="*/ 207 h 1152"/>
              <a:gd name="T28" fmla="*/ 997 w 1151"/>
              <a:gd name="T29" fmla="*/ 237 h 1152"/>
              <a:gd name="T30" fmla="*/ 631 w 1151"/>
              <a:gd name="T31" fmla="*/ 37 h 1152"/>
              <a:gd name="T32" fmla="*/ 153 w 1151"/>
              <a:gd name="T33" fmla="*/ 237 h 1152"/>
              <a:gd name="T34" fmla="*/ 178 w 1151"/>
              <a:gd name="T35" fmla="*/ 207 h 1152"/>
              <a:gd name="T36" fmla="*/ 211 w 1151"/>
              <a:gd name="T37" fmla="*/ 176 h 1152"/>
              <a:gd name="T38" fmla="*/ 254 w 1151"/>
              <a:gd name="T39" fmla="*/ 140 h 1152"/>
              <a:gd name="T40" fmla="*/ 285 w 1151"/>
              <a:gd name="T41" fmla="*/ 119 h 1152"/>
              <a:gd name="T42" fmla="*/ 335 w 1151"/>
              <a:gd name="T43" fmla="*/ 91 h 1152"/>
              <a:gd name="T44" fmla="*/ 453 w 1151"/>
              <a:gd name="T45" fmla="*/ 48 h 1152"/>
              <a:gd name="T46" fmla="*/ 507 w 1151"/>
              <a:gd name="T47" fmla="*/ 39 h 1152"/>
              <a:gd name="T48" fmla="*/ 315 w 1151"/>
              <a:gd name="T49" fmla="*/ 298 h 1152"/>
              <a:gd name="T50" fmla="*/ 125 w 1151"/>
              <a:gd name="T51" fmla="*/ 276 h 1152"/>
              <a:gd name="T52" fmla="*/ 887 w 1151"/>
              <a:gd name="T53" fmla="*/ 1008 h 1152"/>
              <a:gd name="T54" fmla="*/ 746 w 1151"/>
              <a:gd name="T55" fmla="*/ 829 h 1152"/>
              <a:gd name="T56" fmla="*/ 575 w 1151"/>
              <a:gd name="T57" fmla="*/ 1116 h 1152"/>
              <a:gd name="T58" fmla="*/ 421 w 1151"/>
              <a:gd name="T59" fmla="*/ 846 h 1152"/>
              <a:gd name="T60" fmla="*/ 263 w 1151"/>
              <a:gd name="T61" fmla="*/ 1008 h 1152"/>
              <a:gd name="T62" fmla="*/ 745 w 1151"/>
              <a:gd name="T63" fmla="*/ 692 h 1152"/>
              <a:gd name="T64" fmla="*/ 774 w 1151"/>
              <a:gd name="T65" fmla="*/ 592 h 1152"/>
              <a:gd name="T66" fmla="*/ 405 w 1151"/>
              <a:gd name="T67" fmla="*/ 659 h 1152"/>
              <a:gd name="T68" fmla="*/ 382 w 1151"/>
              <a:gd name="T69" fmla="*/ 592 h 1152"/>
              <a:gd name="T70" fmla="*/ 336 w 1151"/>
              <a:gd name="T71" fmla="*/ 336 h 1152"/>
              <a:gd name="T72" fmla="*/ 573 w 1151"/>
              <a:gd name="T73" fmla="*/ 583 h 1152"/>
              <a:gd name="T74" fmla="*/ 814 w 1151"/>
              <a:gd name="T75" fmla="*/ 336 h 1152"/>
              <a:gd name="T76" fmla="*/ 756 w 1151"/>
              <a:gd name="T77" fmla="*/ 575 h 1152"/>
              <a:gd name="T78" fmla="*/ 1026 w 1151"/>
              <a:gd name="T79" fmla="*/ 276 h 1152"/>
              <a:gd name="T80" fmla="*/ 1058 w 1151"/>
              <a:gd name="T81" fmla="*/ 263 h 1152"/>
              <a:gd name="T82" fmla="*/ 1032 w 1151"/>
              <a:gd name="T83" fmla="*/ 226 h 1152"/>
              <a:gd name="T84" fmla="*/ 987 w 1151"/>
              <a:gd name="T85" fmla="*/ 175 h 1152"/>
              <a:gd name="T86" fmla="*/ 958 w 1151"/>
              <a:gd name="T87" fmla="*/ 147 h 1152"/>
              <a:gd name="T88" fmla="*/ 923 w 1151"/>
              <a:gd name="T89" fmla="*/ 117 h 1152"/>
              <a:gd name="T90" fmla="*/ 870 w 1151"/>
              <a:gd name="T91" fmla="*/ 82 h 1152"/>
              <a:gd name="T92" fmla="*/ 838 w 1151"/>
              <a:gd name="T93" fmla="*/ 64 h 1152"/>
              <a:gd name="T94" fmla="*/ 681 w 1151"/>
              <a:gd name="T95" fmla="*/ 11 h 1152"/>
              <a:gd name="T96" fmla="*/ 641 w 1151"/>
              <a:gd name="T97" fmla="*/ 4 h 1152"/>
              <a:gd name="T98" fmla="*/ 577 w 1151"/>
              <a:gd name="T99" fmla="*/ 0 h 1152"/>
              <a:gd name="T100" fmla="*/ 542 w 1151"/>
              <a:gd name="T101" fmla="*/ 1 h 1152"/>
              <a:gd name="T102" fmla="*/ 501 w 1151"/>
              <a:gd name="T103" fmla="*/ 5 h 1152"/>
              <a:gd name="T104" fmla="*/ 342 w 1151"/>
              <a:gd name="T105" fmla="*/ 50 h 1152"/>
              <a:gd name="T106" fmla="*/ 309 w 1151"/>
              <a:gd name="T107" fmla="*/ 66 h 1152"/>
              <a:gd name="T108" fmla="*/ 252 w 1151"/>
              <a:gd name="T109" fmla="*/ 100 h 1152"/>
              <a:gd name="T110" fmla="*/ 217 w 1151"/>
              <a:gd name="T111" fmla="*/ 126 h 1152"/>
              <a:gd name="T112" fmla="*/ 182 w 1151"/>
              <a:gd name="T113" fmla="*/ 157 h 1152"/>
              <a:gd name="T114" fmla="*/ 138 w 1151"/>
              <a:gd name="T115" fmla="*/ 202 h 1152"/>
              <a:gd name="T116" fmla="*/ 110 w 1151"/>
              <a:gd name="T117" fmla="*/ 237 h 1152"/>
              <a:gd name="T118" fmla="*/ 0 w 1151"/>
              <a:gd name="T119" fmla="*/ 575 h 1152"/>
              <a:gd name="T120" fmla="*/ 717 w 1151"/>
              <a:gd name="T121" fmla="*/ 1133 h 1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151" h="1152">
                <a:moveTo>
                  <a:pt x="921" y="991"/>
                </a:moveTo>
                <a:lnTo>
                  <a:pt x="877" y="801"/>
                </a:lnTo>
                <a:lnTo>
                  <a:pt x="877" y="801"/>
                </a:lnTo>
                <a:cubicBezTo>
                  <a:pt x="874" y="787"/>
                  <a:pt x="870" y="774"/>
                  <a:pt x="866" y="763"/>
                </a:cubicBezTo>
                <a:lnTo>
                  <a:pt x="866" y="763"/>
                </a:lnTo>
                <a:cubicBezTo>
                  <a:pt x="867" y="762"/>
                  <a:pt x="868" y="760"/>
                  <a:pt x="869" y="758"/>
                </a:cubicBezTo>
                <a:lnTo>
                  <a:pt x="869" y="758"/>
                </a:lnTo>
                <a:cubicBezTo>
                  <a:pt x="883" y="705"/>
                  <a:pt x="892" y="648"/>
                  <a:pt x="893" y="592"/>
                </a:cubicBezTo>
                <a:lnTo>
                  <a:pt x="1116" y="592"/>
                </a:lnTo>
                <a:lnTo>
                  <a:pt x="1116" y="592"/>
                </a:lnTo>
                <a:cubicBezTo>
                  <a:pt x="1111" y="752"/>
                  <a:pt x="1037" y="895"/>
                  <a:pt x="921" y="991"/>
                </a:cubicBezTo>
                <a:close/>
                <a:moveTo>
                  <a:pt x="35" y="592"/>
                </a:moveTo>
                <a:lnTo>
                  <a:pt x="257" y="592"/>
                </a:lnTo>
                <a:lnTo>
                  <a:pt x="257" y="592"/>
                </a:lnTo>
                <a:cubicBezTo>
                  <a:pt x="258" y="650"/>
                  <a:pt x="267" y="708"/>
                  <a:pt x="283" y="763"/>
                </a:cubicBezTo>
                <a:lnTo>
                  <a:pt x="283" y="763"/>
                </a:lnTo>
                <a:cubicBezTo>
                  <a:pt x="283" y="763"/>
                  <a:pt x="284" y="764"/>
                  <a:pt x="284" y="765"/>
                </a:cubicBezTo>
                <a:lnTo>
                  <a:pt x="284" y="765"/>
                </a:lnTo>
                <a:cubicBezTo>
                  <a:pt x="280" y="776"/>
                  <a:pt x="276" y="788"/>
                  <a:pt x="273" y="801"/>
                </a:cubicBezTo>
                <a:lnTo>
                  <a:pt x="229" y="991"/>
                </a:lnTo>
                <a:lnTo>
                  <a:pt x="229" y="991"/>
                </a:lnTo>
                <a:cubicBezTo>
                  <a:pt x="114" y="895"/>
                  <a:pt x="40" y="752"/>
                  <a:pt x="35" y="592"/>
                </a:cubicBezTo>
                <a:close/>
                <a:moveTo>
                  <a:pt x="680" y="320"/>
                </a:moveTo>
                <a:lnTo>
                  <a:pt x="680" y="320"/>
                </a:lnTo>
                <a:cubicBezTo>
                  <a:pt x="657" y="297"/>
                  <a:pt x="626" y="282"/>
                  <a:pt x="592" y="278"/>
                </a:cubicBezTo>
                <a:lnTo>
                  <a:pt x="592" y="50"/>
                </a:lnTo>
                <a:lnTo>
                  <a:pt x="592" y="50"/>
                </a:lnTo>
                <a:cubicBezTo>
                  <a:pt x="683" y="116"/>
                  <a:pt x="755" y="204"/>
                  <a:pt x="801" y="305"/>
                </a:cubicBezTo>
                <a:lnTo>
                  <a:pt x="801" y="305"/>
                </a:lnTo>
                <a:cubicBezTo>
                  <a:pt x="761" y="311"/>
                  <a:pt x="721" y="317"/>
                  <a:pt x="680" y="320"/>
                </a:cubicBezTo>
                <a:close/>
                <a:moveTo>
                  <a:pt x="573" y="311"/>
                </a:moveTo>
                <a:lnTo>
                  <a:pt x="573" y="311"/>
                </a:lnTo>
                <a:cubicBezTo>
                  <a:pt x="639" y="311"/>
                  <a:pt x="693" y="364"/>
                  <a:pt x="693" y="430"/>
                </a:cubicBezTo>
                <a:lnTo>
                  <a:pt x="693" y="430"/>
                </a:lnTo>
                <a:cubicBezTo>
                  <a:pt x="693" y="495"/>
                  <a:pt x="639" y="549"/>
                  <a:pt x="573" y="549"/>
                </a:cubicBezTo>
                <a:lnTo>
                  <a:pt x="573" y="549"/>
                </a:lnTo>
                <a:cubicBezTo>
                  <a:pt x="507" y="549"/>
                  <a:pt x="454" y="495"/>
                  <a:pt x="454" y="430"/>
                </a:cubicBezTo>
                <a:lnTo>
                  <a:pt x="454" y="430"/>
                </a:lnTo>
                <a:cubicBezTo>
                  <a:pt x="454" y="364"/>
                  <a:pt x="507" y="311"/>
                  <a:pt x="573" y="311"/>
                </a:cubicBezTo>
                <a:close/>
                <a:moveTo>
                  <a:pt x="558" y="278"/>
                </a:moveTo>
                <a:lnTo>
                  <a:pt x="558" y="278"/>
                </a:lnTo>
                <a:cubicBezTo>
                  <a:pt x="523" y="281"/>
                  <a:pt x="491" y="297"/>
                  <a:pt x="467" y="320"/>
                </a:cubicBezTo>
                <a:lnTo>
                  <a:pt x="467" y="320"/>
                </a:lnTo>
                <a:cubicBezTo>
                  <a:pt x="427" y="316"/>
                  <a:pt x="388" y="311"/>
                  <a:pt x="350" y="305"/>
                </a:cubicBezTo>
                <a:lnTo>
                  <a:pt x="350" y="305"/>
                </a:lnTo>
                <a:cubicBezTo>
                  <a:pt x="395" y="204"/>
                  <a:pt x="466" y="116"/>
                  <a:pt x="558" y="50"/>
                </a:cubicBezTo>
                <a:lnTo>
                  <a:pt x="558" y="278"/>
                </a:lnTo>
                <a:close/>
                <a:moveTo>
                  <a:pt x="643" y="39"/>
                </a:moveTo>
                <a:lnTo>
                  <a:pt x="643" y="39"/>
                </a:lnTo>
                <a:cubicBezTo>
                  <a:pt x="651" y="39"/>
                  <a:pt x="659" y="40"/>
                  <a:pt x="666" y="42"/>
                </a:cubicBezTo>
                <a:lnTo>
                  <a:pt x="666" y="42"/>
                </a:lnTo>
                <a:cubicBezTo>
                  <a:pt x="668" y="42"/>
                  <a:pt x="670" y="42"/>
                  <a:pt x="672" y="43"/>
                </a:cubicBezTo>
                <a:lnTo>
                  <a:pt x="672" y="43"/>
                </a:lnTo>
                <a:cubicBezTo>
                  <a:pt x="681" y="45"/>
                  <a:pt x="689" y="46"/>
                  <a:pt x="698" y="48"/>
                </a:cubicBezTo>
                <a:lnTo>
                  <a:pt x="698" y="48"/>
                </a:lnTo>
                <a:cubicBezTo>
                  <a:pt x="699" y="48"/>
                  <a:pt x="699" y="48"/>
                  <a:pt x="701" y="49"/>
                </a:cubicBezTo>
                <a:lnTo>
                  <a:pt x="701" y="49"/>
                </a:lnTo>
                <a:cubicBezTo>
                  <a:pt x="740" y="58"/>
                  <a:pt x="779" y="72"/>
                  <a:pt x="816" y="91"/>
                </a:cubicBezTo>
                <a:lnTo>
                  <a:pt x="816" y="91"/>
                </a:lnTo>
                <a:lnTo>
                  <a:pt x="816" y="91"/>
                </a:lnTo>
                <a:lnTo>
                  <a:pt x="816" y="91"/>
                </a:lnTo>
                <a:cubicBezTo>
                  <a:pt x="824" y="95"/>
                  <a:pt x="833" y="99"/>
                  <a:pt x="841" y="104"/>
                </a:cubicBezTo>
                <a:lnTo>
                  <a:pt x="841" y="104"/>
                </a:lnTo>
                <a:cubicBezTo>
                  <a:pt x="843" y="105"/>
                  <a:pt x="844" y="106"/>
                  <a:pt x="846" y="106"/>
                </a:cubicBezTo>
                <a:lnTo>
                  <a:pt x="846" y="106"/>
                </a:lnTo>
                <a:cubicBezTo>
                  <a:pt x="852" y="111"/>
                  <a:pt x="859" y="115"/>
                  <a:pt x="865" y="119"/>
                </a:cubicBezTo>
                <a:lnTo>
                  <a:pt x="865" y="119"/>
                </a:lnTo>
                <a:cubicBezTo>
                  <a:pt x="867" y="120"/>
                  <a:pt x="870" y="122"/>
                  <a:pt x="872" y="123"/>
                </a:cubicBezTo>
                <a:lnTo>
                  <a:pt x="872" y="123"/>
                </a:lnTo>
                <a:cubicBezTo>
                  <a:pt x="877" y="127"/>
                  <a:pt x="883" y="131"/>
                  <a:pt x="889" y="134"/>
                </a:cubicBezTo>
                <a:lnTo>
                  <a:pt x="889" y="134"/>
                </a:lnTo>
                <a:cubicBezTo>
                  <a:pt x="891" y="137"/>
                  <a:pt x="894" y="138"/>
                  <a:pt x="896" y="140"/>
                </a:cubicBezTo>
                <a:lnTo>
                  <a:pt x="896" y="140"/>
                </a:lnTo>
                <a:cubicBezTo>
                  <a:pt x="902" y="144"/>
                  <a:pt x="907" y="149"/>
                  <a:pt x="913" y="152"/>
                </a:cubicBezTo>
                <a:lnTo>
                  <a:pt x="913" y="152"/>
                </a:lnTo>
                <a:cubicBezTo>
                  <a:pt x="918" y="157"/>
                  <a:pt x="923" y="162"/>
                  <a:pt x="929" y="166"/>
                </a:cubicBezTo>
                <a:lnTo>
                  <a:pt x="929" y="166"/>
                </a:lnTo>
                <a:cubicBezTo>
                  <a:pt x="933" y="169"/>
                  <a:pt x="936" y="172"/>
                  <a:pt x="940" y="176"/>
                </a:cubicBezTo>
                <a:lnTo>
                  <a:pt x="940" y="176"/>
                </a:lnTo>
                <a:cubicBezTo>
                  <a:pt x="943" y="179"/>
                  <a:pt x="948" y="183"/>
                  <a:pt x="952" y="187"/>
                </a:cubicBezTo>
                <a:lnTo>
                  <a:pt x="952" y="187"/>
                </a:lnTo>
                <a:cubicBezTo>
                  <a:pt x="954" y="190"/>
                  <a:pt x="957" y="192"/>
                  <a:pt x="960" y="195"/>
                </a:cubicBezTo>
                <a:lnTo>
                  <a:pt x="960" y="195"/>
                </a:lnTo>
                <a:cubicBezTo>
                  <a:pt x="964" y="199"/>
                  <a:pt x="968" y="203"/>
                  <a:pt x="972" y="207"/>
                </a:cubicBezTo>
                <a:lnTo>
                  <a:pt x="972" y="207"/>
                </a:lnTo>
                <a:cubicBezTo>
                  <a:pt x="974" y="210"/>
                  <a:pt x="976" y="213"/>
                  <a:pt x="979" y="215"/>
                </a:cubicBezTo>
                <a:lnTo>
                  <a:pt x="979" y="215"/>
                </a:lnTo>
                <a:cubicBezTo>
                  <a:pt x="983" y="220"/>
                  <a:pt x="987" y="225"/>
                  <a:pt x="991" y="229"/>
                </a:cubicBezTo>
                <a:lnTo>
                  <a:pt x="991" y="229"/>
                </a:lnTo>
                <a:cubicBezTo>
                  <a:pt x="993" y="231"/>
                  <a:pt x="995" y="234"/>
                  <a:pt x="997" y="237"/>
                </a:cubicBezTo>
                <a:lnTo>
                  <a:pt x="997" y="237"/>
                </a:lnTo>
                <a:cubicBezTo>
                  <a:pt x="1000" y="241"/>
                  <a:pt x="1003" y="244"/>
                  <a:pt x="1006" y="248"/>
                </a:cubicBezTo>
                <a:lnTo>
                  <a:pt x="1006" y="248"/>
                </a:lnTo>
                <a:cubicBezTo>
                  <a:pt x="951" y="269"/>
                  <a:pt x="894" y="285"/>
                  <a:pt x="835" y="298"/>
                </a:cubicBezTo>
                <a:lnTo>
                  <a:pt x="835" y="298"/>
                </a:lnTo>
                <a:cubicBezTo>
                  <a:pt x="790" y="197"/>
                  <a:pt x="721" y="107"/>
                  <a:pt x="631" y="37"/>
                </a:cubicBezTo>
                <a:lnTo>
                  <a:pt x="631" y="37"/>
                </a:lnTo>
                <a:cubicBezTo>
                  <a:pt x="633" y="37"/>
                  <a:pt x="635" y="37"/>
                  <a:pt x="636" y="37"/>
                </a:cubicBezTo>
                <a:lnTo>
                  <a:pt x="636" y="37"/>
                </a:lnTo>
                <a:cubicBezTo>
                  <a:pt x="638" y="38"/>
                  <a:pt x="640" y="38"/>
                  <a:pt x="643" y="39"/>
                </a:cubicBezTo>
                <a:close/>
                <a:moveTo>
                  <a:pt x="153" y="237"/>
                </a:moveTo>
                <a:lnTo>
                  <a:pt x="153" y="237"/>
                </a:lnTo>
                <a:cubicBezTo>
                  <a:pt x="155" y="234"/>
                  <a:pt x="158" y="231"/>
                  <a:pt x="159" y="229"/>
                </a:cubicBezTo>
                <a:lnTo>
                  <a:pt x="159" y="229"/>
                </a:lnTo>
                <a:cubicBezTo>
                  <a:pt x="164" y="225"/>
                  <a:pt x="167" y="220"/>
                  <a:pt x="172" y="215"/>
                </a:cubicBezTo>
                <a:lnTo>
                  <a:pt x="172" y="215"/>
                </a:lnTo>
                <a:cubicBezTo>
                  <a:pt x="173" y="213"/>
                  <a:pt x="176" y="210"/>
                  <a:pt x="178" y="207"/>
                </a:cubicBezTo>
                <a:lnTo>
                  <a:pt x="178" y="207"/>
                </a:lnTo>
                <a:cubicBezTo>
                  <a:pt x="183" y="203"/>
                  <a:pt x="186" y="199"/>
                  <a:pt x="191" y="195"/>
                </a:cubicBezTo>
                <a:lnTo>
                  <a:pt x="191" y="195"/>
                </a:lnTo>
                <a:cubicBezTo>
                  <a:pt x="193" y="192"/>
                  <a:pt x="196" y="190"/>
                  <a:pt x="199" y="187"/>
                </a:cubicBezTo>
                <a:lnTo>
                  <a:pt x="199" y="187"/>
                </a:lnTo>
                <a:cubicBezTo>
                  <a:pt x="202" y="184"/>
                  <a:pt x="206" y="179"/>
                  <a:pt x="211" y="176"/>
                </a:cubicBezTo>
                <a:lnTo>
                  <a:pt x="211" y="176"/>
                </a:lnTo>
                <a:cubicBezTo>
                  <a:pt x="214" y="172"/>
                  <a:pt x="218" y="169"/>
                  <a:pt x="222" y="166"/>
                </a:cubicBezTo>
                <a:lnTo>
                  <a:pt x="222" y="166"/>
                </a:lnTo>
                <a:cubicBezTo>
                  <a:pt x="227" y="162"/>
                  <a:pt x="232" y="157"/>
                  <a:pt x="238" y="153"/>
                </a:cubicBezTo>
                <a:lnTo>
                  <a:pt x="238" y="153"/>
                </a:lnTo>
                <a:cubicBezTo>
                  <a:pt x="243" y="149"/>
                  <a:pt x="248" y="144"/>
                  <a:pt x="254" y="140"/>
                </a:cubicBezTo>
                <a:lnTo>
                  <a:pt x="254" y="140"/>
                </a:lnTo>
                <a:cubicBezTo>
                  <a:pt x="256" y="138"/>
                  <a:pt x="258" y="137"/>
                  <a:pt x="261" y="134"/>
                </a:cubicBezTo>
                <a:lnTo>
                  <a:pt x="261" y="134"/>
                </a:lnTo>
                <a:cubicBezTo>
                  <a:pt x="267" y="131"/>
                  <a:pt x="273" y="127"/>
                  <a:pt x="279" y="123"/>
                </a:cubicBezTo>
                <a:lnTo>
                  <a:pt x="279" y="123"/>
                </a:lnTo>
                <a:cubicBezTo>
                  <a:pt x="281" y="122"/>
                  <a:pt x="283" y="120"/>
                  <a:pt x="285" y="119"/>
                </a:cubicBezTo>
                <a:lnTo>
                  <a:pt x="285" y="119"/>
                </a:lnTo>
                <a:cubicBezTo>
                  <a:pt x="292" y="115"/>
                  <a:pt x="298" y="111"/>
                  <a:pt x="305" y="106"/>
                </a:cubicBezTo>
                <a:lnTo>
                  <a:pt x="305" y="106"/>
                </a:lnTo>
                <a:cubicBezTo>
                  <a:pt x="307" y="106"/>
                  <a:pt x="308" y="105"/>
                  <a:pt x="309" y="104"/>
                </a:cubicBezTo>
                <a:lnTo>
                  <a:pt x="309" y="104"/>
                </a:lnTo>
                <a:cubicBezTo>
                  <a:pt x="318" y="99"/>
                  <a:pt x="326" y="95"/>
                  <a:pt x="335" y="91"/>
                </a:cubicBezTo>
                <a:lnTo>
                  <a:pt x="335" y="91"/>
                </a:lnTo>
                <a:lnTo>
                  <a:pt x="335" y="91"/>
                </a:lnTo>
                <a:lnTo>
                  <a:pt x="335" y="91"/>
                </a:lnTo>
                <a:cubicBezTo>
                  <a:pt x="372" y="72"/>
                  <a:pt x="410" y="58"/>
                  <a:pt x="450" y="49"/>
                </a:cubicBezTo>
                <a:lnTo>
                  <a:pt x="450" y="49"/>
                </a:lnTo>
                <a:cubicBezTo>
                  <a:pt x="451" y="48"/>
                  <a:pt x="452" y="48"/>
                  <a:pt x="453" y="48"/>
                </a:cubicBezTo>
                <a:lnTo>
                  <a:pt x="453" y="48"/>
                </a:lnTo>
                <a:cubicBezTo>
                  <a:pt x="462" y="46"/>
                  <a:pt x="470" y="45"/>
                  <a:pt x="479" y="43"/>
                </a:cubicBezTo>
                <a:lnTo>
                  <a:pt x="479" y="43"/>
                </a:lnTo>
                <a:cubicBezTo>
                  <a:pt x="481" y="42"/>
                  <a:pt x="482" y="42"/>
                  <a:pt x="484" y="42"/>
                </a:cubicBezTo>
                <a:lnTo>
                  <a:pt x="484" y="42"/>
                </a:lnTo>
                <a:cubicBezTo>
                  <a:pt x="492" y="40"/>
                  <a:pt x="499" y="39"/>
                  <a:pt x="507" y="39"/>
                </a:cubicBezTo>
                <a:lnTo>
                  <a:pt x="507" y="39"/>
                </a:lnTo>
                <a:cubicBezTo>
                  <a:pt x="510" y="38"/>
                  <a:pt x="512" y="38"/>
                  <a:pt x="515" y="37"/>
                </a:cubicBezTo>
                <a:lnTo>
                  <a:pt x="515" y="37"/>
                </a:lnTo>
                <a:cubicBezTo>
                  <a:pt x="516" y="37"/>
                  <a:pt x="517" y="37"/>
                  <a:pt x="518" y="37"/>
                </a:cubicBezTo>
                <a:lnTo>
                  <a:pt x="518" y="37"/>
                </a:lnTo>
                <a:cubicBezTo>
                  <a:pt x="430" y="107"/>
                  <a:pt x="361" y="196"/>
                  <a:pt x="315" y="298"/>
                </a:cubicBezTo>
                <a:lnTo>
                  <a:pt x="315" y="298"/>
                </a:lnTo>
                <a:cubicBezTo>
                  <a:pt x="256" y="285"/>
                  <a:pt x="199" y="269"/>
                  <a:pt x="145" y="248"/>
                </a:cubicBezTo>
                <a:lnTo>
                  <a:pt x="145" y="248"/>
                </a:lnTo>
                <a:cubicBezTo>
                  <a:pt x="148" y="244"/>
                  <a:pt x="150" y="241"/>
                  <a:pt x="153" y="237"/>
                </a:cubicBezTo>
                <a:close/>
                <a:moveTo>
                  <a:pt x="35" y="558"/>
                </a:moveTo>
                <a:lnTo>
                  <a:pt x="35" y="558"/>
                </a:lnTo>
                <a:cubicBezTo>
                  <a:pt x="38" y="454"/>
                  <a:pt x="70" y="357"/>
                  <a:pt x="125" y="276"/>
                </a:cubicBezTo>
                <a:lnTo>
                  <a:pt x="125" y="276"/>
                </a:lnTo>
                <a:cubicBezTo>
                  <a:pt x="182" y="298"/>
                  <a:pt x="241" y="316"/>
                  <a:pt x="303" y="329"/>
                </a:cubicBezTo>
                <a:lnTo>
                  <a:pt x="303" y="329"/>
                </a:lnTo>
                <a:cubicBezTo>
                  <a:pt x="274" y="401"/>
                  <a:pt x="259" y="479"/>
                  <a:pt x="257" y="558"/>
                </a:cubicBezTo>
                <a:lnTo>
                  <a:pt x="35" y="558"/>
                </a:lnTo>
                <a:close/>
                <a:moveTo>
                  <a:pt x="887" y="1008"/>
                </a:moveTo>
                <a:lnTo>
                  <a:pt x="887" y="1008"/>
                </a:lnTo>
                <a:cubicBezTo>
                  <a:pt x="849" y="1039"/>
                  <a:pt x="807" y="1064"/>
                  <a:pt x="763" y="1081"/>
                </a:cubicBezTo>
                <a:lnTo>
                  <a:pt x="763" y="846"/>
                </a:lnTo>
                <a:lnTo>
                  <a:pt x="763" y="846"/>
                </a:lnTo>
                <a:cubicBezTo>
                  <a:pt x="763" y="837"/>
                  <a:pt x="756" y="829"/>
                  <a:pt x="746" y="829"/>
                </a:cubicBezTo>
                <a:lnTo>
                  <a:pt x="746" y="829"/>
                </a:lnTo>
                <a:cubicBezTo>
                  <a:pt x="737" y="829"/>
                  <a:pt x="729" y="837"/>
                  <a:pt x="729" y="846"/>
                </a:cubicBezTo>
                <a:lnTo>
                  <a:pt x="729" y="1093"/>
                </a:lnTo>
                <a:lnTo>
                  <a:pt x="729" y="1093"/>
                </a:lnTo>
                <a:cubicBezTo>
                  <a:pt x="723" y="1096"/>
                  <a:pt x="715" y="1098"/>
                  <a:pt x="708" y="1100"/>
                </a:cubicBezTo>
                <a:lnTo>
                  <a:pt x="708" y="1100"/>
                </a:lnTo>
                <a:cubicBezTo>
                  <a:pt x="666" y="1111"/>
                  <a:pt x="621" y="1116"/>
                  <a:pt x="575" y="1116"/>
                </a:cubicBezTo>
                <a:lnTo>
                  <a:pt x="575" y="1116"/>
                </a:lnTo>
                <a:cubicBezTo>
                  <a:pt x="529" y="1116"/>
                  <a:pt x="485" y="1111"/>
                  <a:pt x="442" y="1100"/>
                </a:cubicBezTo>
                <a:lnTo>
                  <a:pt x="442" y="1100"/>
                </a:lnTo>
                <a:cubicBezTo>
                  <a:pt x="435" y="1098"/>
                  <a:pt x="428" y="1095"/>
                  <a:pt x="421" y="1093"/>
                </a:cubicBezTo>
                <a:lnTo>
                  <a:pt x="421" y="846"/>
                </a:lnTo>
                <a:lnTo>
                  <a:pt x="421" y="846"/>
                </a:lnTo>
                <a:cubicBezTo>
                  <a:pt x="421" y="837"/>
                  <a:pt x="413" y="829"/>
                  <a:pt x="404" y="829"/>
                </a:cubicBezTo>
                <a:lnTo>
                  <a:pt x="404" y="829"/>
                </a:lnTo>
                <a:cubicBezTo>
                  <a:pt x="395" y="829"/>
                  <a:pt x="387" y="837"/>
                  <a:pt x="387" y="846"/>
                </a:cubicBezTo>
                <a:lnTo>
                  <a:pt x="387" y="1081"/>
                </a:lnTo>
                <a:lnTo>
                  <a:pt x="387" y="1081"/>
                </a:lnTo>
                <a:cubicBezTo>
                  <a:pt x="343" y="1064"/>
                  <a:pt x="301" y="1039"/>
                  <a:pt x="263" y="1008"/>
                </a:cubicBezTo>
                <a:lnTo>
                  <a:pt x="263" y="1008"/>
                </a:lnTo>
                <a:cubicBezTo>
                  <a:pt x="262" y="1007"/>
                  <a:pt x="261" y="1005"/>
                  <a:pt x="262" y="1002"/>
                </a:cubicBezTo>
                <a:lnTo>
                  <a:pt x="305" y="810"/>
                </a:lnTo>
                <a:lnTo>
                  <a:pt x="305" y="810"/>
                </a:lnTo>
                <a:cubicBezTo>
                  <a:pt x="337" y="697"/>
                  <a:pt x="352" y="692"/>
                  <a:pt x="405" y="692"/>
                </a:cubicBezTo>
                <a:lnTo>
                  <a:pt x="745" y="692"/>
                </a:lnTo>
                <a:lnTo>
                  <a:pt x="745" y="692"/>
                </a:lnTo>
                <a:cubicBezTo>
                  <a:pt x="798" y="692"/>
                  <a:pt x="813" y="697"/>
                  <a:pt x="845" y="809"/>
                </a:cubicBezTo>
                <a:lnTo>
                  <a:pt x="889" y="1002"/>
                </a:lnTo>
                <a:lnTo>
                  <a:pt x="889" y="1002"/>
                </a:lnTo>
                <a:cubicBezTo>
                  <a:pt x="890" y="1005"/>
                  <a:pt x="889" y="1007"/>
                  <a:pt x="887" y="1008"/>
                </a:cubicBezTo>
                <a:close/>
                <a:moveTo>
                  <a:pt x="774" y="592"/>
                </a:moveTo>
                <a:lnTo>
                  <a:pt x="860" y="592"/>
                </a:lnTo>
                <a:lnTo>
                  <a:pt x="860" y="592"/>
                </a:lnTo>
                <a:cubicBezTo>
                  <a:pt x="859" y="632"/>
                  <a:pt x="854" y="672"/>
                  <a:pt x="846" y="711"/>
                </a:cubicBezTo>
                <a:lnTo>
                  <a:pt x="846" y="711"/>
                </a:lnTo>
                <a:cubicBezTo>
                  <a:pt x="824" y="669"/>
                  <a:pt x="797" y="659"/>
                  <a:pt x="745" y="659"/>
                </a:cubicBezTo>
                <a:lnTo>
                  <a:pt x="405" y="659"/>
                </a:lnTo>
                <a:lnTo>
                  <a:pt x="405" y="659"/>
                </a:lnTo>
                <a:cubicBezTo>
                  <a:pt x="354" y="659"/>
                  <a:pt x="327" y="669"/>
                  <a:pt x="305" y="711"/>
                </a:cubicBezTo>
                <a:lnTo>
                  <a:pt x="305" y="711"/>
                </a:lnTo>
                <a:cubicBezTo>
                  <a:pt x="297" y="672"/>
                  <a:pt x="292" y="632"/>
                  <a:pt x="291" y="592"/>
                </a:cubicBezTo>
                <a:lnTo>
                  <a:pt x="382" y="592"/>
                </a:lnTo>
                <a:lnTo>
                  <a:pt x="382" y="592"/>
                </a:lnTo>
                <a:cubicBezTo>
                  <a:pt x="392" y="592"/>
                  <a:pt x="399" y="585"/>
                  <a:pt x="399" y="575"/>
                </a:cubicBezTo>
                <a:lnTo>
                  <a:pt x="399" y="575"/>
                </a:lnTo>
                <a:cubicBezTo>
                  <a:pt x="399" y="566"/>
                  <a:pt x="392" y="558"/>
                  <a:pt x="382" y="558"/>
                </a:cubicBezTo>
                <a:lnTo>
                  <a:pt x="291" y="558"/>
                </a:lnTo>
                <a:lnTo>
                  <a:pt x="291" y="558"/>
                </a:lnTo>
                <a:cubicBezTo>
                  <a:pt x="293" y="481"/>
                  <a:pt x="309" y="406"/>
                  <a:pt x="336" y="336"/>
                </a:cubicBezTo>
                <a:lnTo>
                  <a:pt x="336" y="336"/>
                </a:lnTo>
                <a:cubicBezTo>
                  <a:pt x="371" y="343"/>
                  <a:pt x="406" y="347"/>
                  <a:pt x="442" y="351"/>
                </a:cubicBezTo>
                <a:lnTo>
                  <a:pt x="442" y="351"/>
                </a:lnTo>
                <a:cubicBezTo>
                  <a:pt x="428" y="374"/>
                  <a:pt x="420" y="401"/>
                  <a:pt x="420" y="430"/>
                </a:cubicBezTo>
                <a:lnTo>
                  <a:pt x="420" y="430"/>
                </a:lnTo>
                <a:cubicBezTo>
                  <a:pt x="420" y="514"/>
                  <a:pt x="488" y="583"/>
                  <a:pt x="573" y="583"/>
                </a:cubicBezTo>
                <a:lnTo>
                  <a:pt x="573" y="583"/>
                </a:lnTo>
                <a:cubicBezTo>
                  <a:pt x="658" y="583"/>
                  <a:pt x="726" y="514"/>
                  <a:pt x="726" y="430"/>
                </a:cubicBezTo>
                <a:lnTo>
                  <a:pt x="726" y="430"/>
                </a:lnTo>
                <a:cubicBezTo>
                  <a:pt x="726" y="401"/>
                  <a:pt x="718" y="374"/>
                  <a:pt x="704" y="352"/>
                </a:cubicBezTo>
                <a:lnTo>
                  <a:pt x="704" y="352"/>
                </a:lnTo>
                <a:cubicBezTo>
                  <a:pt x="742" y="348"/>
                  <a:pt x="778" y="343"/>
                  <a:pt x="814" y="336"/>
                </a:cubicBezTo>
                <a:lnTo>
                  <a:pt x="814" y="336"/>
                </a:lnTo>
                <a:cubicBezTo>
                  <a:pt x="842" y="406"/>
                  <a:pt x="857" y="481"/>
                  <a:pt x="859" y="558"/>
                </a:cubicBezTo>
                <a:lnTo>
                  <a:pt x="774" y="558"/>
                </a:lnTo>
                <a:lnTo>
                  <a:pt x="774" y="558"/>
                </a:lnTo>
                <a:cubicBezTo>
                  <a:pt x="764" y="558"/>
                  <a:pt x="756" y="566"/>
                  <a:pt x="756" y="575"/>
                </a:cubicBezTo>
                <a:lnTo>
                  <a:pt x="756" y="575"/>
                </a:lnTo>
                <a:cubicBezTo>
                  <a:pt x="756" y="585"/>
                  <a:pt x="764" y="592"/>
                  <a:pt x="774" y="592"/>
                </a:cubicBezTo>
                <a:close/>
                <a:moveTo>
                  <a:pt x="893" y="558"/>
                </a:moveTo>
                <a:lnTo>
                  <a:pt x="893" y="558"/>
                </a:lnTo>
                <a:cubicBezTo>
                  <a:pt x="891" y="479"/>
                  <a:pt x="876" y="401"/>
                  <a:pt x="848" y="329"/>
                </a:cubicBezTo>
                <a:lnTo>
                  <a:pt x="848" y="329"/>
                </a:lnTo>
                <a:cubicBezTo>
                  <a:pt x="910" y="316"/>
                  <a:pt x="969" y="298"/>
                  <a:pt x="1026" y="276"/>
                </a:cubicBezTo>
                <a:lnTo>
                  <a:pt x="1026" y="276"/>
                </a:lnTo>
                <a:cubicBezTo>
                  <a:pt x="1080" y="357"/>
                  <a:pt x="1113" y="454"/>
                  <a:pt x="1116" y="558"/>
                </a:cubicBezTo>
                <a:lnTo>
                  <a:pt x="893" y="558"/>
                </a:lnTo>
                <a:close/>
                <a:moveTo>
                  <a:pt x="1150" y="575"/>
                </a:moveTo>
                <a:lnTo>
                  <a:pt x="1150" y="575"/>
                </a:lnTo>
                <a:cubicBezTo>
                  <a:pt x="1150" y="460"/>
                  <a:pt x="1116" y="353"/>
                  <a:pt x="1058" y="263"/>
                </a:cubicBezTo>
                <a:lnTo>
                  <a:pt x="1058" y="263"/>
                </a:lnTo>
                <a:lnTo>
                  <a:pt x="1046" y="245"/>
                </a:lnTo>
                <a:lnTo>
                  <a:pt x="1046" y="245"/>
                </a:lnTo>
                <a:cubicBezTo>
                  <a:pt x="1044" y="243"/>
                  <a:pt x="1042" y="241"/>
                  <a:pt x="1040" y="237"/>
                </a:cubicBezTo>
                <a:lnTo>
                  <a:pt x="1040" y="237"/>
                </a:lnTo>
                <a:cubicBezTo>
                  <a:pt x="1037" y="234"/>
                  <a:pt x="1034" y="230"/>
                  <a:pt x="1032" y="226"/>
                </a:cubicBezTo>
                <a:lnTo>
                  <a:pt x="1032" y="226"/>
                </a:lnTo>
                <a:cubicBezTo>
                  <a:pt x="1028" y="221"/>
                  <a:pt x="1024" y="217"/>
                  <a:pt x="1021" y="212"/>
                </a:cubicBezTo>
                <a:lnTo>
                  <a:pt x="1021" y="212"/>
                </a:lnTo>
                <a:cubicBezTo>
                  <a:pt x="1018" y="209"/>
                  <a:pt x="1015" y="206"/>
                  <a:pt x="1012" y="202"/>
                </a:cubicBezTo>
                <a:lnTo>
                  <a:pt x="1012" y="202"/>
                </a:lnTo>
                <a:cubicBezTo>
                  <a:pt x="1004" y="193"/>
                  <a:pt x="996" y="184"/>
                  <a:pt x="987" y="175"/>
                </a:cubicBezTo>
                <a:lnTo>
                  <a:pt x="987" y="175"/>
                </a:lnTo>
                <a:cubicBezTo>
                  <a:pt x="985" y="173"/>
                  <a:pt x="983" y="171"/>
                  <a:pt x="981" y="169"/>
                </a:cubicBezTo>
                <a:lnTo>
                  <a:pt x="981" y="169"/>
                </a:lnTo>
                <a:cubicBezTo>
                  <a:pt x="977" y="165"/>
                  <a:pt x="974" y="161"/>
                  <a:pt x="969" y="157"/>
                </a:cubicBezTo>
                <a:lnTo>
                  <a:pt x="969" y="157"/>
                </a:lnTo>
                <a:cubicBezTo>
                  <a:pt x="965" y="154"/>
                  <a:pt x="962" y="150"/>
                  <a:pt x="958" y="147"/>
                </a:cubicBezTo>
                <a:lnTo>
                  <a:pt x="958" y="147"/>
                </a:lnTo>
                <a:cubicBezTo>
                  <a:pt x="954" y="144"/>
                  <a:pt x="950" y="140"/>
                  <a:pt x="947" y="137"/>
                </a:cubicBezTo>
                <a:lnTo>
                  <a:pt x="947" y="137"/>
                </a:lnTo>
                <a:cubicBezTo>
                  <a:pt x="942" y="133"/>
                  <a:pt x="938" y="130"/>
                  <a:pt x="933" y="126"/>
                </a:cubicBezTo>
                <a:lnTo>
                  <a:pt x="933" y="126"/>
                </a:lnTo>
                <a:cubicBezTo>
                  <a:pt x="930" y="123"/>
                  <a:pt x="926" y="121"/>
                  <a:pt x="923" y="117"/>
                </a:cubicBezTo>
                <a:lnTo>
                  <a:pt x="923" y="117"/>
                </a:lnTo>
                <a:cubicBezTo>
                  <a:pt x="917" y="113"/>
                  <a:pt x="910" y="108"/>
                  <a:pt x="904" y="103"/>
                </a:cubicBezTo>
                <a:lnTo>
                  <a:pt x="904" y="103"/>
                </a:lnTo>
                <a:cubicBezTo>
                  <a:pt x="902" y="102"/>
                  <a:pt x="900" y="101"/>
                  <a:pt x="898" y="100"/>
                </a:cubicBezTo>
                <a:lnTo>
                  <a:pt x="898" y="100"/>
                </a:lnTo>
                <a:cubicBezTo>
                  <a:pt x="889" y="94"/>
                  <a:pt x="880" y="87"/>
                  <a:pt x="870" y="82"/>
                </a:cubicBezTo>
                <a:lnTo>
                  <a:pt x="870" y="82"/>
                </a:lnTo>
                <a:cubicBezTo>
                  <a:pt x="870" y="82"/>
                  <a:pt x="870" y="82"/>
                  <a:pt x="870" y="81"/>
                </a:cubicBezTo>
                <a:lnTo>
                  <a:pt x="870" y="81"/>
                </a:lnTo>
                <a:cubicBezTo>
                  <a:pt x="860" y="76"/>
                  <a:pt x="851" y="71"/>
                  <a:pt x="841" y="66"/>
                </a:cubicBezTo>
                <a:lnTo>
                  <a:pt x="841" y="66"/>
                </a:lnTo>
                <a:cubicBezTo>
                  <a:pt x="841" y="65"/>
                  <a:pt x="839" y="65"/>
                  <a:pt x="838" y="64"/>
                </a:cubicBezTo>
                <a:lnTo>
                  <a:pt x="838" y="64"/>
                </a:lnTo>
                <a:cubicBezTo>
                  <a:pt x="829" y="59"/>
                  <a:pt x="820" y="55"/>
                  <a:pt x="811" y="51"/>
                </a:cubicBezTo>
                <a:lnTo>
                  <a:pt x="811" y="51"/>
                </a:lnTo>
                <a:cubicBezTo>
                  <a:pt x="810" y="51"/>
                  <a:pt x="809" y="50"/>
                  <a:pt x="809" y="50"/>
                </a:cubicBezTo>
                <a:lnTo>
                  <a:pt x="809" y="50"/>
                </a:lnTo>
                <a:cubicBezTo>
                  <a:pt x="769" y="32"/>
                  <a:pt x="726" y="18"/>
                  <a:pt x="681" y="11"/>
                </a:cubicBezTo>
                <a:lnTo>
                  <a:pt x="681" y="11"/>
                </a:lnTo>
                <a:cubicBezTo>
                  <a:pt x="679" y="10"/>
                  <a:pt x="677" y="10"/>
                  <a:pt x="676" y="9"/>
                </a:cubicBezTo>
                <a:lnTo>
                  <a:pt x="676" y="9"/>
                </a:lnTo>
                <a:cubicBezTo>
                  <a:pt x="667" y="8"/>
                  <a:pt x="659" y="6"/>
                  <a:pt x="649" y="5"/>
                </a:cubicBezTo>
                <a:lnTo>
                  <a:pt x="649" y="5"/>
                </a:lnTo>
                <a:cubicBezTo>
                  <a:pt x="647" y="5"/>
                  <a:pt x="644" y="4"/>
                  <a:pt x="641" y="4"/>
                </a:cubicBezTo>
                <a:lnTo>
                  <a:pt x="641" y="4"/>
                </a:lnTo>
                <a:cubicBezTo>
                  <a:pt x="633" y="3"/>
                  <a:pt x="625" y="2"/>
                  <a:pt x="617" y="2"/>
                </a:cubicBezTo>
                <a:lnTo>
                  <a:pt x="617" y="2"/>
                </a:lnTo>
                <a:cubicBezTo>
                  <a:pt x="614" y="2"/>
                  <a:pt x="611" y="1"/>
                  <a:pt x="608" y="1"/>
                </a:cubicBezTo>
                <a:lnTo>
                  <a:pt x="608" y="1"/>
                </a:lnTo>
                <a:cubicBezTo>
                  <a:pt x="597" y="1"/>
                  <a:pt x="587" y="0"/>
                  <a:pt x="577" y="0"/>
                </a:cubicBezTo>
                <a:lnTo>
                  <a:pt x="577" y="0"/>
                </a:lnTo>
                <a:cubicBezTo>
                  <a:pt x="576" y="0"/>
                  <a:pt x="575" y="0"/>
                  <a:pt x="575" y="0"/>
                </a:cubicBezTo>
                <a:lnTo>
                  <a:pt x="575" y="0"/>
                </a:lnTo>
                <a:cubicBezTo>
                  <a:pt x="575" y="0"/>
                  <a:pt x="575" y="0"/>
                  <a:pt x="574" y="0"/>
                </a:cubicBezTo>
                <a:lnTo>
                  <a:pt x="574" y="0"/>
                </a:lnTo>
                <a:cubicBezTo>
                  <a:pt x="564" y="0"/>
                  <a:pt x="553" y="1"/>
                  <a:pt x="542" y="1"/>
                </a:cubicBezTo>
                <a:lnTo>
                  <a:pt x="542" y="1"/>
                </a:lnTo>
                <a:cubicBezTo>
                  <a:pt x="539" y="1"/>
                  <a:pt x="537" y="2"/>
                  <a:pt x="534" y="2"/>
                </a:cubicBezTo>
                <a:lnTo>
                  <a:pt x="534" y="2"/>
                </a:lnTo>
                <a:cubicBezTo>
                  <a:pt x="526" y="2"/>
                  <a:pt x="517" y="3"/>
                  <a:pt x="509" y="4"/>
                </a:cubicBezTo>
                <a:lnTo>
                  <a:pt x="509" y="4"/>
                </a:lnTo>
                <a:cubicBezTo>
                  <a:pt x="506" y="4"/>
                  <a:pt x="504" y="5"/>
                  <a:pt x="501" y="5"/>
                </a:cubicBezTo>
                <a:lnTo>
                  <a:pt x="501" y="5"/>
                </a:lnTo>
                <a:cubicBezTo>
                  <a:pt x="492" y="6"/>
                  <a:pt x="483" y="8"/>
                  <a:pt x="474" y="9"/>
                </a:cubicBezTo>
                <a:lnTo>
                  <a:pt x="474" y="9"/>
                </a:lnTo>
                <a:cubicBezTo>
                  <a:pt x="473" y="10"/>
                  <a:pt x="471" y="10"/>
                  <a:pt x="469" y="11"/>
                </a:cubicBezTo>
                <a:lnTo>
                  <a:pt x="469" y="11"/>
                </a:lnTo>
                <a:cubicBezTo>
                  <a:pt x="425" y="18"/>
                  <a:pt x="382" y="32"/>
                  <a:pt x="342" y="50"/>
                </a:cubicBezTo>
                <a:lnTo>
                  <a:pt x="342" y="50"/>
                </a:lnTo>
                <a:cubicBezTo>
                  <a:pt x="341" y="50"/>
                  <a:pt x="340" y="51"/>
                  <a:pt x="340" y="51"/>
                </a:cubicBezTo>
                <a:lnTo>
                  <a:pt x="340" y="51"/>
                </a:lnTo>
                <a:cubicBezTo>
                  <a:pt x="330" y="55"/>
                  <a:pt x="321" y="59"/>
                  <a:pt x="312" y="64"/>
                </a:cubicBezTo>
                <a:lnTo>
                  <a:pt x="312" y="64"/>
                </a:lnTo>
                <a:cubicBezTo>
                  <a:pt x="311" y="65"/>
                  <a:pt x="310" y="65"/>
                  <a:pt x="309" y="66"/>
                </a:cubicBezTo>
                <a:lnTo>
                  <a:pt x="309" y="66"/>
                </a:lnTo>
                <a:cubicBezTo>
                  <a:pt x="299" y="71"/>
                  <a:pt x="290" y="76"/>
                  <a:pt x="281" y="81"/>
                </a:cubicBezTo>
                <a:lnTo>
                  <a:pt x="281" y="81"/>
                </a:lnTo>
                <a:cubicBezTo>
                  <a:pt x="281" y="82"/>
                  <a:pt x="280" y="82"/>
                  <a:pt x="280" y="82"/>
                </a:cubicBezTo>
                <a:lnTo>
                  <a:pt x="280" y="82"/>
                </a:lnTo>
                <a:cubicBezTo>
                  <a:pt x="271" y="87"/>
                  <a:pt x="262" y="94"/>
                  <a:pt x="252" y="100"/>
                </a:cubicBezTo>
                <a:lnTo>
                  <a:pt x="252" y="100"/>
                </a:lnTo>
                <a:cubicBezTo>
                  <a:pt x="251" y="101"/>
                  <a:pt x="249" y="102"/>
                  <a:pt x="247" y="103"/>
                </a:cubicBezTo>
                <a:lnTo>
                  <a:pt x="247" y="103"/>
                </a:lnTo>
                <a:cubicBezTo>
                  <a:pt x="240" y="108"/>
                  <a:pt x="234" y="113"/>
                  <a:pt x="227" y="117"/>
                </a:cubicBezTo>
                <a:lnTo>
                  <a:pt x="227" y="117"/>
                </a:lnTo>
                <a:cubicBezTo>
                  <a:pt x="224" y="121"/>
                  <a:pt x="221" y="123"/>
                  <a:pt x="217" y="126"/>
                </a:cubicBezTo>
                <a:lnTo>
                  <a:pt x="217" y="126"/>
                </a:lnTo>
                <a:cubicBezTo>
                  <a:pt x="213" y="130"/>
                  <a:pt x="208" y="133"/>
                  <a:pt x="204" y="137"/>
                </a:cubicBezTo>
                <a:lnTo>
                  <a:pt x="204" y="137"/>
                </a:lnTo>
                <a:cubicBezTo>
                  <a:pt x="200" y="140"/>
                  <a:pt x="196" y="144"/>
                  <a:pt x="192" y="147"/>
                </a:cubicBezTo>
                <a:lnTo>
                  <a:pt x="192" y="147"/>
                </a:lnTo>
                <a:cubicBezTo>
                  <a:pt x="188" y="150"/>
                  <a:pt x="185" y="154"/>
                  <a:pt x="182" y="157"/>
                </a:cubicBezTo>
                <a:lnTo>
                  <a:pt x="182" y="157"/>
                </a:lnTo>
                <a:cubicBezTo>
                  <a:pt x="177" y="161"/>
                  <a:pt x="173" y="165"/>
                  <a:pt x="169" y="169"/>
                </a:cubicBezTo>
                <a:lnTo>
                  <a:pt x="169" y="169"/>
                </a:lnTo>
                <a:cubicBezTo>
                  <a:pt x="167" y="170"/>
                  <a:pt x="166" y="172"/>
                  <a:pt x="164" y="174"/>
                </a:cubicBezTo>
                <a:lnTo>
                  <a:pt x="164" y="174"/>
                </a:lnTo>
                <a:cubicBezTo>
                  <a:pt x="155" y="183"/>
                  <a:pt x="147" y="193"/>
                  <a:pt x="138" y="202"/>
                </a:cubicBezTo>
                <a:lnTo>
                  <a:pt x="138" y="202"/>
                </a:lnTo>
                <a:cubicBezTo>
                  <a:pt x="136" y="206"/>
                  <a:pt x="132" y="209"/>
                  <a:pt x="130" y="212"/>
                </a:cubicBezTo>
                <a:lnTo>
                  <a:pt x="130" y="212"/>
                </a:lnTo>
                <a:cubicBezTo>
                  <a:pt x="126" y="217"/>
                  <a:pt x="123" y="221"/>
                  <a:pt x="119" y="226"/>
                </a:cubicBezTo>
                <a:lnTo>
                  <a:pt x="119" y="226"/>
                </a:lnTo>
                <a:cubicBezTo>
                  <a:pt x="116" y="230"/>
                  <a:pt x="114" y="234"/>
                  <a:pt x="110" y="237"/>
                </a:cubicBezTo>
                <a:lnTo>
                  <a:pt x="110" y="237"/>
                </a:lnTo>
                <a:cubicBezTo>
                  <a:pt x="109" y="240"/>
                  <a:pt x="106" y="243"/>
                  <a:pt x="104" y="245"/>
                </a:cubicBezTo>
                <a:lnTo>
                  <a:pt x="92" y="263"/>
                </a:lnTo>
                <a:lnTo>
                  <a:pt x="93" y="263"/>
                </a:lnTo>
                <a:lnTo>
                  <a:pt x="93" y="263"/>
                </a:lnTo>
                <a:cubicBezTo>
                  <a:pt x="34" y="353"/>
                  <a:pt x="0" y="460"/>
                  <a:pt x="0" y="575"/>
                </a:cubicBezTo>
                <a:lnTo>
                  <a:pt x="0" y="575"/>
                </a:lnTo>
                <a:cubicBezTo>
                  <a:pt x="0" y="844"/>
                  <a:pt x="184" y="1069"/>
                  <a:pt x="434" y="1133"/>
                </a:cubicBezTo>
                <a:lnTo>
                  <a:pt x="434" y="1133"/>
                </a:lnTo>
                <a:cubicBezTo>
                  <a:pt x="479" y="1145"/>
                  <a:pt x="526" y="1151"/>
                  <a:pt x="575" y="1151"/>
                </a:cubicBezTo>
                <a:lnTo>
                  <a:pt x="575" y="1151"/>
                </a:lnTo>
                <a:cubicBezTo>
                  <a:pt x="624" y="1151"/>
                  <a:pt x="671" y="1145"/>
                  <a:pt x="717" y="1133"/>
                </a:cubicBezTo>
                <a:lnTo>
                  <a:pt x="717" y="1133"/>
                </a:lnTo>
                <a:cubicBezTo>
                  <a:pt x="965" y="1069"/>
                  <a:pt x="1150" y="844"/>
                  <a:pt x="1150" y="575"/>
                </a:cubicBezTo>
                <a:close/>
              </a:path>
            </a:pathLst>
          </a:custGeom>
          <a:solidFill>
            <a:schemeClr val="bg1"/>
          </a:solidFill>
          <a:ln>
            <a:noFill/>
          </a:ln>
          <a:effectLst/>
        </p:spPr>
        <p:txBody>
          <a:bodyPr wrap="none" anchor="ctr"/>
          <a:lstStyle/>
          <a:p>
            <a:pPr defTabSz="914217"/>
            <a:endParaRPr lang="en-US">
              <a:solidFill>
                <a:srgbClr val="747993"/>
              </a:solidFill>
              <a:latin typeface="Poppins" pitchFamily="2" charset="77"/>
            </a:endParaRPr>
          </a:p>
        </p:txBody>
      </p:sp>
      <p:sp>
        <p:nvSpPr>
          <p:cNvPr id="50" name="Freeform 551">
            <a:extLst>
              <a:ext uri="{FF2B5EF4-FFF2-40B4-BE49-F238E27FC236}">
                <a16:creationId xmlns:a16="http://schemas.microsoft.com/office/drawing/2014/main" id="{AD159D46-2CC3-2444-92E2-B75F7F6BE643}"/>
              </a:ext>
            </a:extLst>
          </p:cNvPr>
          <p:cNvSpPr>
            <a:spLocks noChangeArrowheads="1"/>
          </p:cNvSpPr>
          <p:nvPr/>
        </p:nvSpPr>
        <p:spPr bwMode="auto">
          <a:xfrm>
            <a:off x="379066" y="1781088"/>
            <a:ext cx="362541" cy="4603173"/>
          </a:xfrm>
          <a:prstGeom prst="roundRect">
            <a:avLst>
              <a:gd name="adj" fmla="val 50000"/>
            </a:avLst>
          </a:prstGeom>
          <a:solidFill>
            <a:schemeClr val="accent6">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51" name="Freeform 562">
            <a:extLst>
              <a:ext uri="{FF2B5EF4-FFF2-40B4-BE49-F238E27FC236}">
                <a16:creationId xmlns:a16="http://schemas.microsoft.com/office/drawing/2014/main" id="{5EA921D1-D24D-FC47-9D0F-D1C0AA7A522C}"/>
              </a:ext>
            </a:extLst>
          </p:cNvPr>
          <p:cNvSpPr>
            <a:spLocks noChangeArrowheads="1"/>
          </p:cNvSpPr>
          <p:nvPr/>
        </p:nvSpPr>
        <p:spPr bwMode="auto">
          <a:xfrm>
            <a:off x="11405647" y="1761862"/>
            <a:ext cx="362541" cy="4611412"/>
          </a:xfrm>
          <a:prstGeom prst="roundRect">
            <a:avLst>
              <a:gd name="adj" fmla="val 50000"/>
            </a:avLst>
          </a:prstGeom>
          <a:solidFill>
            <a:schemeClr val="accent6">
              <a:alpha val="50000"/>
            </a:schemeClr>
          </a:solidFill>
          <a:ln>
            <a:noFill/>
          </a:ln>
          <a:effectLst/>
        </p:spPr>
        <p:txBody>
          <a:bodyPr wrap="none" anchor="ctr"/>
          <a:lstStyle/>
          <a:p>
            <a:pPr defTabSz="914217"/>
            <a:endParaRPr lang="en-US">
              <a:solidFill>
                <a:srgbClr val="747993"/>
              </a:solidFill>
              <a:latin typeface="Poppins" pitchFamily="2" charset="77"/>
            </a:endParaRPr>
          </a:p>
        </p:txBody>
      </p:sp>
      <p:sp>
        <p:nvSpPr>
          <p:cNvPr id="4" name="TextBox 3">
            <a:extLst>
              <a:ext uri="{FF2B5EF4-FFF2-40B4-BE49-F238E27FC236}">
                <a16:creationId xmlns:a16="http://schemas.microsoft.com/office/drawing/2014/main" id="{EF2DFE73-40C0-4747-B28B-55D26F22F796}"/>
              </a:ext>
            </a:extLst>
          </p:cNvPr>
          <p:cNvSpPr txBox="1"/>
          <p:nvPr/>
        </p:nvSpPr>
        <p:spPr>
          <a:xfrm>
            <a:off x="762001" y="329579"/>
            <a:ext cx="10668000" cy="661720"/>
          </a:xfrm>
          <a:prstGeom prst="rect">
            <a:avLst/>
          </a:prstGeom>
          <a:noFill/>
        </p:spPr>
        <p:txBody>
          <a:bodyPr wrap="square" rtlCol="0" anchor="b">
            <a:spAutoFit/>
          </a:bodyPr>
          <a:lstStyle/>
          <a:p>
            <a:pPr algn="ctr" defTabSz="914217"/>
            <a:r>
              <a:rPr lang="en-US" sz="3700" b="1" spc="-145">
                <a:solidFill>
                  <a:srgbClr val="002060"/>
                </a:solidFill>
                <a:latin typeface="Poppins" pitchFamily="2" charset="77"/>
                <a:cs typeface="Poppins" pitchFamily="2" charset="77"/>
              </a:rPr>
              <a:t>CHALLENGES AND SOLUTIONS</a:t>
            </a:r>
          </a:p>
        </p:txBody>
      </p:sp>
      <p:sp>
        <p:nvSpPr>
          <p:cNvPr id="5" name="TextBox 4">
            <a:extLst>
              <a:ext uri="{FF2B5EF4-FFF2-40B4-BE49-F238E27FC236}">
                <a16:creationId xmlns:a16="http://schemas.microsoft.com/office/drawing/2014/main" id="{36B41A66-7C4A-D64C-809D-090CE0DADF51}"/>
              </a:ext>
            </a:extLst>
          </p:cNvPr>
          <p:cNvSpPr txBox="1"/>
          <p:nvPr/>
        </p:nvSpPr>
        <p:spPr>
          <a:xfrm>
            <a:off x="762001" y="947744"/>
            <a:ext cx="10667999" cy="323165"/>
          </a:xfrm>
          <a:prstGeom prst="rect">
            <a:avLst/>
          </a:prstGeom>
          <a:noFill/>
        </p:spPr>
        <p:txBody>
          <a:bodyPr wrap="square" rtlCol="0">
            <a:spAutoFit/>
          </a:bodyPr>
          <a:lstStyle/>
          <a:p>
            <a:pPr algn="ctr" defTabSz="914217"/>
            <a:r>
              <a:rPr lang="en-US" sz="1500" spc="-60">
                <a:solidFill>
                  <a:srgbClr val="747993"/>
                </a:solidFill>
                <a:latin typeface="Poppins" pitchFamily="2" charset="77"/>
                <a:cs typeface="Poppins" pitchFamily="2" charset="77"/>
              </a:rPr>
              <a:t>Critical to have regular communication and cooperation between the IT team and end users at all levels</a:t>
            </a:r>
          </a:p>
        </p:txBody>
      </p:sp>
      <p:sp>
        <p:nvSpPr>
          <p:cNvPr id="6" name="TextBox 5">
            <a:extLst>
              <a:ext uri="{FF2B5EF4-FFF2-40B4-BE49-F238E27FC236}">
                <a16:creationId xmlns:a16="http://schemas.microsoft.com/office/drawing/2014/main" id="{C94708CF-5838-D34C-ADC8-CEBFDED18DFE}"/>
              </a:ext>
            </a:extLst>
          </p:cNvPr>
          <p:cNvSpPr txBox="1"/>
          <p:nvPr/>
        </p:nvSpPr>
        <p:spPr>
          <a:xfrm>
            <a:off x="2335173" y="2078850"/>
            <a:ext cx="3711139" cy="738664"/>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NIAID FIREWALLS</a:t>
            </a:r>
          </a:p>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HIGH SPEED REQUIRED TO STREAM</a:t>
            </a:r>
          </a:p>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CONNECTING UNKNOWN DEVICES</a:t>
            </a:r>
          </a:p>
        </p:txBody>
      </p:sp>
      <p:sp>
        <p:nvSpPr>
          <p:cNvPr id="8" name="TextBox 7">
            <a:extLst>
              <a:ext uri="{FF2B5EF4-FFF2-40B4-BE49-F238E27FC236}">
                <a16:creationId xmlns:a16="http://schemas.microsoft.com/office/drawing/2014/main" id="{6D7D1621-8CF0-254C-A464-F7F30A22B6C5}"/>
              </a:ext>
            </a:extLst>
          </p:cNvPr>
          <p:cNvSpPr txBox="1"/>
          <p:nvPr/>
        </p:nvSpPr>
        <p:spPr>
          <a:xfrm>
            <a:off x="2353487" y="3703228"/>
            <a:ext cx="3752690" cy="738664"/>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SECURITY APPS VS. PERFORMANCE</a:t>
            </a:r>
          </a:p>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ADMINISTRATOR RIGHT ACCESS</a:t>
            </a:r>
          </a:p>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“UNAUTHORIZED SOFTWARE”</a:t>
            </a:r>
          </a:p>
        </p:txBody>
      </p:sp>
      <p:sp>
        <p:nvSpPr>
          <p:cNvPr id="10" name="TextBox 9">
            <a:extLst>
              <a:ext uri="{FF2B5EF4-FFF2-40B4-BE49-F238E27FC236}">
                <a16:creationId xmlns:a16="http://schemas.microsoft.com/office/drawing/2014/main" id="{3F496B9A-ED40-6D4E-B1AD-8962ADC07CA1}"/>
              </a:ext>
            </a:extLst>
          </p:cNvPr>
          <p:cNvSpPr txBox="1"/>
          <p:nvPr/>
        </p:nvSpPr>
        <p:spPr>
          <a:xfrm>
            <a:off x="2358263" y="5435164"/>
            <a:ext cx="3483440" cy="523220"/>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694CAC"/>
                </a:solidFill>
                <a:latin typeface="Poppins" pitchFamily="2" charset="77"/>
                <a:cs typeface="Poppins" pitchFamily="2" charset="77"/>
              </a:rPr>
              <a:t>MULTIPLE SHARED ACCOUNTS </a:t>
            </a:r>
          </a:p>
          <a:p>
            <a:pPr marL="285750" indent="-285750" defTabSz="914217">
              <a:buFont typeface="Arial" panose="020B0604020202020204" pitchFamily="34" charset="0"/>
              <a:buChar char="•"/>
            </a:pPr>
            <a:r>
              <a:rPr lang="en-US" sz="1400" b="1" spc="-15">
                <a:solidFill>
                  <a:srgbClr val="694CAC"/>
                </a:solidFill>
                <a:latin typeface="Poppins" pitchFamily="2" charset="77"/>
                <a:cs typeface="Poppins" pitchFamily="2" charset="77"/>
              </a:rPr>
              <a:t>XR DEVICE SIGN-IN, UPDATES</a:t>
            </a:r>
          </a:p>
        </p:txBody>
      </p:sp>
      <p:sp>
        <p:nvSpPr>
          <p:cNvPr id="12" name="TextBox 11">
            <a:extLst>
              <a:ext uri="{FF2B5EF4-FFF2-40B4-BE49-F238E27FC236}">
                <a16:creationId xmlns:a16="http://schemas.microsoft.com/office/drawing/2014/main" id="{BAB89B85-F8B9-D744-9959-A1969DDE2E85}"/>
              </a:ext>
            </a:extLst>
          </p:cNvPr>
          <p:cNvSpPr txBox="1"/>
          <p:nvPr/>
        </p:nvSpPr>
        <p:spPr>
          <a:xfrm>
            <a:off x="6299097" y="2037050"/>
            <a:ext cx="3299587" cy="954107"/>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2.5Gbps ETHERNET SWITCH</a:t>
            </a:r>
          </a:p>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WIFI 6E, 6GHz BAND +</a:t>
            </a:r>
          </a:p>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160MHz CHANNEL WIDTH</a:t>
            </a:r>
          </a:p>
          <a:p>
            <a:pPr marL="285750" indent="-285750" defTabSz="914217">
              <a:buFont typeface="Arial" panose="020B0604020202020204" pitchFamily="34" charset="0"/>
              <a:buChar char="•"/>
            </a:pPr>
            <a:r>
              <a:rPr lang="en-US" sz="1400" b="1" spc="-15">
                <a:solidFill>
                  <a:srgbClr val="1359B4"/>
                </a:solidFill>
                <a:latin typeface="Poppins" pitchFamily="2" charset="77"/>
                <a:cs typeface="Poppins" pitchFamily="2" charset="77"/>
              </a:rPr>
              <a:t>DETAILED DEVICE INVENTORY</a:t>
            </a:r>
          </a:p>
        </p:txBody>
      </p:sp>
      <p:sp>
        <p:nvSpPr>
          <p:cNvPr id="14" name="TextBox 13">
            <a:extLst>
              <a:ext uri="{FF2B5EF4-FFF2-40B4-BE49-F238E27FC236}">
                <a16:creationId xmlns:a16="http://schemas.microsoft.com/office/drawing/2014/main" id="{11CED4E5-1A6A-AD44-901C-457908F5E65F}"/>
              </a:ext>
            </a:extLst>
          </p:cNvPr>
          <p:cNvSpPr txBox="1"/>
          <p:nvPr/>
        </p:nvSpPr>
        <p:spPr>
          <a:xfrm>
            <a:off x="6294063" y="3692744"/>
            <a:ext cx="3449657" cy="738664"/>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PC SYSTEM EXEMPTIONS</a:t>
            </a:r>
          </a:p>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GROUP POLICIES</a:t>
            </a:r>
          </a:p>
          <a:p>
            <a:pPr marL="285750" indent="-285750" defTabSz="914217">
              <a:buFont typeface="Arial" panose="020B0604020202020204" pitchFamily="34" charset="0"/>
              <a:buChar char="•"/>
            </a:pPr>
            <a:r>
              <a:rPr lang="en-US" sz="1400" b="1" spc="-15">
                <a:solidFill>
                  <a:srgbClr val="4E88E9"/>
                </a:solidFill>
                <a:latin typeface="Poppins" pitchFamily="2" charset="77"/>
                <a:cs typeface="Poppins" pitchFamily="2" charset="77"/>
              </a:rPr>
              <a:t>CONSTANT COMMUNICATION</a:t>
            </a:r>
          </a:p>
        </p:txBody>
      </p:sp>
      <p:sp>
        <p:nvSpPr>
          <p:cNvPr id="16" name="TextBox 15">
            <a:extLst>
              <a:ext uri="{FF2B5EF4-FFF2-40B4-BE49-F238E27FC236}">
                <a16:creationId xmlns:a16="http://schemas.microsoft.com/office/drawing/2014/main" id="{1C371A33-735C-9C4B-8906-DD13675A273E}"/>
              </a:ext>
            </a:extLst>
          </p:cNvPr>
          <p:cNvSpPr txBox="1"/>
          <p:nvPr/>
        </p:nvSpPr>
        <p:spPr>
          <a:xfrm>
            <a:off x="6279644" y="5293330"/>
            <a:ext cx="3831421" cy="738664"/>
          </a:xfrm>
          <a:prstGeom prst="rect">
            <a:avLst/>
          </a:prstGeom>
          <a:noFill/>
        </p:spPr>
        <p:txBody>
          <a:bodyPr wrap="square" rtlCol="0" anchor="b">
            <a:spAutoFit/>
          </a:bodyPr>
          <a:lstStyle/>
          <a:p>
            <a:pPr marL="285750" indent="-285750" defTabSz="914217">
              <a:buFont typeface="Arial" panose="020B0604020202020204" pitchFamily="34" charset="0"/>
              <a:buChar char="•"/>
            </a:pPr>
            <a:r>
              <a:rPr lang="en-US" sz="1400" b="1" spc="-15">
                <a:solidFill>
                  <a:srgbClr val="694CAC"/>
                </a:solidFill>
                <a:latin typeface="Poppins" pitchFamily="2" charset="77"/>
                <a:cs typeface="Poppins" pitchFamily="2" charset="77"/>
              </a:rPr>
              <a:t>TESTING MOBILE DEVICE MANAGEMENT SOLUTIONS</a:t>
            </a:r>
          </a:p>
          <a:p>
            <a:pPr marL="285750" indent="-285750" defTabSz="914217">
              <a:buFont typeface="Arial" panose="020B0604020202020204" pitchFamily="34" charset="0"/>
              <a:buChar char="•"/>
            </a:pPr>
            <a:r>
              <a:rPr lang="en-US" sz="1400" b="1" spc="-15">
                <a:solidFill>
                  <a:srgbClr val="694CAC"/>
                </a:solidFill>
                <a:latin typeface="Poppins" pitchFamily="2" charset="77"/>
                <a:cs typeface="Poppins" pitchFamily="2" charset="77"/>
              </a:rPr>
              <a:t>PASSWORD MANAGEMENT</a:t>
            </a:r>
          </a:p>
        </p:txBody>
      </p:sp>
      <p:sp>
        <p:nvSpPr>
          <p:cNvPr id="18" name="TextBox 17">
            <a:extLst>
              <a:ext uri="{FF2B5EF4-FFF2-40B4-BE49-F238E27FC236}">
                <a16:creationId xmlns:a16="http://schemas.microsoft.com/office/drawing/2014/main" id="{9F3CB460-4EA6-6848-BBC5-41FC68BC9119}"/>
              </a:ext>
            </a:extLst>
          </p:cNvPr>
          <p:cNvSpPr txBox="1"/>
          <p:nvPr/>
        </p:nvSpPr>
        <p:spPr>
          <a:xfrm rot="16200000">
            <a:off x="-1465266" y="3908348"/>
            <a:ext cx="4064098" cy="353943"/>
          </a:xfrm>
          <a:prstGeom prst="rect">
            <a:avLst/>
          </a:prstGeom>
          <a:noFill/>
        </p:spPr>
        <p:txBody>
          <a:bodyPr wrap="square" rtlCol="0" anchor="ctr">
            <a:spAutoFit/>
          </a:bodyPr>
          <a:lstStyle/>
          <a:p>
            <a:pPr algn="ctr" defTabSz="914217"/>
            <a:r>
              <a:rPr lang="en-US" sz="1700" b="1" spc="-15">
                <a:solidFill>
                  <a:srgbClr val="111340"/>
                </a:solidFill>
                <a:latin typeface="Poppins" pitchFamily="2" charset="77"/>
                <a:cs typeface="Poppins" pitchFamily="2" charset="77"/>
              </a:rPr>
              <a:t>CHALLENGES</a:t>
            </a:r>
          </a:p>
        </p:txBody>
      </p:sp>
      <p:sp>
        <p:nvSpPr>
          <p:cNvPr id="19" name="TextBox 18">
            <a:extLst>
              <a:ext uri="{FF2B5EF4-FFF2-40B4-BE49-F238E27FC236}">
                <a16:creationId xmlns:a16="http://schemas.microsoft.com/office/drawing/2014/main" id="{2DA16529-D3A5-DA46-A987-A8308DB10D0B}"/>
              </a:ext>
            </a:extLst>
          </p:cNvPr>
          <p:cNvSpPr txBox="1"/>
          <p:nvPr/>
        </p:nvSpPr>
        <p:spPr>
          <a:xfrm rot="5400000">
            <a:off x="9550422" y="3894615"/>
            <a:ext cx="4064098" cy="353943"/>
          </a:xfrm>
          <a:prstGeom prst="rect">
            <a:avLst/>
          </a:prstGeom>
          <a:noFill/>
        </p:spPr>
        <p:txBody>
          <a:bodyPr wrap="square" rtlCol="0" anchor="ctr">
            <a:spAutoFit/>
          </a:bodyPr>
          <a:lstStyle/>
          <a:p>
            <a:pPr algn="ctr" defTabSz="914217"/>
            <a:r>
              <a:rPr lang="en-US" sz="1700" b="1" spc="-15">
                <a:solidFill>
                  <a:srgbClr val="111340"/>
                </a:solidFill>
                <a:latin typeface="Poppins" pitchFamily="2" charset="77"/>
                <a:cs typeface="Poppins" pitchFamily="2" charset="77"/>
              </a:rPr>
              <a:t>SOLUTIONS</a:t>
            </a:r>
          </a:p>
        </p:txBody>
      </p:sp>
      <p:pic>
        <p:nvPicPr>
          <p:cNvPr id="61" name="Graphic 60" descr="Wireless router outline">
            <a:extLst>
              <a:ext uri="{FF2B5EF4-FFF2-40B4-BE49-F238E27FC236}">
                <a16:creationId xmlns:a16="http://schemas.microsoft.com/office/drawing/2014/main" id="{25D1BE2E-FB30-53F9-314B-1C2ACFE922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1292" y="2090947"/>
            <a:ext cx="914400" cy="914400"/>
          </a:xfrm>
          <a:prstGeom prst="rect">
            <a:avLst/>
          </a:prstGeom>
        </p:spPr>
      </p:pic>
      <p:pic>
        <p:nvPicPr>
          <p:cNvPr id="63" name="Graphic 62" descr="Shield Cross outline">
            <a:extLst>
              <a:ext uri="{FF2B5EF4-FFF2-40B4-BE49-F238E27FC236}">
                <a16:creationId xmlns:a16="http://schemas.microsoft.com/office/drawing/2014/main" id="{CD25D95A-CDD2-A39E-BDA5-E1DD3486A08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11862" y="2053090"/>
            <a:ext cx="914400" cy="914400"/>
          </a:xfrm>
          <a:prstGeom prst="rect">
            <a:avLst/>
          </a:prstGeom>
        </p:spPr>
      </p:pic>
      <p:pic>
        <p:nvPicPr>
          <p:cNvPr id="6145" name="Graphic 6144" descr="Computer outline">
            <a:extLst>
              <a:ext uri="{FF2B5EF4-FFF2-40B4-BE49-F238E27FC236}">
                <a16:creationId xmlns:a16="http://schemas.microsoft.com/office/drawing/2014/main" id="{8615C534-0340-AC65-9A08-7AEE29951A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65479" y="3642944"/>
            <a:ext cx="914400" cy="914400"/>
          </a:xfrm>
          <a:prstGeom prst="rect">
            <a:avLst/>
          </a:prstGeom>
        </p:spPr>
      </p:pic>
      <p:pic>
        <p:nvPicPr>
          <p:cNvPr id="6148" name="Graphic 6147" descr="Lock outline">
            <a:extLst>
              <a:ext uri="{FF2B5EF4-FFF2-40B4-BE49-F238E27FC236}">
                <a16:creationId xmlns:a16="http://schemas.microsoft.com/office/drawing/2014/main" id="{725981A3-A585-00C5-8604-31F32FF680D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125174" y="5202969"/>
            <a:ext cx="914400" cy="914400"/>
          </a:xfrm>
          <a:prstGeom prst="rect">
            <a:avLst/>
          </a:prstGeom>
        </p:spPr>
      </p:pic>
    </p:spTree>
    <p:extLst>
      <p:ext uri="{BB962C8B-B14F-4D97-AF65-F5344CB8AC3E}">
        <p14:creationId xmlns:p14="http://schemas.microsoft.com/office/powerpoint/2010/main" val="39071251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7D63C38-968D-E042-B446-A18F0FC3A43C}"/>
              </a:ext>
            </a:extLst>
          </p:cNvPr>
          <p:cNvGrpSpPr/>
          <p:nvPr/>
        </p:nvGrpSpPr>
        <p:grpSpPr>
          <a:xfrm>
            <a:off x="10109535" y="852487"/>
            <a:ext cx="1209726" cy="2780932"/>
            <a:chOff x="18338273" y="2819818"/>
            <a:chExt cx="2419452" cy="5561863"/>
          </a:xfrm>
        </p:grpSpPr>
        <p:sp>
          <p:nvSpPr>
            <p:cNvPr id="6" name="Freeform 1">
              <a:extLst>
                <a:ext uri="{FF2B5EF4-FFF2-40B4-BE49-F238E27FC236}">
                  <a16:creationId xmlns:a16="http://schemas.microsoft.com/office/drawing/2014/main" id="{A1CC552D-2E7D-4A46-A0FE-4E3DE016ADEF}"/>
                </a:ext>
              </a:extLst>
            </p:cNvPr>
            <p:cNvSpPr>
              <a:spLocks noChangeArrowheads="1"/>
            </p:cNvSpPr>
            <p:nvPr/>
          </p:nvSpPr>
          <p:spPr bwMode="auto">
            <a:xfrm>
              <a:off x="18802001" y="2819818"/>
              <a:ext cx="1955724" cy="5561863"/>
            </a:xfrm>
            <a:custGeom>
              <a:avLst/>
              <a:gdLst>
                <a:gd name="T0" fmla="*/ 1497 w 2994"/>
                <a:gd name="T1" fmla="*/ 0 h 8514"/>
                <a:gd name="T2" fmla="*/ 788 w 2994"/>
                <a:gd name="T3" fmla="*/ 0 h 8514"/>
                <a:gd name="T4" fmla="*/ 788 w 2994"/>
                <a:gd name="T5" fmla="*/ 506 h 8514"/>
                <a:gd name="T6" fmla="*/ 788 w 2994"/>
                <a:gd name="T7" fmla="*/ 506 h 8514"/>
                <a:gd name="T8" fmla="*/ 0 w 2994"/>
                <a:gd name="T9" fmla="*/ 4256 h 8514"/>
                <a:gd name="T10" fmla="*/ 0 w 2994"/>
                <a:gd name="T11" fmla="*/ 4256 h 8514"/>
                <a:gd name="T12" fmla="*/ 788 w 2994"/>
                <a:gd name="T13" fmla="*/ 8005 h 8514"/>
                <a:gd name="T14" fmla="*/ 788 w 2994"/>
                <a:gd name="T15" fmla="*/ 8513 h 8514"/>
                <a:gd name="T16" fmla="*/ 1497 w 2994"/>
                <a:gd name="T17" fmla="*/ 8513 h 8514"/>
                <a:gd name="T18" fmla="*/ 1497 w 2994"/>
                <a:gd name="T19" fmla="*/ 8513 h 8514"/>
                <a:gd name="T20" fmla="*/ 2993 w 2994"/>
                <a:gd name="T21" fmla="*/ 4256 h 8514"/>
                <a:gd name="T22" fmla="*/ 2993 w 2994"/>
                <a:gd name="T23" fmla="*/ 4256 h 8514"/>
                <a:gd name="T24" fmla="*/ 1497 w 2994"/>
                <a:gd name="T25" fmla="*/ 0 h 8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94" h="8514">
                  <a:moveTo>
                    <a:pt x="1497" y="0"/>
                  </a:moveTo>
                  <a:lnTo>
                    <a:pt x="788" y="0"/>
                  </a:lnTo>
                  <a:lnTo>
                    <a:pt x="788" y="506"/>
                  </a:lnTo>
                  <a:lnTo>
                    <a:pt x="788" y="506"/>
                  </a:lnTo>
                  <a:cubicBezTo>
                    <a:pt x="319" y="1226"/>
                    <a:pt x="0" y="2635"/>
                    <a:pt x="0" y="4256"/>
                  </a:cubicBezTo>
                  <a:lnTo>
                    <a:pt x="0" y="4256"/>
                  </a:lnTo>
                  <a:cubicBezTo>
                    <a:pt x="0" y="5877"/>
                    <a:pt x="319" y="7287"/>
                    <a:pt x="788" y="8005"/>
                  </a:cubicBezTo>
                  <a:lnTo>
                    <a:pt x="788" y="8513"/>
                  </a:lnTo>
                  <a:lnTo>
                    <a:pt x="1497" y="8513"/>
                  </a:lnTo>
                  <a:lnTo>
                    <a:pt x="1497" y="8513"/>
                  </a:lnTo>
                  <a:cubicBezTo>
                    <a:pt x="2323" y="8513"/>
                    <a:pt x="2993" y="6606"/>
                    <a:pt x="2993" y="4256"/>
                  </a:cubicBezTo>
                  <a:lnTo>
                    <a:pt x="2993" y="4256"/>
                  </a:lnTo>
                  <a:cubicBezTo>
                    <a:pt x="2993" y="1905"/>
                    <a:pt x="2323" y="0"/>
                    <a:pt x="1497" y="0"/>
                  </a:cubicBezTo>
                </a:path>
              </a:pathLst>
            </a:custGeom>
            <a:solidFill>
              <a:schemeClr val="accent5">
                <a:lumMod val="50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sp>
          <p:nvSpPr>
            <p:cNvPr id="7" name="Freeform 2">
              <a:extLst>
                <a:ext uri="{FF2B5EF4-FFF2-40B4-BE49-F238E27FC236}">
                  <a16:creationId xmlns:a16="http://schemas.microsoft.com/office/drawing/2014/main" id="{B0509394-FFAA-8C4C-A7AD-05AF253C2795}"/>
                </a:ext>
              </a:extLst>
            </p:cNvPr>
            <p:cNvSpPr>
              <a:spLocks noChangeArrowheads="1"/>
            </p:cNvSpPr>
            <p:nvPr/>
          </p:nvSpPr>
          <p:spPr bwMode="auto">
            <a:xfrm>
              <a:off x="18338273" y="2819818"/>
              <a:ext cx="1955726" cy="5561863"/>
            </a:xfrm>
            <a:custGeom>
              <a:avLst/>
              <a:gdLst>
                <a:gd name="T0" fmla="*/ 2991 w 2992"/>
                <a:gd name="T1" fmla="*/ 4256 h 8514"/>
                <a:gd name="T2" fmla="*/ 2991 w 2992"/>
                <a:gd name="T3" fmla="*/ 4256 h 8514"/>
                <a:gd name="T4" fmla="*/ 1496 w 2992"/>
                <a:gd name="T5" fmla="*/ 8513 h 8514"/>
                <a:gd name="T6" fmla="*/ 1496 w 2992"/>
                <a:gd name="T7" fmla="*/ 8513 h 8514"/>
                <a:gd name="T8" fmla="*/ 0 w 2992"/>
                <a:gd name="T9" fmla="*/ 4256 h 8514"/>
                <a:gd name="T10" fmla="*/ 0 w 2992"/>
                <a:gd name="T11" fmla="*/ 4256 h 8514"/>
                <a:gd name="T12" fmla="*/ 1496 w 2992"/>
                <a:gd name="T13" fmla="*/ 0 h 8514"/>
                <a:gd name="T14" fmla="*/ 1496 w 2992"/>
                <a:gd name="T15" fmla="*/ 0 h 8514"/>
                <a:gd name="T16" fmla="*/ 2991 w 2992"/>
                <a:gd name="T17" fmla="*/ 4256 h 8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92" h="8514">
                  <a:moveTo>
                    <a:pt x="2991" y="4256"/>
                  </a:moveTo>
                  <a:lnTo>
                    <a:pt x="2991" y="4256"/>
                  </a:lnTo>
                  <a:cubicBezTo>
                    <a:pt x="2991" y="6606"/>
                    <a:pt x="2322" y="8513"/>
                    <a:pt x="1496" y="8513"/>
                  </a:cubicBezTo>
                  <a:lnTo>
                    <a:pt x="1496" y="8513"/>
                  </a:lnTo>
                  <a:cubicBezTo>
                    <a:pt x="669" y="8513"/>
                    <a:pt x="0" y="6606"/>
                    <a:pt x="0" y="4256"/>
                  </a:cubicBezTo>
                  <a:lnTo>
                    <a:pt x="0" y="4256"/>
                  </a:lnTo>
                  <a:cubicBezTo>
                    <a:pt x="0" y="1905"/>
                    <a:pt x="669" y="0"/>
                    <a:pt x="1496" y="0"/>
                  </a:cubicBezTo>
                  <a:lnTo>
                    <a:pt x="1496" y="0"/>
                  </a:lnTo>
                  <a:cubicBezTo>
                    <a:pt x="2322" y="0"/>
                    <a:pt x="2991" y="1905"/>
                    <a:pt x="2991" y="4256"/>
                  </a:cubicBezTo>
                </a:path>
              </a:pathLst>
            </a:custGeom>
            <a:solidFill>
              <a:schemeClr val="bg1">
                <a:lumMod val="95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sp>
          <p:nvSpPr>
            <p:cNvPr id="8" name="Freeform 3">
              <a:extLst>
                <a:ext uri="{FF2B5EF4-FFF2-40B4-BE49-F238E27FC236}">
                  <a16:creationId xmlns:a16="http://schemas.microsoft.com/office/drawing/2014/main" id="{90675AE2-6A70-174A-A4B7-66690DA447B1}"/>
                </a:ext>
              </a:extLst>
            </p:cNvPr>
            <p:cNvSpPr>
              <a:spLocks noChangeArrowheads="1"/>
            </p:cNvSpPr>
            <p:nvPr/>
          </p:nvSpPr>
          <p:spPr bwMode="auto">
            <a:xfrm>
              <a:off x="18459245" y="3381476"/>
              <a:ext cx="1561124" cy="4438547"/>
            </a:xfrm>
            <a:custGeom>
              <a:avLst/>
              <a:gdLst>
                <a:gd name="T0" fmla="*/ 2388 w 2389"/>
                <a:gd name="T1" fmla="*/ 3398 h 6796"/>
                <a:gd name="T2" fmla="*/ 2388 w 2389"/>
                <a:gd name="T3" fmla="*/ 3398 h 6796"/>
                <a:gd name="T4" fmla="*/ 1194 w 2389"/>
                <a:gd name="T5" fmla="*/ 6795 h 6796"/>
                <a:gd name="T6" fmla="*/ 1194 w 2389"/>
                <a:gd name="T7" fmla="*/ 6795 h 6796"/>
                <a:gd name="T8" fmla="*/ 0 w 2389"/>
                <a:gd name="T9" fmla="*/ 3398 h 6796"/>
                <a:gd name="T10" fmla="*/ 0 w 2389"/>
                <a:gd name="T11" fmla="*/ 3398 h 6796"/>
                <a:gd name="T12" fmla="*/ 1194 w 2389"/>
                <a:gd name="T13" fmla="*/ 0 h 6796"/>
                <a:gd name="T14" fmla="*/ 1194 w 2389"/>
                <a:gd name="T15" fmla="*/ 0 h 6796"/>
                <a:gd name="T16" fmla="*/ 2388 w 2389"/>
                <a:gd name="T17" fmla="*/ 3398 h 67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89" h="6796">
                  <a:moveTo>
                    <a:pt x="2388" y="3398"/>
                  </a:moveTo>
                  <a:lnTo>
                    <a:pt x="2388" y="3398"/>
                  </a:lnTo>
                  <a:cubicBezTo>
                    <a:pt x="2388" y="5275"/>
                    <a:pt x="1853" y="6795"/>
                    <a:pt x="1194" y="6795"/>
                  </a:cubicBezTo>
                  <a:lnTo>
                    <a:pt x="1194" y="6795"/>
                  </a:lnTo>
                  <a:cubicBezTo>
                    <a:pt x="534" y="6795"/>
                    <a:pt x="0" y="5275"/>
                    <a:pt x="0" y="3398"/>
                  </a:cubicBezTo>
                  <a:lnTo>
                    <a:pt x="0" y="3398"/>
                  </a:lnTo>
                  <a:cubicBezTo>
                    <a:pt x="0" y="1521"/>
                    <a:pt x="534" y="0"/>
                    <a:pt x="1194" y="0"/>
                  </a:cubicBezTo>
                  <a:lnTo>
                    <a:pt x="1194" y="0"/>
                  </a:lnTo>
                  <a:cubicBezTo>
                    <a:pt x="1853" y="0"/>
                    <a:pt x="2388" y="1521"/>
                    <a:pt x="2388" y="3398"/>
                  </a:cubicBezTo>
                </a:path>
              </a:pathLst>
            </a:custGeom>
            <a:solidFill>
              <a:schemeClr val="accent5"/>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sp>
          <p:nvSpPr>
            <p:cNvPr id="9" name="Freeform 4">
              <a:extLst>
                <a:ext uri="{FF2B5EF4-FFF2-40B4-BE49-F238E27FC236}">
                  <a16:creationId xmlns:a16="http://schemas.microsoft.com/office/drawing/2014/main" id="{2D027262-B1F0-A843-B7BB-760C6BF3A9CF}"/>
                </a:ext>
              </a:extLst>
            </p:cNvPr>
            <p:cNvSpPr>
              <a:spLocks noChangeArrowheads="1"/>
            </p:cNvSpPr>
            <p:nvPr/>
          </p:nvSpPr>
          <p:spPr bwMode="auto">
            <a:xfrm>
              <a:off x="18597500" y="4020903"/>
              <a:ext cx="1111797" cy="3159693"/>
            </a:xfrm>
            <a:custGeom>
              <a:avLst/>
              <a:gdLst>
                <a:gd name="T0" fmla="*/ 1701 w 1702"/>
                <a:gd name="T1" fmla="*/ 2419 h 4838"/>
                <a:gd name="T2" fmla="*/ 1701 w 1702"/>
                <a:gd name="T3" fmla="*/ 2419 h 4838"/>
                <a:gd name="T4" fmla="*/ 851 w 1702"/>
                <a:gd name="T5" fmla="*/ 4837 h 4838"/>
                <a:gd name="T6" fmla="*/ 851 w 1702"/>
                <a:gd name="T7" fmla="*/ 4837 h 4838"/>
                <a:gd name="T8" fmla="*/ 0 w 1702"/>
                <a:gd name="T9" fmla="*/ 2419 h 4838"/>
                <a:gd name="T10" fmla="*/ 0 w 1702"/>
                <a:gd name="T11" fmla="*/ 2419 h 4838"/>
                <a:gd name="T12" fmla="*/ 851 w 1702"/>
                <a:gd name="T13" fmla="*/ 0 h 4838"/>
                <a:gd name="T14" fmla="*/ 851 w 1702"/>
                <a:gd name="T15" fmla="*/ 0 h 4838"/>
                <a:gd name="T16" fmla="*/ 1701 w 1702"/>
                <a:gd name="T17" fmla="*/ 2419 h 48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02" h="4838">
                  <a:moveTo>
                    <a:pt x="1701" y="2419"/>
                  </a:moveTo>
                  <a:lnTo>
                    <a:pt x="1701" y="2419"/>
                  </a:lnTo>
                  <a:cubicBezTo>
                    <a:pt x="1701" y="3755"/>
                    <a:pt x="1320" y="4837"/>
                    <a:pt x="851" y="4837"/>
                  </a:cubicBezTo>
                  <a:lnTo>
                    <a:pt x="851" y="4837"/>
                  </a:lnTo>
                  <a:cubicBezTo>
                    <a:pt x="381" y="4837"/>
                    <a:pt x="0" y="3755"/>
                    <a:pt x="0" y="2419"/>
                  </a:cubicBezTo>
                  <a:lnTo>
                    <a:pt x="0" y="2419"/>
                  </a:lnTo>
                  <a:cubicBezTo>
                    <a:pt x="0" y="1083"/>
                    <a:pt x="381" y="0"/>
                    <a:pt x="851" y="0"/>
                  </a:cubicBezTo>
                  <a:lnTo>
                    <a:pt x="851" y="0"/>
                  </a:lnTo>
                  <a:cubicBezTo>
                    <a:pt x="1320" y="0"/>
                    <a:pt x="1701" y="1083"/>
                    <a:pt x="1701" y="2419"/>
                  </a:cubicBezTo>
                </a:path>
              </a:pathLst>
            </a:custGeom>
            <a:solidFill>
              <a:schemeClr val="bg1">
                <a:lumMod val="95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sp>
          <p:nvSpPr>
            <p:cNvPr id="10" name="Freeform 5">
              <a:extLst>
                <a:ext uri="{FF2B5EF4-FFF2-40B4-BE49-F238E27FC236}">
                  <a16:creationId xmlns:a16="http://schemas.microsoft.com/office/drawing/2014/main" id="{1A77A657-B487-9C49-8433-D477E8FCFDB6}"/>
                </a:ext>
              </a:extLst>
            </p:cNvPr>
            <p:cNvSpPr>
              <a:spLocks noChangeArrowheads="1"/>
            </p:cNvSpPr>
            <p:nvPr/>
          </p:nvSpPr>
          <p:spPr bwMode="auto">
            <a:xfrm>
              <a:off x="18732874" y="4556639"/>
              <a:ext cx="734476" cy="2088220"/>
            </a:xfrm>
            <a:custGeom>
              <a:avLst/>
              <a:gdLst>
                <a:gd name="T0" fmla="*/ 1123 w 1124"/>
                <a:gd name="T1" fmla="*/ 1597 h 3195"/>
                <a:gd name="T2" fmla="*/ 1123 w 1124"/>
                <a:gd name="T3" fmla="*/ 1597 h 3195"/>
                <a:gd name="T4" fmla="*/ 561 w 1124"/>
                <a:gd name="T5" fmla="*/ 3194 h 3195"/>
                <a:gd name="T6" fmla="*/ 561 w 1124"/>
                <a:gd name="T7" fmla="*/ 3194 h 3195"/>
                <a:gd name="T8" fmla="*/ 0 w 1124"/>
                <a:gd name="T9" fmla="*/ 1597 h 3195"/>
                <a:gd name="T10" fmla="*/ 0 w 1124"/>
                <a:gd name="T11" fmla="*/ 1597 h 3195"/>
                <a:gd name="T12" fmla="*/ 561 w 1124"/>
                <a:gd name="T13" fmla="*/ 0 h 3195"/>
                <a:gd name="T14" fmla="*/ 561 w 1124"/>
                <a:gd name="T15" fmla="*/ 0 h 3195"/>
                <a:gd name="T16" fmla="*/ 1123 w 1124"/>
                <a:gd name="T17" fmla="*/ 1597 h 3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24" h="3195">
                  <a:moveTo>
                    <a:pt x="1123" y="1597"/>
                  </a:moveTo>
                  <a:lnTo>
                    <a:pt x="1123" y="1597"/>
                  </a:lnTo>
                  <a:cubicBezTo>
                    <a:pt x="1123" y="2479"/>
                    <a:pt x="871" y="3194"/>
                    <a:pt x="561" y="3194"/>
                  </a:cubicBezTo>
                  <a:lnTo>
                    <a:pt x="561" y="3194"/>
                  </a:lnTo>
                  <a:cubicBezTo>
                    <a:pt x="252" y="3194"/>
                    <a:pt x="0" y="2479"/>
                    <a:pt x="0" y="1597"/>
                  </a:cubicBezTo>
                  <a:lnTo>
                    <a:pt x="0" y="1597"/>
                  </a:lnTo>
                  <a:cubicBezTo>
                    <a:pt x="0" y="714"/>
                    <a:pt x="252" y="0"/>
                    <a:pt x="561" y="0"/>
                  </a:cubicBezTo>
                  <a:lnTo>
                    <a:pt x="561" y="0"/>
                  </a:lnTo>
                  <a:cubicBezTo>
                    <a:pt x="871" y="0"/>
                    <a:pt x="1123" y="714"/>
                    <a:pt x="1123" y="1597"/>
                  </a:cubicBezTo>
                </a:path>
              </a:pathLst>
            </a:custGeom>
            <a:solidFill>
              <a:schemeClr val="accent5"/>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sp>
          <p:nvSpPr>
            <p:cNvPr id="11" name="Freeform 6">
              <a:extLst>
                <a:ext uri="{FF2B5EF4-FFF2-40B4-BE49-F238E27FC236}">
                  <a16:creationId xmlns:a16="http://schemas.microsoft.com/office/drawing/2014/main" id="{395D5CC2-D8B4-A54A-91DB-280770111C15}"/>
                </a:ext>
              </a:extLst>
            </p:cNvPr>
            <p:cNvSpPr>
              <a:spLocks noChangeArrowheads="1"/>
            </p:cNvSpPr>
            <p:nvPr/>
          </p:nvSpPr>
          <p:spPr bwMode="auto">
            <a:xfrm>
              <a:off x="18885530" y="5132700"/>
              <a:ext cx="328354" cy="936099"/>
            </a:xfrm>
            <a:custGeom>
              <a:avLst/>
              <a:gdLst>
                <a:gd name="T0" fmla="*/ 503 w 504"/>
                <a:gd name="T1" fmla="*/ 716 h 1432"/>
                <a:gd name="T2" fmla="*/ 503 w 504"/>
                <a:gd name="T3" fmla="*/ 716 h 1432"/>
                <a:gd name="T4" fmla="*/ 252 w 504"/>
                <a:gd name="T5" fmla="*/ 1431 h 1432"/>
                <a:gd name="T6" fmla="*/ 252 w 504"/>
                <a:gd name="T7" fmla="*/ 1431 h 1432"/>
                <a:gd name="T8" fmla="*/ 0 w 504"/>
                <a:gd name="T9" fmla="*/ 716 h 1432"/>
                <a:gd name="T10" fmla="*/ 0 w 504"/>
                <a:gd name="T11" fmla="*/ 716 h 1432"/>
                <a:gd name="T12" fmla="*/ 252 w 504"/>
                <a:gd name="T13" fmla="*/ 0 h 1432"/>
                <a:gd name="T14" fmla="*/ 252 w 504"/>
                <a:gd name="T15" fmla="*/ 0 h 1432"/>
                <a:gd name="T16" fmla="*/ 503 w 504"/>
                <a:gd name="T17" fmla="*/ 716 h 1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4" h="1432">
                  <a:moveTo>
                    <a:pt x="503" y="716"/>
                  </a:moveTo>
                  <a:lnTo>
                    <a:pt x="503" y="716"/>
                  </a:lnTo>
                  <a:cubicBezTo>
                    <a:pt x="503" y="1112"/>
                    <a:pt x="390" y="1431"/>
                    <a:pt x="252" y="1431"/>
                  </a:cubicBezTo>
                  <a:lnTo>
                    <a:pt x="252" y="1431"/>
                  </a:lnTo>
                  <a:cubicBezTo>
                    <a:pt x="113" y="1431"/>
                    <a:pt x="0" y="1112"/>
                    <a:pt x="0" y="716"/>
                  </a:cubicBezTo>
                  <a:lnTo>
                    <a:pt x="0" y="716"/>
                  </a:lnTo>
                  <a:cubicBezTo>
                    <a:pt x="0" y="321"/>
                    <a:pt x="113" y="0"/>
                    <a:pt x="252" y="0"/>
                  </a:cubicBezTo>
                  <a:lnTo>
                    <a:pt x="252" y="0"/>
                  </a:lnTo>
                  <a:cubicBezTo>
                    <a:pt x="390" y="0"/>
                    <a:pt x="503" y="321"/>
                    <a:pt x="503" y="716"/>
                  </a:cubicBezTo>
                </a:path>
              </a:pathLst>
            </a:custGeom>
            <a:solidFill>
              <a:schemeClr val="bg1">
                <a:lumMod val="95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a:solidFill>
                  <a:srgbClr val="7F7F7F"/>
                </a:solidFill>
                <a:latin typeface="Lato Light" panose="020F0502020204030203" pitchFamily="34" charset="0"/>
              </a:endParaRPr>
            </a:p>
          </p:txBody>
        </p:sp>
      </p:grpSp>
      <p:sp>
        <p:nvSpPr>
          <p:cNvPr id="12" name="Right Arrow 11">
            <a:extLst>
              <a:ext uri="{FF2B5EF4-FFF2-40B4-BE49-F238E27FC236}">
                <a16:creationId xmlns:a16="http://schemas.microsoft.com/office/drawing/2014/main" id="{8BAE46F2-1075-4B44-AC66-234419715D7A}"/>
              </a:ext>
            </a:extLst>
          </p:cNvPr>
          <p:cNvSpPr/>
          <p:nvPr/>
        </p:nvSpPr>
        <p:spPr>
          <a:xfrm rot="20602143">
            <a:off x="1032049" y="3417131"/>
            <a:ext cx="9644339" cy="393881"/>
          </a:xfrm>
          <a:prstGeom prst="right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p:nvSpPr>
          <p:cNvPr id="21" name="Rectangle 20">
            <a:extLst>
              <a:ext uri="{FF2B5EF4-FFF2-40B4-BE49-F238E27FC236}">
                <a16:creationId xmlns:a16="http://schemas.microsoft.com/office/drawing/2014/main" id="{AD56E87E-255D-CA4B-BE6D-B5D26048540D}"/>
              </a:ext>
            </a:extLst>
          </p:cNvPr>
          <p:cNvSpPr/>
          <p:nvPr/>
        </p:nvSpPr>
        <p:spPr>
          <a:xfrm>
            <a:off x="3161366" y="5003024"/>
            <a:ext cx="48227"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p:nvSpPr>
          <p:cNvPr id="22" name="Rectangle 21">
            <a:extLst>
              <a:ext uri="{FF2B5EF4-FFF2-40B4-BE49-F238E27FC236}">
                <a16:creationId xmlns:a16="http://schemas.microsoft.com/office/drawing/2014/main" id="{3404FA09-7FB0-964B-AD43-07179DA7C078}"/>
              </a:ext>
            </a:extLst>
          </p:cNvPr>
          <p:cNvSpPr/>
          <p:nvPr/>
        </p:nvSpPr>
        <p:spPr>
          <a:xfrm>
            <a:off x="7995639" y="3695393"/>
            <a:ext cx="48227" cy="1828800"/>
          </a:xfrm>
          <a:prstGeom prst="rect">
            <a:avLst/>
          </a:prstGeom>
          <a:solidFill>
            <a:srgbClr val="00B2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p:nvSpPr>
          <p:cNvPr id="23" name="Rectangle 22">
            <a:extLst>
              <a:ext uri="{FF2B5EF4-FFF2-40B4-BE49-F238E27FC236}">
                <a16:creationId xmlns:a16="http://schemas.microsoft.com/office/drawing/2014/main" id="{A253179F-4EF7-4940-A627-33A5103565CB}"/>
              </a:ext>
            </a:extLst>
          </p:cNvPr>
          <p:cNvSpPr/>
          <p:nvPr/>
        </p:nvSpPr>
        <p:spPr>
          <a:xfrm>
            <a:off x="574691" y="2479707"/>
            <a:ext cx="48227" cy="182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p:nvSpPr>
          <p:cNvPr id="24" name="Rectangle 23">
            <a:extLst>
              <a:ext uri="{FF2B5EF4-FFF2-40B4-BE49-F238E27FC236}">
                <a16:creationId xmlns:a16="http://schemas.microsoft.com/office/drawing/2014/main" id="{28382D00-2D7B-A146-8524-FA226ABA13B4}"/>
              </a:ext>
            </a:extLst>
          </p:cNvPr>
          <p:cNvSpPr/>
          <p:nvPr/>
        </p:nvSpPr>
        <p:spPr>
          <a:xfrm>
            <a:off x="5642134" y="1027257"/>
            <a:ext cx="48227" cy="18288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p:nvSpPr>
          <p:cNvPr id="25" name="TextBox 24">
            <a:extLst>
              <a:ext uri="{FF2B5EF4-FFF2-40B4-BE49-F238E27FC236}">
                <a16:creationId xmlns:a16="http://schemas.microsoft.com/office/drawing/2014/main" id="{BEF7DCA8-BC1E-EF48-A39F-65EE2BBCE5BD}"/>
              </a:ext>
            </a:extLst>
          </p:cNvPr>
          <p:cNvSpPr txBox="1"/>
          <p:nvPr/>
        </p:nvSpPr>
        <p:spPr>
          <a:xfrm>
            <a:off x="707690" y="2436775"/>
            <a:ext cx="1314784" cy="338554"/>
          </a:xfrm>
          <a:prstGeom prst="rect">
            <a:avLst/>
          </a:prstGeom>
          <a:noFill/>
        </p:spPr>
        <p:txBody>
          <a:bodyPr wrap="none" rtlCol="0" anchor="ctr" anchorCtr="0">
            <a:spAutoFit/>
          </a:bodyPr>
          <a:lstStyle/>
          <a:p>
            <a:pPr defTabSz="914217"/>
            <a:r>
              <a:rPr lang="en-US" sz="1600" b="1">
                <a:solidFill>
                  <a:srgbClr val="000000"/>
                </a:solidFill>
                <a:latin typeface="Poppins" pitchFamily="2" charset="77"/>
                <a:ea typeface="League Spartan" charset="0"/>
                <a:cs typeface="Poppins" pitchFamily="2" charset="77"/>
              </a:rPr>
              <a:t>OUTREACH</a:t>
            </a:r>
          </a:p>
        </p:txBody>
      </p:sp>
      <p:sp>
        <p:nvSpPr>
          <p:cNvPr id="26" name="Subtitle 2">
            <a:extLst>
              <a:ext uri="{FF2B5EF4-FFF2-40B4-BE49-F238E27FC236}">
                <a16:creationId xmlns:a16="http://schemas.microsoft.com/office/drawing/2014/main" id="{594EC4EC-A5B2-A440-9417-E1B2615F9228}"/>
              </a:ext>
            </a:extLst>
          </p:cNvPr>
          <p:cNvSpPr txBox="1">
            <a:spLocks/>
          </p:cNvSpPr>
          <p:nvPr/>
        </p:nvSpPr>
        <p:spPr>
          <a:xfrm>
            <a:off x="745412" y="2767198"/>
            <a:ext cx="3587872" cy="1031051"/>
          </a:xfrm>
          <a:prstGeom prst="rect">
            <a:avLst/>
          </a:prstGeom>
        </p:spPr>
        <p:txBody>
          <a:bodyPr vert="horz" wrap="square" lIns="45720" tIns="22860" rIns="45720" bIns="22860"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defTabSz="543818">
              <a:lnSpc>
                <a:spcPct val="100000"/>
              </a:lnSpc>
            </a:pPr>
            <a:r>
              <a:rPr lang="en-US" sz="1600">
                <a:solidFill>
                  <a:schemeClr val="bg2">
                    <a:lumMod val="25000"/>
                  </a:schemeClr>
                </a:solidFill>
                <a:latin typeface="Poppins" panose="00000500000000000000" pitchFamily="2" charset="0"/>
                <a:ea typeface="Lato Light" panose="020F0502020204030203" pitchFamily="34" charset="0"/>
                <a:cs typeface="Poppins" panose="00000500000000000000" pitchFamily="2" charset="0"/>
              </a:rPr>
              <a:t>Engage new stakeholders and customers for both VR and collaboration space use; network with others in XR</a:t>
            </a:r>
          </a:p>
        </p:txBody>
      </p:sp>
      <p:sp>
        <p:nvSpPr>
          <p:cNvPr id="27" name="TextBox 26">
            <a:extLst>
              <a:ext uri="{FF2B5EF4-FFF2-40B4-BE49-F238E27FC236}">
                <a16:creationId xmlns:a16="http://schemas.microsoft.com/office/drawing/2014/main" id="{6385187A-9918-9C4C-8CA4-BBD5FFA46E65}"/>
              </a:ext>
            </a:extLst>
          </p:cNvPr>
          <p:cNvSpPr txBox="1"/>
          <p:nvPr/>
        </p:nvSpPr>
        <p:spPr>
          <a:xfrm>
            <a:off x="3334127" y="5003024"/>
            <a:ext cx="3215945" cy="338554"/>
          </a:xfrm>
          <a:prstGeom prst="rect">
            <a:avLst/>
          </a:prstGeom>
          <a:noFill/>
        </p:spPr>
        <p:txBody>
          <a:bodyPr wrap="none" rtlCol="0" anchor="ctr" anchorCtr="0">
            <a:spAutoFit/>
          </a:bodyPr>
          <a:lstStyle/>
          <a:p>
            <a:pPr defTabSz="914217"/>
            <a:r>
              <a:rPr lang="en-US" sz="1600" b="1">
                <a:solidFill>
                  <a:srgbClr val="000000"/>
                </a:solidFill>
                <a:latin typeface="Poppins" pitchFamily="2" charset="77"/>
                <a:ea typeface="League Spartan" charset="0"/>
                <a:cs typeface="Poppins" pitchFamily="2" charset="77"/>
              </a:rPr>
              <a:t>PUBLISH, FORMALIZE POLICIES</a:t>
            </a:r>
          </a:p>
        </p:txBody>
      </p:sp>
      <p:sp>
        <p:nvSpPr>
          <p:cNvPr id="28" name="Subtitle 2">
            <a:extLst>
              <a:ext uri="{FF2B5EF4-FFF2-40B4-BE49-F238E27FC236}">
                <a16:creationId xmlns:a16="http://schemas.microsoft.com/office/drawing/2014/main" id="{12C190C8-579C-084B-A33C-1CAC9246DB57}"/>
              </a:ext>
            </a:extLst>
          </p:cNvPr>
          <p:cNvSpPr txBox="1">
            <a:spLocks/>
          </p:cNvSpPr>
          <p:nvPr/>
        </p:nvSpPr>
        <p:spPr>
          <a:xfrm>
            <a:off x="3378211" y="5426167"/>
            <a:ext cx="3555326" cy="1031051"/>
          </a:xfrm>
          <a:prstGeom prst="rect">
            <a:avLst/>
          </a:prstGeom>
        </p:spPr>
        <p:txBody>
          <a:bodyPr vert="horz" wrap="square" lIns="45720" tIns="22860" rIns="45720" bIns="22860"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defTabSz="543818">
              <a:lnSpc>
                <a:spcPct val="100000"/>
              </a:lnSpc>
            </a:pPr>
            <a:r>
              <a:rPr lang="en-US" sz="1600">
                <a:solidFill>
                  <a:schemeClr val="bg2">
                    <a:lumMod val="25000"/>
                  </a:schemeClr>
                </a:solidFill>
                <a:latin typeface="Poppins" panose="00000500000000000000" pitchFamily="2" charset="0"/>
                <a:ea typeface="Lato Light" panose="020F0502020204030203" pitchFamily="34" charset="0"/>
                <a:cs typeface="Poppins" panose="00000500000000000000" pitchFamily="2" charset="0"/>
              </a:rPr>
              <a:t>Finalize documentation and establish SOPs for use across the organization; publish a white paper for others to learn from </a:t>
            </a:r>
          </a:p>
        </p:txBody>
      </p:sp>
      <p:sp>
        <p:nvSpPr>
          <p:cNvPr id="29" name="TextBox 28">
            <a:extLst>
              <a:ext uri="{FF2B5EF4-FFF2-40B4-BE49-F238E27FC236}">
                <a16:creationId xmlns:a16="http://schemas.microsoft.com/office/drawing/2014/main" id="{74D27C90-5C6B-354D-91DE-4EE1FA4E1BD2}"/>
              </a:ext>
            </a:extLst>
          </p:cNvPr>
          <p:cNvSpPr txBox="1"/>
          <p:nvPr/>
        </p:nvSpPr>
        <p:spPr>
          <a:xfrm>
            <a:off x="5747685" y="1019209"/>
            <a:ext cx="2576346" cy="338554"/>
          </a:xfrm>
          <a:prstGeom prst="rect">
            <a:avLst/>
          </a:prstGeom>
          <a:noFill/>
        </p:spPr>
        <p:txBody>
          <a:bodyPr wrap="none" rtlCol="0" anchor="ctr" anchorCtr="0">
            <a:spAutoFit/>
          </a:bodyPr>
          <a:lstStyle/>
          <a:p>
            <a:pPr defTabSz="914217"/>
            <a:r>
              <a:rPr lang="en-US" sz="1600" b="1">
                <a:solidFill>
                  <a:srgbClr val="000000"/>
                </a:solidFill>
                <a:latin typeface="Poppins" pitchFamily="2" charset="77"/>
                <a:ea typeface="League Spartan" charset="0"/>
                <a:cs typeface="Poppins" pitchFamily="2" charset="77"/>
              </a:rPr>
              <a:t>ENHANCE CAPABILITIES</a:t>
            </a:r>
          </a:p>
        </p:txBody>
      </p:sp>
      <p:sp>
        <p:nvSpPr>
          <p:cNvPr id="30" name="Subtitle 2">
            <a:extLst>
              <a:ext uri="{FF2B5EF4-FFF2-40B4-BE49-F238E27FC236}">
                <a16:creationId xmlns:a16="http://schemas.microsoft.com/office/drawing/2014/main" id="{1EFD85F5-9DAC-2B48-9AA2-AEA88687A0DB}"/>
              </a:ext>
            </a:extLst>
          </p:cNvPr>
          <p:cNvSpPr txBox="1">
            <a:spLocks/>
          </p:cNvSpPr>
          <p:nvPr/>
        </p:nvSpPr>
        <p:spPr>
          <a:xfrm>
            <a:off x="5786428" y="1400124"/>
            <a:ext cx="3876925" cy="784830"/>
          </a:xfrm>
          <a:prstGeom prst="rect">
            <a:avLst/>
          </a:prstGeom>
        </p:spPr>
        <p:txBody>
          <a:bodyPr vert="horz" wrap="square" lIns="45720" tIns="22860" rIns="45720" bIns="22860"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defTabSz="543818">
              <a:lnSpc>
                <a:spcPct val="100000"/>
              </a:lnSpc>
            </a:pPr>
            <a:r>
              <a:rPr lang="en-US" sz="1600">
                <a:solidFill>
                  <a:schemeClr val="bg2">
                    <a:lumMod val="25000"/>
                  </a:schemeClr>
                </a:solidFill>
                <a:latin typeface="Poppins" panose="00000500000000000000" pitchFamily="2" charset="0"/>
                <a:ea typeface="Lato Light" panose="020F0502020204030203" pitchFamily="34" charset="0"/>
                <a:cs typeface="Poppins" panose="00000500000000000000" pitchFamily="2" charset="0"/>
              </a:rPr>
              <a:t>Incorporate new tools and features, especially software for more types of data visualization</a:t>
            </a:r>
          </a:p>
        </p:txBody>
      </p:sp>
      <p:sp>
        <p:nvSpPr>
          <p:cNvPr id="31" name="TextBox 30">
            <a:extLst>
              <a:ext uri="{FF2B5EF4-FFF2-40B4-BE49-F238E27FC236}">
                <a16:creationId xmlns:a16="http://schemas.microsoft.com/office/drawing/2014/main" id="{A4006047-3ACB-6145-BE47-A5E3E9C5FCE0}"/>
              </a:ext>
            </a:extLst>
          </p:cNvPr>
          <p:cNvSpPr txBox="1"/>
          <p:nvPr/>
        </p:nvSpPr>
        <p:spPr>
          <a:xfrm>
            <a:off x="8150876" y="3634768"/>
            <a:ext cx="1850186" cy="338554"/>
          </a:xfrm>
          <a:prstGeom prst="rect">
            <a:avLst/>
          </a:prstGeom>
          <a:noFill/>
        </p:spPr>
        <p:txBody>
          <a:bodyPr wrap="none" rtlCol="0" anchor="ctr" anchorCtr="0">
            <a:spAutoFit/>
          </a:bodyPr>
          <a:lstStyle/>
          <a:p>
            <a:pPr defTabSz="914217"/>
            <a:r>
              <a:rPr lang="en-US" sz="1600" b="1">
                <a:solidFill>
                  <a:srgbClr val="000000"/>
                </a:solidFill>
                <a:latin typeface="Poppins" pitchFamily="2" charset="77"/>
                <a:ea typeface="League Spartan" charset="0"/>
                <a:cs typeface="Poppins" pitchFamily="2" charset="77"/>
              </a:rPr>
              <a:t>EXTEND ACCESS</a:t>
            </a:r>
          </a:p>
        </p:txBody>
      </p:sp>
      <p:sp>
        <p:nvSpPr>
          <p:cNvPr id="32" name="Subtitle 2">
            <a:extLst>
              <a:ext uri="{FF2B5EF4-FFF2-40B4-BE49-F238E27FC236}">
                <a16:creationId xmlns:a16="http://schemas.microsoft.com/office/drawing/2014/main" id="{77A6529A-2D3D-FB48-8CC3-DC1E13004E15}"/>
              </a:ext>
            </a:extLst>
          </p:cNvPr>
          <p:cNvSpPr txBox="1">
            <a:spLocks/>
          </p:cNvSpPr>
          <p:nvPr/>
        </p:nvSpPr>
        <p:spPr>
          <a:xfrm>
            <a:off x="8216105" y="4009629"/>
            <a:ext cx="3225822" cy="1031051"/>
          </a:xfrm>
          <a:prstGeom prst="rect">
            <a:avLst/>
          </a:prstGeom>
        </p:spPr>
        <p:txBody>
          <a:bodyPr vert="horz" wrap="square" lIns="45720" tIns="22860" rIns="45720" bIns="22860"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defTabSz="543818">
              <a:lnSpc>
                <a:spcPct val="100000"/>
              </a:lnSpc>
            </a:pPr>
            <a:r>
              <a:rPr lang="en-US" sz="1600">
                <a:solidFill>
                  <a:schemeClr val="bg2">
                    <a:lumMod val="25000"/>
                  </a:schemeClr>
                </a:solidFill>
                <a:latin typeface="Poppins" panose="00000500000000000000" pitchFamily="2" charset="0"/>
                <a:ea typeface="Lato Light" panose="020F0502020204030203" pitchFamily="34" charset="0"/>
                <a:cs typeface="Poppins" panose="00000500000000000000" pitchFamily="2" charset="0"/>
              </a:rPr>
              <a:t>Improve access by replicating the BioViz Lab in other NIH locations and with more collaboration tools</a:t>
            </a:r>
          </a:p>
        </p:txBody>
      </p:sp>
      <p:sp>
        <p:nvSpPr>
          <p:cNvPr id="33" name="Title 32">
            <a:extLst>
              <a:ext uri="{FF2B5EF4-FFF2-40B4-BE49-F238E27FC236}">
                <a16:creationId xmlns:a16="http://schemas.microsoft.com/office/drawing/2014/main" id="{2DB41162-5EBE-D8D9-74CB-083FDF2F35F6}"/>
              </a:ext>
            </a:extLst>
          </p:cNvPr>
          <p:cNvSpPr>
            <a:spLocks noGrp="1"/>
          </p:cNvSpPr>
          <p:nvPr>
            <p:ph type="title"/>
          </p:nvPr>
        </p:nvSpPr>
        <p:spPr>
          <a:xfrm>
            <a:off x="160179" y="501309"/>
            <a:ext cx="10515600" cy="958804"/>
          </a:xfrm>
        </p:spPr>
        <p:txBody>
          <a:bodyPr/>
          <a:lstStyle/>
          <a:p>
            <a:r>
              <a:rPr lang="en-US"/>
              <a:t>Goals 2024 – 2025 </a:t>
            </a:r>
          </a:p>
        </p:txBody>
      </p:sp>
      <p:grpSp>
        <p:nvGrpSpPr>
          <p:cNvPr id="36" name="Group 35">
            <a:extLst>
              <a:ext uri="{FF2B5EF4-FFF2-40B4-BE49-F238E27FC236}">
                <a16:creationId xmlns:a16="http://schemas.microsoft.com/office/drawing/2014/main" id="{C1C2E032-ECEC-1F93-4E65-5DB02C04201E}"/>
              </a:ext>
            </a:extLst>
          </p:cNvPr>
          <p:cNvGrpSpPr/>
          <p:nvPr/>
        </p:nvGrpSpPr>
        <p:grpSpPr>
          <a:xfrm>
            <a:off x="530646" y="4547475"/>
            <a:ext cx="1007434" cy="1005840"/>
            <a:chOff x="145753" y="5436034"/>
            <a:chExt cx="1007434" cy="1005840"/>
          </a:xfrm>
        </p:grpSpPr>
        <p:sp useBgFill="1">
          <p:nvSpPr>
            <p:cNvPr id="13" name="Oval 12">
              <a:extLst>
                <a:ext uri="{FF2B5EF4-FFF2-40B4-BE49-F238E27FC236}">
                  <a16:creationId xmlns:a16="http://schemas.microsoft.com/office/drawing/2014/main" id="{77D46AAF-9204-0D47-8029-7C19F932B25F}"/>
                </a:ext>
              </a:extLst>
            </p:cNvPr>
            <p:cNvSpPr/>
            <p:nvPr/>
          </p:nvSpPr>
          <p:spPr>
            <a:xfrm>
              <a:off x="145753" y="5436034"/>
              <a:ext cx="1007434" cy="1005840"/>
            </a:xfrm>
            <a:prstGeom prst="ellipse">
              <a:avLst/>
            </a:prstGeom>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pic>
          <p:nvPicPr>
            <p:cNvPr id="35" name="Graphic 34" descr="Megaphone1 outline">
              <a:extLst>
                <a:ext uri="{FF2B5EF4-FFF2-40B4-BE49-F238E27FC236}">
                  <a16:creationId xmlns:a16="http://schemas.microsoft.com/office/drawing/2014/main" id="{4E300684-335A-754B-B963-F10B3CE7C70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3130" y="5531289"/>
              <a:ext cx="783437" cy="783437"/>
            </a:xfrm>
            <a:prstGeom prst="rect">
              <a:avLst/>
            </a:prstGeom>
          </p:spPr>
        </p:pic>
      </p:grpSp>
      <p:sp useBgFill="1">
        <p:nvSpPr>
          <p:cNvPr id="38" name="Oval 37">
            <a:extLst>
              <a:ext uri="{FF2B5EF4-FFF2-40B4-BE49-F238E27FC236}">
                <a16:creationId xmlns:a16="http://schemas.microsoft.com/office/drawing/2014/main" id="{04F4D01F-740A-A4C5-744E-C56BDF1E54E4}"/>
              </a:ext>
            </a:extLst>
          </p:cNvPr>
          <p:cNvSpPr/>
          <p:nvPr/>
        </p:nvSpPr>
        <p:spPr>
          <a:xfrm>
            <a:off x="3020821" y="3780352"/>
            <a:ext cx="1007434" cy="1005840"/>
          </a:xfrm>
          <a:prstGeom prst="ellipse">
            <a:avLst/>
          </a:prstGeom>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useBgFill="1">
        <p:nvSpPr>
          <p:cNvPr id="42" name="Oval 41">
            <a:extLst>
              <a:ext uri="{FF2B5EF4-FFF2-40B4-BE49-F238E27FC236}">
                <a16:creationId xmlns:a16="http://schemas.microsoft.com/office/drawing/2014/main" id="{452A5A95-6DE1-6C65-FF29-0C7100E98E15}"/>
              </a:ext>
            </a:extLst>
          </p:cNvPr>
          <p:cNvSpPr/>
          <p:nvPr/>
        </p:nvSpPr>
        <p:spPr>
          <a:xfrm>
            <a:off x="5510996" y="3013229"/>
            <a:ext cx="1007434" cy="1005840"/>
          </a:xfrm>
          <a:prstGeom prst="ellipse">
            <a:avLst/>
          </a:prstGeom>
          <a:ln w="635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sp useBgFill="1">
        <p:nvSpPr>
          <p:cNvPr id="45" name="Oval 44">
            <a:extLst>
              <a:ext uri="{FF2B5EF4-FFF2-40B4-BE49-F238E27FC236}">
                <a16:creationId xmlns:a16="http://schemas.microsoft.com/office/drawing/2014/main" id="{119F12F7-D22C-DA6A-5033-0CA0D1E6DD5D}"/>
              </a:ext>
            </a:extLst>
          </p:cNvPr>
          <p:cNvSpPr/>
          <p:nvPr/>
        </p:nvSpPr>
        <p:spPr>
          <a:xfrm>
            <a:off x="8001171" y="2246106"/>
            <a:ext cx="1007434" cy="1005840"/>
          </a:xfrm>
          <a:prstGeom prst="ellipse">
            <a:avLst/>
          </a:prstGeom>
          <a:ln w="63500">
            <a:solidFill>
              <a:srgbClr val="00B2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a:solidFill>
                <a:srgbClr val="FFFFFF"/>
              </a:solidFill>
              <a:latin typeface="Lato Light" panose="020F0502020204030203" pitchFamily="34" charset="0"/>
            </a:endParaRPr>
          </a:p>
        </p:txBody>
      </p:sp>
      <p:pic>
        <p:nvPicPr>
          <p:cNvPr id="47" name="Graphic 46" descr="Document outline">
            <a:extLst>
              <a:ext uri="{FF2B5EF4-FFF2-40B4-BE49-F238E27FC236}">
                <a16:creationId xmlns:a16="http://schemas.microsoft.com/office/drawing/2014/main" id="{BECFFFD3-C146-86FB-5208-954C13CC0EB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161366" y="3900966"/>
            <a:ext cx="732135" cy="732135"/>
          </a:xfrm>
          <a:prstGeom prst="rect">
            <a:avLst/>
          </a:prstGeom>
        </p:spPr>
      </p:pic>
      <p:pic>
        <p:nvPicPr>
          <p:cNvPr id="49" name="Graphic 48" descr="Head with gears outline">
            <a:extLst>
              <a:ext uri="{FF2B5EF4-FFF2-40B4-BE49-F238E27FC236}">
                <a16:creationId xmlns:a16="http://schemas.microsoft.com/office/drawing/2014/main" id="{E2D4E2C2-228A-FBB0-8B11-AA7A3FF98BF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672968" y="3158844"/>
            <a:ext cx="707782" cy="707782"/>
          </a:xfrm>
          <a:prstGeom prst="rect">
            <a:avLst/>
          </a:prstGeom>
        </p:spPr>
      </p:pic>
      <p:pic>
        <p:nvPicPr>
          <p:cNvPr id="51" name="Graphic 50" descr="Remote work outline">
            <a:extLst>
              <a:ext uri="{FF2B5EF4-FFF2-40B4-BE49-F238E27FC236}">
                <a16:creationId xmlns:a16="http://schemas.microsoft.com/office/drawing/2014/main" id="{2672535E-2D0A-395F-EE7F-47B97178A9D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126382" y="2357169"/>
            <a:ext cx="781537" cy="781537"/>
          </a:xfrm>
          <a:prstGeom prst="rect">
            <a:avLst/>
          </a:prstGeom>
        </p:spPr>
      </p:pic>
    </p:spTree>
    <p:extLst>
      <p:ext uri="{BB962C8B-B14F-4D97-AF65-F5344CB8AC3E}">
        <p14:creationId xmlns:p14="http://schemas.microsoft.com/office/powerpoint/2010/main" val="1879380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B390A9-D5E5-304B-8255-CB661B2E9361}"/>
              </a:ext>
            </a:extLst>
          </p:cNvPr>
          <p:cNvSpPr txBox="1"/>
          <p:nvPr/>
        </p:nvSpPr>
        <p:spPr>
          <a:xfrm>
            <a:off x="494300" y="720563"/>
            <a:ext cx="6482342" cy="1107996"/>
          </a:xfrm>
          <a:prstGeom prst="rect">
            <a:avLst/>
          </a:prstGeom>
          <a:noFill/>
        </p:spPr>
        <p:txBody>
          <a:bodyPr wrap="square" rtlCol="0" anchor="b">
            <a:spAutoFit/>
          </a:bodyPr>
          <a:lstStyle/>
          <a:p>
            <a:r>
              <a:rPr lang="en-US" sz="6600" b="1" spc="-300">
                <a:solidFill>
                  <a:schemeClr val="accent1">
                    <a:lumMod val="75000"/>
                  </a:schemeClr>
                </a:solidFill>
                <a:latin typeface="Poppins" pitchFamily="2" charset="77"/>
                <a:cs typeface="Poppins" pitchFamily="2" charset="77"/>
              </a:rPr>
              <a:t>THANK YOU!</a:t>
            </a:r>
          </a:p>
        </p:txBody>
      </p:sp>
      <p:sp>
        <p:nvSpPr>
          <p:cNvPr id="5" name="TextBox 4">
            <a:extLst>
              <a:ext uri="{FF2B5EF4-FFF2-40B4-BE49-F238E27FC236}">
                <a16:creationId xmlns:a16="http://schemas.microsoft.com/office/drawing/2014/main" id="{11918773-820E-C645-A490-F033638B6091}"/>
              </a:ext>
            </a:extLst>
          </p:cNvPr>
          <p:cNvSpPr txBox="1"/>
          <p:nvPr/>
        </p:nvSpPr>
        <p:spPr>
          <a:xfrm>
            <a:off x="1837445" y="4912154"/>
            <a:ext cx="2839844" cy="353943"/>
          </a:xfrm>
          <a:prstGeom prst="rect">
            <a:avLst/>
          </a:prstGeom>
          <a:noFill/>
        </p:spPr>
        <p:txBody>
          <a:bodyPr wrap="square" rtlCol="0" anchor="b">
            <a:spAutoFit/>
          </a:bodyPr>
          <a:lstStyle/>
          <a:p>
            <a:r>
              <a:rPr lang="en-US" sz="1700" b="1" spc="-15">
                <a:solidFill>
                  <a:schemeClr val="accent1">
                    <a:lumMod val="75000"/>
                  </a:schemeClr>
                </a:solidFill>
                <a:latin typeface="Poppins" pitchFamily="2" charset="77"/>
                <a:cs typeface="Poppins" pitchFamily="2" charset="77"/>
              </a:rPr>
              <a:t>ADDRESS</a:t>
            </a:r>
          </a:p>
        </p:txBody>
      </p:sp>
      <p:sp>
        <p:nvSpPr>
          <p:cNvPr id="6" name="TextBox 5">
            <a:extLst>
              <a:ext uri="{FF2B5EF4-FFF2-40B4-BE49-F238E27FC236}">
                <a16:creationId xmlns:a16="http://schemas.microsoft.com/office/drawing/2014/main" id="{65268576-37C8-F648-A767-700C2854714D}"/>
              </a:ext>
            </a:extLst>
          </p:cNvPr>
          <p:cNvSpPr txBox="1"/>
          <p:nvPr/>
        </p:nvSpPr>
        <p:spPr>
          <a:xfrm>
            <a:off x="1837445" y="5287485"/>
            <a:ext cx="2839845" cy="539378"/>
          </a:xfrm>
          <a:prstGeom prst="rect">
            <a:avLst/>
          </a:prstGeom>
          <a:noFill/>
        </p:spPr>
        <p:txBody>
          <a:bodyPr wrap="square" rtlCol="0">
            <a:spAutoFit/>
          </a:bodyPr>
          <a:lstStyle/>
          <a:p>
            <a:pPr>
              <a:lnSpc>
                <a:spcPts val="1800"/>
              </a:lnSpc>
            </a:pPr>
            <a:r>
              <a:rPr lang="en-US" sz="1200" spc="-10">
                <a:latin typeface="Poppins" pitchFamily="2" charset="77"/>
                <a:cs typeface="Poppins" pitchFamily="2" charset="77"/>
              </a:rPr>
              <a:t>5601 Fishers Lane</a:t>
            </a:r>
          </a:p>
          <a:p>
            <a:pPr>
              <a:lnSpc>
                <a:spcPts val="1800"/>
              </a:lnSpc>
            </a:pPr>
            <a:r>
              <a:rPr lang="en-US" sz="1200" spc="-10">
                <a:latin typeface="Poppins" pitchFamily="2" charset="77"/>
                <a:cs typeface="Poppins" pitchFamily="2" charset="77"/>
              </a:rPr>
              <a:t>Rockville, Maryland</a:t>
            </a:r>
          </a:p>
        </p:txBody>
      </p:sp>
      <p:grpSp>
        <p:nvGrpSpPr>
          <p:cNvPr id="23" name="Group 22">
            <a:extLst>
              <a:ext uri="{FF2B5EF4-FFF2-40B4-BE49-F238E27FC236}">
                <a16:creationId xmlns:a16="http://schemas.microsoft.com/office/drawing/2014/main" id="{B657DDD8-C5C1-A1AF-ECAF-6C1CB4AC4701}"/>
              </a:ext>
            </a:extLst>
          </p:cNvPr>
          <p:cNvGrpSpPr/>
          <p:nvPr/>
        </p:nvGrpSpPr>
        <p:grpSpPr>
          <a:xfrm>
            <a:off x="1837444" y="3670641"/>
            <a:ext cx="2839845" cy="683877"/>
            <a:chOff x="422757" y="3315290"/>
            <a:chExt cx="2839845" cy="683877"/>
          </a:xfrm>
        </p:grpSpPr>
        <p:sp>
          <p:nvSpPr>
            <p:cNvPr id="9" name="TextBox 8">
              <a:extLst>
                <a:ext uri="{FF2B5EF4-FFF2-40B4-BE49-F238E27FC236}">
                  <a16:creationId xmlns:a16="http://schemas.microsoft.com/office/drawing/2014/main" id="{8AA39B18-0204-FD47-9872-88F0C952FDAB}"/>
                </a:ext>
              </a:extLst>
            </p:cNvPr>
            <p:cNvSpPr txBox="1"/>
            <p:nvPr/>
          </p:nvSpPr>
          <p:spPr>
            <a:xfrm>
              <a:off x="422757" y="3315290"/>
              <a:ext cx="2839844" cy="353943"/>
            </a:xfrm>
            <a:prstGeom prst="rect">
              <a:avLst/>
            </a:prstGeom>
            <a:noFill/>
          </p:spPr>
          <p:txBody>
            <a:bodyPr wrap="square" rtlCol="0" anchor="b">
              <a:spAutoFit/>
            </a:bodyPr>
            <a:lstStyle/>
            <a:p>
              <a:r>
                <a:rPr lang="en-US" sz="1700" b="1" spc="-15">
                  <a:solidFill>
                    <a:schemeClr val="accent1">
                      <a:lumMod val="75000"/>
                    </a:schemeClr>
                  </a:solidFill>
                  <a:latin typeface="Poppins" pitchFamily="2" charset="77"/>
                  <a:cs typeface="Poppins" pitchFamily="2" charset="77"/>
                </a:rPr>
                <a:t>WEBSITE</a:t>
              </a:r>
            </a:p>
          </p:txBody>
        </p:sp>
        <p:sp>
          <p:nvSpPr>
            <p:cNvPr id="10" name="TextBox 9">
              <a:extLst>
                <a:ext uri="{FF2B5EF4-FFF2-40B4-BE49-F238E27FC236}">
                  <a16:creationId xmlns:a16="http://schemas.microsoft.com/office/drawing/2014/main" id="{212F1AF3-D3CC-1444-80C2-E75498854C97}"/>
                </a:ext>
              </a:extLst>
            </p:cNvPr>
            <p:cNvSpPr txBox="1"/>
            <p:nvPr/>
          </p:nvSpPr>
          <p:spPr>
            <a:xfrm>
              <a:off x="422757" y="3690621"/>
              <a:ext cx="2839845" cy="308546"/>
            </a:xfrm>
            <a:prstGeom prst="rect">
              <a:avLst/>
            </a:prstGeom>
            <a:noFill/>
          </p:spPr>
          <p:txBody>
            <a:bodyPr wrap="square" rtlCol="0">
              <a:spAutoFit/>
            </a:bodyPr>
            <a:lstStyle/>
            <a:p>
              <a:pPr>
                <a:lnSpc>
                  <a:spcPts val="1800"/>
                </a:lnSpc>
              </a:pPr>
              <a:r>
                <a:rPr lang="en-US" sz="1200" spc="-10">
                  <a:latin typeface="Poppins" pitchFamily="2" charset="77"/>
                  <a:cs typeface="Poppins" pitchFamily="2" charset="77"/>
                  <a:hlinkClick r:id="rId2"/>
                </a:rPr>
                <a:t>NIAID 3D Program</a:t>
              </a:r>
              <a:endParaRPr lang="en-US" sz="1200" spc="-10">
                <a:latin typeface="Poppins" pitchFamily="2" charset="77"/>
                <a:cs typeface="Poppins" pitchFamily="2" charset="77"/>
              </a:endParaRPr>
            </a:p>
          </p:txBody>
        </p:sp>
      </p:grpSp>
      <p:grpSp>
        <p:nvGrpSpPr>
          <p:cNvPr id="22" name="Group 21">
            <a:extLst>
              <a:ext uri="{FF2B5EF4-FFF2-40B4-BE49-F238E27FC236}">
                <a16:creationId xmlns:a16="http://schemas.microsoft.com/office/drawing/2014/main" id="{AAE90C32-11AA-3E1A-DA0A-ADE793CC87E7}"/>
              </a:ext>
            </a:extLst>
          </p:cNvPr>
          <p:cNvGrpSpPr/>
          <p:nvPr/>
        </p:nvGrpSpPr>
        <p:grpSpPr>
          <a:xfrm>
            <a:off x="1837443" y="2304402"/>
            <a:ext cx="2839845" cy="870986"/>
            <a:chOff x="422757" y="2118484"/>
            <a:chExt cx="2839845" cy="870986"/>
          </a:xfrm>
        </p:grpSpPr>
        <p:sp>
          <p:nvSpPr>
            <p:cNvPr id="11" name="TextBox 10">
              <a:extLst>
                <a:ext uri="{FF2B5EF4-FFF2-40B4-BE49-F238E27FC236}">
                  <a16:creationId xmlns:a16="http://schemas.microsoft.com/office/drawing/2014/main" id="{9455E4B5-569B-904A-B7AF-645FF4122DCD}"/>
                </a:ext>
              </a:extLst>
            </p:cNvPr>
            <p:cNvSpPr txBox="1"/>
            <p:nvPr/>
          </p:nvSpPr>
          <p:spPr>
            <a:xfrm>
              <a:off x="422757" y="2118484"/>
              <a:ext cx="2010111" cy="353943"/>
            </a:xfrm>
            <a:prstGeom prst="rect">
              <a:avLst/>
            </a:prstGeom>
            <a:noFill/>
          </p:spPr>
          <p:txBody>
            <a:bodyPr wrap="square" rtlCol="0" anchor="b">
              <a:spAutoFit/>
            </a:bodyPr>
            <a:lstStyle/>
            <a:p>
              <a:r>
                <a:rPr lang="en-US" sz="1700" b="1" spc="-15">
                  <a:solidFill>
                    <a:schemeClr val="accent1">
                      <a:lumMod val="75000"/>
                    </a:schemeClr>
                  </a:solidFill>
                  <a:latin typeface="Poppins" pitchFamily="2" charset="77"/>
                  <a:cs typeface="Poppins" pitchFamily="2" charset="77"/>
                </a:rPr>
                <a:t>EMAIL</a:t>
              </a:r>
            </a:p>
          </p:txBody>
        </p:sp>
        <p:sp>
          <p:nvSpPr>
            <p:cNvPr id="12" name="TextBox 11">
              <a:extLst>
                <a:ext uri="{FF2B5EF4-FFF2-40B4-BE49-F238E27FC236}">
                  <a16:creationId xmlns:a16="http://schemas.microsoft.com/office/drawing/2014/main" id="{F8A96480-094A-DC45-9758-DAAF22295DBF}"/>
                </a:ext>
              </a:extLst>
            </p:cNvPr>
            <p:cNvSpPr txBox="1"/>
            <p:nvPr/>
          </p:nvSpPr>
          <p:spPr>
            <a:xfrm>
              <a:off x="422757" y="2450092"/>
              <a:ext cx="2839845" cy="539378"/>
            </a:xfrm>
            <a:prstGeom prst="rect">
              <a:avLst/>
            </a:prstGeom>
            <a:noFill/>
          </p:spPr>
          <p:txBody>
            <a:bodyPr wrap="square" rtlCol="0">
              <a:spAutoFit/>
            </a:bodyPr>
            <a:lstStyle/>
            <a:p>
              <a:pPr>
                <a:lnSpc>
                  <a:spcPts val="1800"/>
                </a:lnSpc>
              </a:pPr>
              <a:r>
                <a:rPr lang="en-US" sz="1200" spc="-10">
                  <a:latin typeface="Poppins" pitchFamily="2" charset="77"/>
                  <a:cs typeface="Poppins" pitchFamily="2" charset="77"/>
                  <a:hlinkClick r:id="rId3"/>
                </a:rPr>
                <a:t>meghan.mccarthy@nih.gov</a:t>
              </a:r>
              <a:endParaRPr lang="en-US" sz="1200" spc="-10">
                <a:latin typeface="Poppins" pitchFamily="2" charset="77"/>
                <a:cs typeface="Poppins" pitchFamily="2" charset="77"/>
              </a:endParaRPr>
            </a:p>
            <a:p>
              <a:pPr>
                <a:lnSpc>
                  <a:spcPts val="1800"/>
                </a:lnSpc>
              </a:pPr>
              <a:r>
                <a:rPr lang="en-US" sz="1200" spc="-10">
                  <a:latin typeface="Poppins" pitchFamily="2" charset="77"/>
                  <a:cs typeface="Poppins" pitchFamily="2" charset="77"/>
                  <a:hlinkClick r:id="rId4"/>
                </a:rPr>
                <a:t>bioviz@nih.gov</a:t>
              </a:r>
              <a:r>
                <a:rPr lang="en-US" sz="1200" spc="-10">
                  <a:latin typeface="Poppins" pitchFamily="2" charset="77"/>
                  <a:cs typeface="Poppins" pitchFamily="2" charset="77"/>
                </a:rPr>
                <a:t> </a:t>
              </a:r>
            </a:p>
          </p:txBody>
        </p:sp>
      </p:grpSp>
      <p:grpSp>
        <p:nvGrpSpPr>
          <p:cNvPr id="39" name="Group 38">
            <a:extLst>
              <a:ext uri="{FF2B5EF4-FFF2-40B4-BE49-F238E27FC236}">
                <a16:creationId xmlns:a16="http://schemas.microsoft.com/office/drawing/2014/main" id="{48E9A124-0AE6-BA88-A3B6-6C6F51FF2146}"/>
              </a:ext>
            </a:extLst>
          </p:cNvPr>
          <p:cNvGrpSpPr/>
          <p:nvPr/>
        </p:nvGrpSpPr>
        <p:grpSpPr>
          <a:xfrm>
            <a:off x="6170032" y="1222864"/>
            <a:ext cx="4886434" cy="4895553"/>
            <a:chOff x="6293099" y="819501"/>
            <a:chExt cx="4886434" cy="4895553"/>
          </a:xfrm>
        </p:grpSpPr>
        <p:graphicFrame>
          <p:nvGraphicFramePr>
            <p:cNvPr id="38" name="Object 37">
              <a:extLst>
                <a:ext uri="{FF2B5EF4-FFF2-40B4-BE49-F238E27FC236}">
                  <a16:creationId xmlns:a16="http://schemas.microsoft.com/office/drawing/2014/main" id="{DD5A23FA-34A1-B145-AE4C-E039BF2D970A}"/>
                </a:ext>
              </a:extLst>
            </p:cNvPr>
            <p:cNvGraphicFramePr>
              <a:graphicFrameLocks noChangeAspect="1"/>
            </p:cNvGraphicFramePr>
            <p:nvPr/>
          </p:nvGraphicFramePr>
          <p:xfrm>
            <a:off x="6293099" y="819501"/>
            <a:ext cx="4886434" cy="4895553"/>
          </p:xfrm>
          <a:graphic>
            <a:graphicData uri="http://schemas.openxmlformats.org/presentationml/2006/ole">
              <mc:AlternateContent xmlns:mc="http://schemas.openxmlformats.org/markup-compatibility/2006">
                <mc:Choice xmlns:v="urn:schemas-microsoft-com:vml" Requires="v">
                  <p:oleObj r:id="rId5" imgW="6806160" imgH="6818760" progId="">
                    <p:embed/>
                  </p:oleObj>
                </mc:Choice>
                <mc:Fallback>
                  <p:oleObj r:id="rId5" imgW="6806160" imgH="6818760" progId="">
                    <p:embed/>
                    <p:pic>
                      <p:nvPicPr>
                        <p:cNvPr id="38" name="Object 37">
                          <a:extLst>
                            <a:ext uri="{FF2B5EF4-FFF2-40B4-BE49-F238E27FC236}">
                              <a16:creationId xmlns:a16="http://schemas.microsoft.com/office/drawing/2014/main" id="{DD5A23FA-34A1-B145-AE4C-E039BF2D970A}"/>
                            </a:ext>
                          </a:extLst>
                        </p:cNvPr>
                        <p:cNvPicPr/>
                        <p:nvPr/>
                      </p:nvPicPr>
                      <p:blipFill>
                        <a:blip r:embed="rId6"/>
                        <a:stretch>
                          <a:fillRect/>
                        </a:stretch>
                      </p:blipFill>
                      <p:spPr>
                        <a:xfrm>
                          <a:off x="6293099" y="819501"/>
                          <a:ext cx="4886434" cy="4895553"/>
                        </a:xfrm>
                        <a:prstGeom prst="rect">
                          <a:avLst/>
                        </a:prstGeom>
                      </p:spPr>
                    </p:pic>
                  </p:oleObj>
                </mc:Fallback>
              </mc:AlternateContent>
            </a:graphicData>
          </a:graphic>
        </p:graphicFrame>
        <p:pic>
          <p:nvPicPr>
            <p:cNvPr id="35" name="Graphic 34" descr="Marker with solid fill">
              <a:extLst>
                <a:ext uri="{FF2B5EF4-FFF2-40B4-BE49-F238E27FC236}">
                  <a16:creationId xmlns:a16="http://schemas.microsoft.com/office/drawing/2014/main" id="{949CEBF9-665F-CE8C-1FE0-8B3D8427C5F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800854" y="1160165"/>
              <a:ext cx="802788" cy="802788"/>
            </a:xfrm>
            <a:prstGeom prst="rect">
              <a:avLst/>
            </a:prstGeom>
          </p:spPr>
        </p:pic>
        <p:pic>
          <p:nvPicPr>
            <p:cNvPr id="37" name="Graphic 36" descr="Marker with solid fill">
              <a:extLst>
                <a:ext uri="{FF2B5EF4-FFF2-40B4-BE49-F238E27FC236}">
                  <a16:creationId xmlns:a16="http://schemas.microsoft.com/office/drawing/2014/main" id="{7667AB7D-125B-2E05-25FE-4FD7285393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943162" y="1478061"/>
              <a:ext cx="605583" cy="605583"/>
            </a:xfrm>
            <a:prstGeom prst="rect">
              <a:avLst/>
            </a:prstGeom>
          </p:spPr>
        </p:pic>
      </p:grpSp>
    </p:spTree>
    <p:extLst>
      <p:ext uri="{BB962C8B-B14F-4D97-AF65-F5344CB8AC3E}">
        <p14:creationId xmlns:p14="http://schemas.microsoft.com/office/powerpoint/2010/main" val="33721984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with text overlay&#10;&#10;Description automatically generated">
            <a:extLst>
              <a:ext uri="{FF2B5EF4-FFF2-40B4-BE49-F238E27FC236}">
                <a16:creationId xmlns:a16="http://schemas.microsoft.com/office/drawing/2014/main" id="{C4CE559F-4F0F-583C-1FAF-E9312B539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64" y="222187"/>
            <a:ext cx="9437808" cy="5935345"/>
          </a:xfrm>
          <a:prstGeom prst="rect">
            <a:avLst/>
          </a:prstGeom>
        </p:spPr>
      </p:pic>
    </p:spTree>
    <p:extLst>
      <p:ext uri="{BB962C8B-B14F-4D97-AF65-F5344CB8AC3E}">
        <p14:creationId xmlns:p14="http://schemas.microsoft.com/office/powerpoint/2010/main" val="2138622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
            <a:extLst>
              <a:ext uri="{FF2B5EF4-FFF2-40B4-BE49-F238E27FC236}">
                <a16:creationId xmlns:a16="http://schemas.microsoft.com/office/drawing/2014/main" id="{3A01B073-2BD0-A64B-91C0-B3E029B99BB4}"/>
              </a:ext>
            </a:extLst>
          </p:cNvPr>
          <p:cNvSpPr>
            <a:spLocks noGrp="1"/>
          </p:cNvSpPr>
          <p:nvPr>
            <p:ph type="ctrTitle"/>
          </p:nvPr>
        </p:nvSpPr>
        <p:spPr>
          <a:xfrm>
            <a:off x="899490" y="2849620"/>
            <a:ext cx="9889354" cy="978534"/>
          </a:xfrm>
        </p:spPr>
        <p:txBody>
          <a:bodyPr numCol="1" anchor="ctr">
            <a:noAutofit/>
          </a:bodyPr>
          <a:lstStyle/>
          <a:p>
            <a:r>
              <a:rPr lang="en-US" b="1">
                <a:solidFill>
                  <a:schemeClr val="bg1"/>
                </a:solidFill>
              </a:rPr>
              <a:t>Introducing the NIST Extended Reality (XR) Community of Interest (COI) and Public Safety Communications Research XR </a:t>
            </a:r>
          </a:p>
        </p:txBody>
      </p:sp>
      <p:sp>
        <p:nvSpPr>
          <p:cNvPr id="2" name="Slide Number Placeholder 1">
            <a:extLst>
              <a:ext uri="{FF2B5EF4-FFF2-40B4-BE49-F238E27FC236}">
                <a16:creationId xmlns:a16="http://schemas.microsoft.com/office/drawing/2014/main" id="{9E21CE45-5C46-2A4C-B84B-721E983EBA35}"/>
              </a:ext>
            </a:extLst>
          </p:cNvPr>
          <p:cNvSpPr>
            <a:spLocks noGrp="1"/>
          </p:cNvSpPr>
          <p:nvPr>
            <p:ph type="sldNum" sz="quarter" idx="12"/>
          </p:nvPr>
        </p:nvSpPr>
        <p:spPr/>
        <p:txBody>
          <a:bodyPr/>
          <a:lstStyle/>
          <a:p>
            <a:fld id="{FBF150C9-AEB5-4E49-974F-A35B3FA7A129}" type="slidenum">
              <a:rPr lang="en-US" smtClean="0"/>
              <a:t>39</a:t>
            </a:fld>
            <a:endParaRPr lang="en-US"/>
          </a:p>
        </p:txBody>
      </p:sp>
      <p:sp>
        <p:nvSpPr>
          <p:cNvPr id="6" name="Subtitle 13">
            <a:extLst>
              <a:ext uri="{FF2B5EF4-FFF2-40B4-BE49-F238E27FC236}">
                <a16:creationId xmlns:a16="http://schemas.microsoft.com/office/drawing/2014/main" id="{EA9720FB-E8A5-4030-A2CA-0058428D13D7}"/>
              </a:ext>
            </a:extLst>
          </p:cNvPr>
          <p:cNvSpPr txBox="1">
            <a:spLocks/>
          </p:cNvSpPr>
          <p:nvPr/>
        </p:nvSpPr>
        <p:spPr>
          <a:xfrm>
            <a:off x="1090411" y="4595439"/>
            <a:ext cx="10439400" cy="136486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Source Sans Pro" panose="020B0503030403020204" pitchFamily="34" charset="0"/>
                <a:ea typeface="Source Sans Pro" panose="020B05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ource Sans Pro" panose="020B0503030403020204" pitchFamily="34" charset="0"/>
                <a:ea typeface="Source Sans Pro" panose="020B05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ource Sans Pro" panose="020B0503030403020204" pitchFamily="34" charset="0"/>
                <a:ea typeface="Source Sans Pro" panose="020B05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0"/>
                <a:ea typeface="Source Sans Pro" panose="020B05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0"/>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US" b="1">
              <a:solidFill>
                <a:srgbClr val="ED7D31"/>
              </a:solidFill>
            </a:endParaRPr>
          </a:p>
        </p:txBody>
      </p:sp>
      <p:sp>
        <p:nvSpPr>
          <p:cNvPr id="7" name="Subtitle 13">
            <a:extLst>
              <a:ext uri="{FF2B5EF4-FFF2-40B4-BE49-F238E27FC236}">
                <a16:creationId xmlns:a16="http://schemas.microsoft.com/office/drawing/2014/main" id="{DE124960-DBDC-4BEE-82FC-8B3115EEFFDD}"/>
              </a:ext>
            </a:extLst>
          </p:cNvPr>
          <p:cNvSpPr txBox="1">
            <a:spLocks/>
          </p:cNvSpPr>
          <p:nvPr/>
        </p:nvSpPr>
        <p:spPr>
          <a:xfrm>
            <a:off x="899490" y="4346928"/>
            <a:ext cx="11049000" cy="627533"/>
          </a:xfrm>
          <a:prstGeom prst="rect">
            <a:avLst/>
          </a:prstGeom>
        </p:spPr>
        <p:txBody>
          <a:bodyPr vert="horz" lIns="91440" tIns="45720" rIns="91440" bIns="45720" rtlCol="0">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a:solidFill>
                  <a:schemeClr val="bg2"/>
                </a:solidFill>
              </a:rPr>
              <a:t>at the Department of Commerce’s National Institute for Standards and Technology</a:t>
            </a:r>
          </a:p>
        </p:txBody>
      </p:sp>
    </p:spTree>
    <p:extLst>
      <p:ext uri="{BB962C8B-B14F-4D97-AF65-F5344CB8AC3E}">
        <p14:creationId xmlns:p14="http://schemas.microsoft.com/office/powerpoint/2010/main" val="4264865072"/>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close up of a sign&#10;&#10;Description automatically generated">
            <a:extLst>
              <a:ext uri="{FF2B5EF4-FFF2-40B4-BE49-F238E27FC236}">
                <a16:creationId xmlns:a16="http://schemas.microsoft.com/office/drawing/2014/main" id="{E19D4227-2A2B-405A-A14A-2E73BCD83A10}"/>
              </a:ext>
            </a:extLst>
          </p:cNvPr>
          <p:cNvPicPr>
            <a:picLocks noGrp="1" noChangeAspect="1"/>
          </p:cNvPicPr>
          <p:nvPr>
            <p:ph sz="half" idx="2"/>
          </p:nvPr>
        </p:nvPicPr>
        <p:blipFill>
          <a:blip r:embed="rId2"/>
          <a:stretch>
            <a:fillRect/>
          </a:stretch>
        </p:blipFill>
        <p:spPr>
          <a:xfrm>
            <a:off x="213264" y="1204635"/>
            <a:ext cx="11765472" cy="3897313"/>
          </a:xfrm>
        </p:spPr>
      </p:pic>
      <p:sp>
        <p:nvSpPr>
          <p:cNvPr id="5" name="Text Placeholder 4">
            <a:extLst>
              <a:ext uri="{FF2B5EF4-FFF2-40B4-BE49-F238E27FC236}">
                <a16:creationId xmlns:a16="http://schemas.microsoft.com/office/drawing/2014/main" id="{B728CE8B-B888-49A1-B87C-297D74A7155A}"/>
              </a:ext>
            </a:extLst>
          </p:cNvPr>
          <p:cNvSpPr>
            <a:spLocks noGrp="1"/>
          </p:cNvSpPr>
          <p:nvPr>
            <p:ph type="body" idx="1"/>
          </p:nvPr>
        </p:nvSpPr>
        <p:spPr/>
        <p:txBody>
          <a:bodyPr/>
          <a:lstStyle/>
          <a:p>
            <a:r>
              <a:rPr lang="en-US" sz="2000"/>
              <a:t>No approval or endorsement of any commercial product by NIST is intended or implied. Certain commercial equipment, instruments or materials are identified in this presentation to facilitate better understanding.  Such identification does not imply recommendations or endorsement by NIST nor does it imply the materials or equipment identified are necessarily the best available for the purpose.</a:t>
            </a:r>
          </a:p>
          <a:p>
            <a:endParaRPr lang="en-US"/>
          </a:p>
        </p:txBody>
      </p:sp>
      <p:sp>
        <p:nvSpPr>
          <p:cNvPr id="4" name="Title 3">
            <a:extLst>
              <a:ext uri="{FF2B5EF4-FFF2-40B4-BE49-F238E27FC236}">
                <a16:creationId xmlns:a16="http://schemas.microsoft.com/office/drawing/2014/main" id="{BD7D21C6-137C-4342-B2A6-54F232C482EF}"/>
              </a:ext>
            </a:extLst>
          </p:cNvPr>
          <p:cNvSpPr>
            <a:spLocks noGrp="1"/>
          </p:cNvSpPr>
          <p:nvPr>
            <p:ph type="title"/>
          </p:nvPr>
        </p:nvSpPr>
        <p:spPr/>
        <p:txBody>
          <a:bodyPr/>
          <a:lstStyle/>
          <a:p>
            <a:r>
              <a:rPr lang="en-US"/>
              <a:t>Disclaimer</a:t>
            </a:r>
          </a:p>
        </p:txBody>
      </p:sp>
    </p:spTree>
    <p:extLst>
      <p:ext uri="{BB962C8B-B14F-4D97-AF65-F5344CB8AC3E}">
        <p14:creationId xmlns:p14="http://schemas.microsoft.com/office/powerpoint/2010/main" val="18112523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AA42-7910-4EC2-B1B0-DDB8917CA9A5}"/>
              </a:ext>
            </a:extLst>
          </p:cNvPr>
          <p:cNvSpPr>
            <a:spLocks noGrp="1"/>
          </p:cNvSpPr>
          <p:nvPr>
            <p:ph type="title"/>
          </p:nvPr>
        </p:nvSpPr>
        <p:spPr/>
        <p:txBody>
          <a:bodyPr/>
          <a:lstStyle/>
          <a:p>
            <a:r>
              <a:rPr lang="en-US"/>
              <a:t>NIST’s Mission</a:t>
            </a:r>
          </a:p>
        </p:txBody>
      </p:sp>
      <p:sp>
        <p:nvSpPr>
          <p:cNvPr id="3" name="Text Placeholder 2">
            <a:extLst>
              <a:ext uri="{FF2B5EF4-FFF2-40B4-BE49-F238E27FC236}">
                <a16:creationId xmlns:a16="http://schemas.microsoft.com/office/drawing/2014/main" id="{F9CA53DB-29C2-43E0-B6D0-D741C1DA7260}"/>
              </a:ext>
            </a:extLst>
          </p:cNvPr>
          <p:cNvSpPr>
            <a:spLocks noGrp="1"/>
          </p:cNvSpPr>
          <p:nvPr>
            <p:ph type="body" sz="half" idx="2"/>
          </p:nvPr>
        </p:nvSpPr>
        <p:spPr/>
        <p:txBody>
          <a:bodyPr>
            <a:normAutofit lnSpcReduction="10000"/>
          </a:bodyPr>
          <a:lstStyle/>
          <a:p>
            <a:pPr marL="0" indent="0">
              <a:buNone/>
            </a:pPr>
            <a:r>
              <a:rPr lang="en-US"/>
              <a:t>To promote U.S. innovation and industrial competitiveness by advancing measurement science, standards, and technology in ways that enhance economic security and improve our quality of life.</a:t>
            </a:r>
            <a:endParaRPr lang="en-US" i="1"/>
          </a:p>
        </p:txBody>
      </p:sp>
    </p:spTree>
    <p:extLst>
      <p:ext uri="{BB962C8B-B14F-4D97-AF65-F5344CB8AC3E}">
        <p14:creationId xmlns:p14="http://schemas.microsoft.com/office/powerpoint/2010/main" val="31118479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AE3C-1C5A-4C06-9BFB-ABAEC6F795F7}"/>
              </a:ext>
            </a:extLst>
          </p:cNvPr>
          <p:cNvSpPr>
            <a:spLocks noGrp="1"/>
          </p:cNvSpPr>
          <p:nvPr>
            <p:ph type="title"/>
          </p:nvPr>
        </p:nvSpPr>
        <p:spPr/>
        <p:txBody>
          <a:bodyPr/>
          <a:lstStyle/>
          <a:p>
            <a:r>
              <a:rPr lang="en-US"/>
              <a:t>What’s the NIST XR COI?</a:t>
            </a:r>
          </a:p>
        </p:txBody>
      </p:sp>
      <p:sp>
        <p:nvSpPr>
          <p:cNvPr id="3" name="Text Placeholder 2">
            <a:extLst>
              <a:ext uri="{FF2B5EF4-FFF2-40B4-BE49-F238E27FC236}">
                <a16:creationId xmlns:a16="http://schemas.microsoft.com/office/drawing/2014/main" id="{4B4E8DCE-FDEF-4944-84EF-939078ECDDCE}"/>
              </a:ext>
            </a:extLst>
          </p:cNvPr>
          <p:cNvSpPr>
            <a:spLocks noGrp="1"/>
          </p:cNvSpPr>
          <p:nvPr>
            <p:ph type="body" sz="half" idx="2"/>
          </p:nvPr>
        </p:nvSpPr>
        <p:spPr/>
        <p:txBody>
          <a:bodyPr/>
          <a:lstStyle/>
          <a:p>
            <a:r>
              <a:rPr lang="en-US" sz="2800"/>
              <a:t>We are researchers across the NIST labs working in augmented (AR), mixed (MR), and virtual reality (VR).  Our work ranges from visualizing crystalline structures to simulating public safety situations, performing usability testing, and creating standards. </a:t>
            </a:r>
          </a:p>
        </p:txBody>
      </p:sp>
      <p:pic>
        <p:nvPicPr>
          <p:cNvPr id="2050" name="Picture 2" descr="XR for Robotics">
            <a:extLst>
              <a:ext uri="{FF2B5EF4-FFF2-40B4-BE49-F238E27FC236}">
                <a16:creationId xmlns:a16="http://schemas.microsoft.com/office/drawing/2014/main" id="{B7E7CBA7-F624-4580-B7D0-09690443F94D}"/>
              </a:ext>
            </a:extLst>
          </p:cNvPr>
          <p:cNvPicPr>
            <a:picLocks noGrp="1" noChangeAspect="1" noChangeArrowheads="1"/>
          </p:cNvPicPr>
          <p:nvPr>
            <p:ph type="pic" sz="quarter" idx="20"/>
          </p:nvPr>
        </p:nvPicPr>
        <p:blipFill>
          <a:blip r:embed="rId2">
            <a:extLst>
              <a:ext uri="{28A0092B-C50C-407E-A947-70E740481C1C}">
                <a14:useLocalDpi xmlns:a14="http://schemas.microsoft.com/office/drawing/2010/main" val="0"/>
              </a:ext>
            </a:extLst>
          </a:blip>
          <a:srcRect l="11037" r="1103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xr-for-fire">
            <a:extLst>
              <a:ext uri="{FF2B5EF4-FFF2-40B4-BE49-F238E27FC236}">
                <a16:creationId xmlns:a16="http://schemas.microsoft.com/office/drawing/2014/main" id="{5EEB12E1-4C72-4FDC-AE91-9F464CBC8011}"/>
              </a:ext>
            </a:extLst>
          </p:cNvPr>
          <p:cNvPicPr>
            <a:picLocks noGrp="1" noChangeAspect="1" noChangeArrowheads="1"/>
          </p:cNvPicPr>
          <p:nvPr>
            <p:ph type="pic" sz="quarter" idx="21"/>
          </p:nvPr>
        </p:nvPicPr>
        <p:blipFill>
          <a:blip r:embed="rId3">
            <a:extLst>
              <a:ext uri="{28A0092B-C50C-407E-A947-70E740481C1C}">
                <a14:useLocalDpi xmlns:a14="http://schemas.microsoft.com/office/drawing/2010/main" val="0"/>
              </a:ext>
            </a:extLst>
          </a:blip>
          <a:srcRect l="11037" r="1103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SCR-web">
            <a:extLst>
              <a:ext uri="{FF2B5EF4-FFF2-40B4-BE49-F238E27FC236}">
                <a16:creationId xmlns:a16="http://schemas.microsoft.com/office/drawing/2014/main" id="{713163E7-68BE-4E16-BCC3-2260FF3CF525}"/>
              </a:ext>
            </a:extLst>
          </p:cNvPr>
          <p:cNvPicPr>
            <a:picLocks noGrp="1" noChangeAspect="1" noChangeArrowheads="1"/>
          </p:cNvPicPr>
          <p:nvPr>
            <p:ph type="pic" sz="quarter" idx="22"/>
          </p:nvPr>
        </p:nvPicPr>
        <p:blipFill>
          <a:blip r:embed="rId4">
            <a:extLst>
              <a:ext uri="{28A0092B-C50C-407E-A947-70E740481C1C}">
                <a14:useLocalDpi xmlns:a14="http://schemas.microsoft.com/office/drawing/2010/main" val="0"/>
              </a:ext>
            </a:extLst>
          </a:blip>
          <a:srcRect l="11037" r="1103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FBC3541-665E-4635-9B48-B227287B440C}"/>
              </a:ext>
            </a:extLst>
          </p:cNvPr>
          <p:cNvSpPr/>
          <p:nvPr/>
        </p:nvSpPr>
        <p:spPr>
          <a:xfrm>
            <a:off x="2128344" y="6339053"/>
            <a:ext cx="7935310" cy="400110"/>
          </a:xfrm>
          <a:prstGeom prst="rect">
            <a:avLst/>
          </a:prstGeom>
        </p:spPr>
        <p:txBody>
          <a:bodyPr wrap="square">
            <a:spAutoFit/>
          </a:bodyPr>
          <a:lstStyle/>
          <a:p>
            <a:pPr algn="ctr"/>
            <a:r>
              <a:rPr lang="en-US" sz="2000">
                <a:hlinkClick r:id="rId5"/>
              </a:rPr>
              <a:t>https://www.nist.gov/topics/information-technology/extended-reality</a:t>
            </a:r>
            <a:endParaRPr lang="en-US" sz="2000"/>
          </a:p>
        </p:txBody>
      </p:sp>
    </p:spTree>
    <p:extLst>
      <p:ext uri="{BB962C8B-B14F-4D97-AF65-F5344CB8AC3E}">
        <p14:creationId xmlns:p14="http://schemas.microsoft.com/office/powerpoint/2010/main" val="34402508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AE3C-1C5A-4C06-9BFB-ABAEC6F795F7}"/>
              </a:ext>
            </a:extLst>
          </p:cNvPr>
          <p:cNvSpPr>
            <a:spLocks noGrp="1"/>
          </p:cNvSpPr>
          <p:nvPr>
            <p:ph type="title"/>
          </p:nvPr>
        </p:nvSpPr>
        <p:spPr/>
        <p:txBody>
          <a:bodyPr/>
          <a:lstStyle/>
          <a:p>
            <a:r>
              <a:rPr lang="en-US"/>
              <a:t>What’s the NIST XR COI?</a:t>
            </a:r>
          </a:p>
        </p:txBody>
      </p:sp>
      <p:pic>
        <p:nvPicPr>
          <p:cNvPr id="11" name="Picture 10">
            <a:extLst>
              <a:ext uri="{FF2B5EF4-FFF2-40B4-BE49-F238E27FC236}">
                <a16:creationId xmlns:a16="http://schemas.microsoft.com/office/drawing/2014/main" id="{0CBCB752-B8E0-4147-8FEA-D41D69F997EE}"/>
              </a:ext>
            </a:extLst>
          </p:cNvPr>
          <p:cNvPicPr>
            <a:picLocks noChangeAspect="1"/>
          </p:cNvPicPr>
          <p:nvPr/>
        </p:nvPicPr>
        <p:blipFill>
          <a:blip r:embed="rId2"/>
          <a:stretch>
            <a:fillRect/>
          </a:stretch>
        </p:blipFill>
        <p:spPr>
          <a:xfrm>
            <a:off x="1866767" y="1178215"/>
            <a:ext cx="8144140" cy="5586916"/>
          </a:xfrm>
          <a:prstGeom prst="rect">
            <a:avLst/>
          </a:prstGeom>
        </p:spPr>
      </p:pic>
    </p:spTree>
    <p:extLst>
      <p:ext uri="{BB962C8B-B14F-4D97-AF65-F5344CB8AC3E}">
        <p14:creationId xmlns:p14="http://schemas.microsoft.com/office/powerpoint/2010/main" val="14390644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624"/>
        <p:cNvGrpSpPr/>
        <p:nvPr/>
      </p:nvGrpSpPr>
      <p:grpSpPr>
        <a:xfrm>
          <a:off x="0" y="0"/>
          <a:ext cx="0" cy="0"/>
          <a:chOff x="0" y="0"/>
          <a:chExt cx="0" cy="0"/>
        </a:xfrm>
      </p:grpSpPr>
      <p:pic>
        <p:nvPicPr>
          <p:cNvPr id="625" name="Google Shape;625;p31" descr="Emergency response helicopter "/>
          <p:cNvPicPr preferRelativeResize="0">
            <a:picLocks noGrp="1"/>
          </p:cNvPicPr>
          <p:nvPr>
            <p:ph type="pic" idx="2"/>
          </p:nvPr>
        </p:nvPicPr>
        <p:blipFill rotWithShape="1">
          <a:blip r:embed="rId3">
            <a:alphaModFix/>
          </a:blip>
          <a:srcRect/>
          <a:stretch/>
        </p:blipFill>
        <p:spPr>
          <a:xfrm>
            <a:off x="0" y="-24366"/>
            <a:ext cx="6718403" cy="6927601"/>
          </a:xfrm>
          <a:prstGeom prst="rect">
            <a:avLst/>
          </a:prstGeom>
          <a:noFill/>
          <a:ln>
            <a:noFill/>
          </a:ln>
        </p:spPr>
      </p:pic>
      <p:sp>
        <p:nvSpPr>
          <p:cNvPr id="626" name="Google Shape;626;p31"/>
          <p:cNvSpPr/>
          <p:nvPr/>
        </p:nvSpPr>
        <p:spPr>
          <a:xfrm>
            <a:off x="0" y="-24367"/>
            <a:ext cx="6718400" cy="6927600"/>
          </a:xfrm>
          <a:prstGeom prst="rect">
            <a:avLst/>
          </a:prstGeom>
          <a:solidFill>
            <a:srgbClr val="0F3352">
              <a:alpha val="62352"/>
            </a:srgbClr>
          </a:solidFill>
          <a:ln>
            <a:noFill/>
          </a:ln>
        </p:spPr>
        <p:txBody>
          <a:bodyPr spcFirstLastPara="1" wrap="square" lIns="91433" tIns="45700" rIns="91433" bIns="45700" anchor="ctr" anchorCtr="0">
            <a:noAutofit/>
          </a:bodyPr>
          <a:lstStyle/>
          <a:p>
            <a:pPr algn="ctr">
              <a:buSzPts val="1400"/>
            </a:pPr>
            <a:endParaRPr sz="1867">
              <a:solidFill>
                <a:schemeClr val="lt1"/>
              </a:solidFill>
              <a:latin typeface="Source Sans Pro"/>
              <a:ea typeface="Source Sans Pro"/>
              <a:cs typeface="Source Sans Pro"/>
              <a:sym typeface="Source Sans Pro"/>
            </a:endParaRPr>
          </a:p>
        </p:txBody>
      </p:sp>
      <p:sp>
        <p:nvSpPr>
          <p:cNvPr id="627" name="Google Shape;627;p31"/>
          <p:cNvSpPr txBox="1">
            <a:spLocks noGrp="1"/>
          </p:cNvSpPr>
          <p:nvPr>
            <p:ph type="title" idx="4294967295"/>
          </p:nvPr>
        </p:nvSpPr>
        <p:spPr>
          <a:xfrm>
            <a:off x="1340467" y="2738000"/>
            <a:ext cx="4318800" cy="1382000"/>
          </a:xfrm>
          <a:prstGeom prst="rect">
            <a:avLst/>
          </a:prstGeom>
          <a:noFill/>
          <a:ln w="63500" cap="flat" cmpd="sng">
            <a:solidFill>
              <a:schemeClr val="lt1"/>
            </a:solidFill>
            <a:prstDash val="solid"/>
            <a:miter lim="800000"/>
            <a:headEnd type="none" w="sm" len="sm"/>
            <a:tailEnd type="none" w="sm" len="sm"/>
          </a:ln>
        </p:spPr>
        <p:txBody>
          <a:bodyPr spcFirstLastPara="1" wrap="square" lIns="91433" tIns="45700" rIns="91433" bIns="45700" anchor="ctr" anchorCtr="0">
            <a:noAutofit/>
          </a:bodyPr>
          <a:lstStyle/>
          <a:p>
            <a:pPr>
              <a:buClr>
                <a:schemeClr val="lt1"/>
              </a:buClr>
              <a:buSzPts val="3000"/>
            </a:pPr>
            <a:r>
              <a:rPr lang="en" sz="4000">
                <a:solidFill>
                  <a:schemeClr val="lt1"/>
                </a:solidFill>
              </a:rPr>
              <a:t>PSCR Mission</a:t>
            </a:r>
            <a:endParaRPr sz="1467"/>
          </a:p>
        </p:txBody>
      </p:sp>
      <p:sp>
        <p:nvSpPr>
          <p:cNvPr id="628" name="Google Shape;628;p31"/>
          <p:cNvSpPr txBox="1">
            <a:spLocks noGrp="1"/>
          </p:cNvSpPr>
          <p:nvPr>
            <p:ph type="subTitle" idx="1"/>
          </p:nvPr>
        </p:nvSpPr>
        <p:spPr>
          <a:xfrm>
            <a:off x="7159033" y="1305351"/>
            <a:ext cx="4630800" cy="4247302"/>
          </a:xfrm>
          <a:prstGeom prst="rect">
            <a:avLst/>
          </a:prstGeom>
          <a:noFill/>
          <a:ln>
            <a:noFill/>
          </a:ln>
        </p:spPr>
        <p:txBody>
          <a:bodyPr spcFirstLastPara="1" wrap="square" lIns="91433" tIns="91433" rIns="91433" bIns="91433" anchor="ctr" anchorCtr="0">
            <a:spAutoFit/>
          </a:bodyPr>
          <a:lstStyle/>
          <a:p>
            <a:pPr>
              <a:spcBef>
                <a:spcPts val="0"/>
              </a:spcBef>
            </a:pPr>
            <a:r>
              <a:rPr lang="en">
                <a:solidFill>
                  <a:schemeClr val="tx1"/>
                </a:solidFill>
              </a:rPr>
              <a:t>To fulfill our vision, PSCR collaborates with public safety, industry, academia, other Federal Government agencies, and the solver community to </a:t>
            </a:r>
            <a:r>
              <a:rPr lang="en" b="1">
                <a:solidFill>
                  <a:schemeClr val="tx1"/>
                </a:solidFill>
              </a:rPr>
              <a:t>advance next-generation communications technologies that meet the operational requirements of first responders</a:t>
            </a:r>
            <a:r>
              <a:rPr lang="en">
                <a:solidFill>
                  <a:schemeClr val="tx1"/>
                </a:solidFill>
              </a:rPr>
              <a:t> through research, development, and innovation.</a:t>
            </a:r>
            <a:endParaRPr>
              <a:solidFill>
                <a:schemeClr val="tx1"/>
              </a:solidFill>
              <a:latin typeface="Mulish Medium"/>
              <a:ea typeface="Mulish Medium"/>
              <a:cs typeface="Mulish Medium"/>
              <a:sym typeface="Mulish Medium"/>
            </a:endParaRPr>
          </a:p>
        </p:txBody>
      </p:sp>
      <p:sp>
        <p:nvSpPr>
          <p:cNvPr id="629" name="Google Shape;629;p31"/>
          <p:cNvSpPr txBox="1">
            <a:spLocks noGrp="1"/>
          </p:cNvSpPr>
          <p:nvPr>
            <p:ph type="sldNum" idx="12"/>
          </p:nvPr>
        </p:nvSpPr>
        <p:spPr>
          <a:xfrm>
            <a:off x="9323120" y="6356351"/>
            <a:ext cx="2743200" cy="365200"/>
          </a:xfrm>
          <a:prstGeom prst="rect">
            <a:avLst/>
          </a:prstGeom>
          <a:noFill/>
          <a:ln>
            <a:noFill/>
          </a:ln>
        </p:spPr>
        <p:txBody>
          <a:bodyPr spcFirstLastPara="1" wrap="square" lIns="91433" tIns="45700" rIns="91433" bIns="45700" anchor="ctr" anchorCtr="0">
            <a:noAutofit/>
          </a:bodyPr>
          <a:lstStyle/>
          <a:p>
            <a:fld id="{00000000-1234-1234-1234-123412341234}" type="slidenum">
              <a:rPr lang="en"/>
              <a:pPr/>
              <a:t>44</a:t>
            </a:fld>
            <a:endParaRPr/>
          </a:p>
        </p:txBody>
      </p:sp>
    </p:spTree>
    <p:extLst>
      <p:ext uri="{BB962C8B-B14F-4D97-AF65-F5344CB8AC3E}">
        <p14:creationId xmlns:p14="http://schemas.microsoft.com/office/powerpoint/2010/main" val="17790609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7B440C-DAEB-8593-0C2C-6922AA741F59}"/>
              </a:ext>
            </a:extLst>
          </p:cNvPr>
          <p:cNvSpPr>
            <a:spLocks noGrp="1"/>
          </p:cNvSpPr>
          <p:nvPr>
            <p:ph type="title"/>
          </p:nvPr>
        </p:nvSpPr>
        <p:spPr/>
        <p:txBody>
          <a:bodyPr/>
          <a:lstStyle/>
          <a:p>
            <a:r>
              <a:rPr lang="en-US"/>
              <a:t>5 Key Research Areas</a:t>
            </a:r>
          </a:p>
        </p:txBody>
      </p:sp>
      <p:pic>
        <p:nvPicPr>
          <p:cNvPr id="960" name="Google Shape;960;p42" descr="Graphical user interface&#10;&#10;Description automatically generated with medium confidence"/>
          <p:cNvPicPr preferRelativeResize="0">
            <a:picLocks/>
          </p:cNvPicPr>
          <p:nvPr/>
        </p:nvPicPr>
        <p:blipFill rotWithShape="1">
          <a:blip r:embed="rId2">
            <a:alphaModFix/>
          </a:blip>
          <a:srcRect l="23031"/>
          <a:stretch/>
        </p:blipFill>
        <p:spPr>
          <a:xfrm>
            <a:off x="5007302" y="1662685"/>
            <a:ext cx="2217072" cy="3563299"/>
          </a:xfrm>
          <a:prstGeom prst="rect">
            <a:avLst/>
          </a:prstGeom>
          <a:noFill/>
          <a:ln>
            <a:noFill/>
          </a:ln>
        </p:spPr>
      </p:pic>
      <p:pic>
        <p:nvPicPr>
          <p:cNvPr id="962" name="Google Shape;962;p42" descr="A picture containing building&#10;&#10;Description automatically generated"/>
          <p:cNvPicPr preferRelativeResize="0">
            <a:picLocks/>
          </p:cNvPicPr>
          <p:nvPr/>
        </p:nvPicPr>
        <p:blipFill rotWithShape="1">
          <a:blip r:embed="rId3">
            <a:alphaModFix/>
          </a:blip>
          <a:srcRect l="32515" r="32516"/>
          <a:stretch/>
        </p:blipFill>
        <p:spPr>
          <a:xfrm>
            <a:off x="7369731" y="1662684"/>
            <a:ext cx="2217072" cy="3563299"/>
          </a:xfrm>
          <a:prstGeom prst="rect">
            <a:avLst/>
          </a:prstGeom>
          <a:noFill/>
          <a:ln>
            <a:noFill/>
          </a:ln>
        </p:spPr>
      </p:pic>
      <p:pic>
        <p:nvPicPr>
          <p:cNvPr id="963" name="Google Shape;963;p42" descr="A picture containing rock, food, fruit, stone&#10;&#10;Description automatically generated"/>
          <p:cNvPicPr preferRelativeResize="0">
            <a:picLocks/>
          </p:cNvPicPr>
          <p:nvPr/>
        </p:nvPicPr>
        <p:blipFill rotWithShape="1">
          <a:blip r:embed="rId4">
            <a:alphaModFix/>
          </a:blip>
          <a:srcRect l="46412" r="18631"/>
          <a:stretch/>
        </p:blipFill>
        <p:spPr>
          <a:xfrm>
            <a:off x="9746298" y="1662684"/>
            <a:ext cx="2217072" cy="3563299"/>
          </a:xfrm>
          <a:prstGeom prst="rect">
            <a:avLst/>
          </a:prstGeom>
          <a:noFill/>
          <a:ln>
            <a:noFill/>
          </a:ln>
        </p:spPr>
      </p:pic>
      <p:pic>
        <p:nvPicPr>
          <p:cNvPr id="23" name="Picture Placeholder 22">
            <a:extLst>
              <a:ext uri="{FF2B5EF4-FFF2-40B4-BE49-F238E27FC236}">
                <a16:creationId xmlns:a16="http://schemas.microsoft.com/office/drawing/2014/main" id="{35AA76CD-BC0B-9157-391D-250B3FD2911F}"/>
              </a:ext>
            </a:extLst>
          </p:cNvPr>
          <p:cNvPicPr>
            <a:picLocks noChangeAspect="1"/>
          </p:cNvPicPr>
          <p:nvPr/>
        </p:nvPicPr>
        <p:blipFill>
          <a:blip r:embed="rId5"/>
          <a:srcRect l="29263" r="29263"/>
          <a:stretch>
            <a:fillRect/>
          </a:stretch>
        </p:blipFill>
        <p:spPr>
          <a:xfrm>
            <a:off x="262056" y="1662684"/>
            <a:ext cx="2217072" cy="3563299"/>
          </a:xfrm>
          <a:prstGeom prst="rect">
            <a:avLst/>
          </a:prstGeom>
        </p:spPr>
      </p:pic>
      <p:pic>
        <p:nvPicPr>
          <p:cNvPr id="958" name="Google Shape;958;p42" descr="A picture containing night sky&#10;&#10;Description automatically generated"/>
          <p:cNvPicPr preferRelativeResize="0">
            <a:picLocks/>
          </p:cNvPicPr>
          <p:nvPr/>
        </p:nvPicPr>
        <p:blipFill rotWithShape="1">
          <a:blip r:embed="rId6">
            <a:alphaModFix/>
          </a:blip>
          <a:srcRect l="32512" r="32512"/>
          <a:stretch/>
        </p:blipFill>
        <p:spPr>
          <a:xfrm>
            <a:off x="2634679" y="1662684"/>
            <a:ext cx="2217072" cy="3563299"/>
          </a:xfrm>
          <a:prstGeom prst="rect">
            <a:avLst/>
          </a:prstGeom>
          <a:noFill/>
          <a:ln>
            <a:noFill/>
          </a:ln>
        </p:spPr>
      </p:pic>
      <p:sp>
        <p:nvSpPr>
          <p:cNvPr id="964" name="Google Shape;964;p42"/>
          <p:cNvSpPr/>
          <p:nvPr/>
        </p:nvSpPr>
        <p:spPr>
          <a:xfrm>
            <a:off x="7364332" y="1662684"/>
            <a:ext cx="2217072" cy="3563299"/>
          </a:xfrm>
          <a:prstGeom prst="rect">
            <a:avLst/>
          </a:prstGeom>
          <a:solidFill>
            <a:srgbClr val="0F3352">
              <a:alpha val="62352"/>
            </a:srgbClr>
          </a:solidFill>
          <a:ln>
            <a:noFill/>
          </a:ln>
        </p:spPr>
        <p:txBody>
          <a:bodyPr spcFirstLastPara="1" wrap="square" lIns="91433" tIns="45700" rIns="91433"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867" b="0" i="0" u="none" strike="noStrike" kern="0" cap="none" spc="0" normalizeH="0" baseline="0" noProof="0">
              <a:ln>
                <a:noFill/>
              </a:ln>
              <a:solidFill>
                <a:srgbClr val="FFFFFF"/>
              </a:solidFill>
              <a:effectLst/>
              <a:uLnTx/>
              <a:uFillTx/>
              <a:latin typeface="Source Sans Pro"/>
              <a:ea typeface="Source Sans Pro"/>
              <a:cs typeface="Source Sans Pro"/>
              <a:sym typeface="Source Sans Pro"/>
            </a:endParaRPr>
          </a:p>
        </p:txBody>
      </p:sp>
      <p:sp>
        <p:nvSpPr>
          <p:cNvPr id="965" name="Google Shape;965;p42"/>
          <p:cNvSpPr/>
          <p:nvPr/>
        </p:nvSpPr>
        <p:spPr>
          <a:xfrm>
            <a:off x="2634679" y="1662684"/>
            <a:ext cx="2217072" cy="3563299"/>
          </a:xfrm>
          <a:prstGeom prst="rect">
            <a:avLst/>
          </a:prstGeom>
          <a:solidFill>
            <a:srgbClr val="0F3352">
              <a:alpha val="62352"/>
            </a:srgbClr>
          </a:solidFill>
          <a:ln>
            <a:noFill/>
          </a:ln>
        </p:spPr>
        <p:txBody>
          <a:bodyPr spcFirstLastPara="1" wrap="square" lIns="91433" tIns="45700" rIns="91433"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867" b="0" i="0" u="none" strike="noStrike" kern="0" cap="none" spc="0" normalizeH="0" baseline="0" noProof="0">
              <a:ln>
                <a:noFill/>
              </a:ln>
              <a:solidFill>
                <a:srgbClr val="FFFFFF"/>
              </a:solidFill>
              <a:effectLst/>
              <a:uLnTx/>
              <a:uFillTx/>
              <a:latin typeface="Source Sans Pro"/>
              <a:ea typeface="Source Sans Pro"/>
              <a:cs typeface="Source Sans Pro"/>
              <a:sym typeface="Source Sans Pro"/>
            </a:endParaRPr>
          </a:p>
        </p:txBody>
      </p:sp>
      <p:sp>
        <p:nvSpPr>
          <p:cNvPr id="966" name="Google Shape;966;p42"/>
          <p:cNvSpPr/>
          <p:nvPr/>
        </p:nvSpPr>
        <p:spPr>
          <a:xfrm>
            <a:off x="263479" y="1662684"/>
            <a:ext cx="2217072" cy="3563299"/>
          </a:xfrm>
          <a:prstGeom prst="rect">
            <a:avLst/>
          </a:prstGeom>
          <a:solidFill>
            <a:srgbClr val="0F3352">
              <a:alpha val="62352"/>
            </a:srgbClr>
          </a:solidFill>
          <a:ln>
            <a:noFill/>
          </a:ln>
        </p:spPr>
        <p:txBody>
          <a:bodyPr spcFirstLastPara="1" wrap="square" lIns="91433" tIns="45700" rIns="91433"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867" b="0" i="0" u="none" strike="noStrike" kern="0" cap="none" spc="0" normalizeH="0" baseline="0" noProof="0">
              <a:ln>
                <a:noFill/>
              </a:ln>
              <a:solidFill>
                <a:srgbClr val="FFFFFF"/>
              </a:solidFill>
              <a:effectLst/>
              <a:uLnTx/>
              <a:uFillTx/>
              <a:latin typeface="Source Sans Pro"/>
              <a:ea typeface="Source Sans Pro"/>
              <a:cs typeface="Source Sans Pro"/>
              <a:sym typeface="Source Sans Pro"/>
            </a:endParaRPr>
          </a:p>
        </p:txBody>
      </p:sp>
      <p:sp>
        <p:nvSpPr>
          <p:cNvPr id="967" name="Google Shape;967;p42"/>
          <p:cNvSpPr/>
          <p:nvPr/>
        </p:nvSpPr>
        <p:spPr>
          <a:xfrm>
            <a:off x="9746298" y="1662684"/>
            <a:ext cx="2217072" cy="3563299"/>
          </a:xfrm>
          <a:prstGeom prst="rect">
            <a:avLst/>
          </a:prstGeom>
          <a:solidFill>
            <a:srgbClr val="0F3352">
              <a:alpha val="62352"/>
            </a:srgbClr>
          </a:solidFill>
          <a:ln>
            <a:noFill/>
          </a:ln>
        </p:spPr>
        <p:txBody>
          <a:bodyPr spcFirstLastPara="1" wrap="square" lIns="91433" tIns="45700" rIns="91433"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867" b="0" i="0" u="none" strike="noStrike" kern="0" cap="none" spc="0" normalizeH="0" baseline="0" noProof="0">
              <a:ln>
                <a:noFill/>
              </a:ln>
              <a:solidFill>
                <a:srgbClr val="FFFFFF"/>
              </a:solidFill>
              <a:effectLst/>
              <a:uLnTx/>
              <a:uFillTx/>
              <a:latin typeface="Source Sans Pro"/>
              <a:ea typeface="Source Sans Pro"/>
              <a:cs typeface="Source Sans Pro"/>
              <a:sym typeface="Source Sans Pro"/>
            </a:endParaRPr>
          </a:p>
        </p:txBody>
      </p:sp>
      <p:sp>
        <p:nvSpPr>
          <p:cNvPr id="968" name="Google Shape;968;p42"/>
          <p:cNvSpPr/>
          <p:nvPr/>
        </p:nvSpPr>
        <p:spPr>
          <a:xfrm>
            <a:off x="5004177" y="1662685"/>
            <a:ext cx="2217072" cy="3563299"/>
          </a:xfrm>
          <a:prstGeom prst="rect">
            <a:avLst/>
          </a:prstGeom>
          <a:solidFill>
            <a:srgbClr val="0F3352">
              <a:alpha val="62352"/>
            </a:srgbClr>
          </a:solidFill>
          <a:ln>
            <a:noFill/>
          </a:ln>
        </p:spPr>
        <p:txBody>
          <a:bodyPr spcFirstLastPara="1" wrap="square" lIns="91433" tIns="45700" rIns="91433"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867" b="0" i="0" u="none" strike="noStrike" kern="0" cap="none" spc="0" normalizeH="0" baseline="0" noProof="0">
              <a:ln>
                <a:noFill/>
              </a:ln>
              <a:solidFill>
                <a:srgbClr val="FFFFFF"/>
              </a:solidFill>
              <a:effectLst/>
              <a:uLnTx/>
              <a:uFillTx/>
              <a:latin typeface="Source Sans Pro"/>
              <a:ea typeface="Source Sans Pro"/>
              <a:cs typeface="Source Sans Pro"/>
              <a:sym typeface="Source Sans Pro"/>
            </a:endParaRPr>
          </a:p>
        </p:txBody>
      </p:sp>
      <p:sp>
        <p:nvSpPr>
          <p:cNvPr id="969" name="Google Shape;969;p42"/>
          <p:cNvSpPr txBox="1"/>
          <p:nvPr/>
        </p:nvSpPr>
        <p:spPr>
          <a:xfrm>
            <a:off x="7364331" y="1859285"/>
            <a:ext cx="2210004" cy="1231052"/>
          </a:xfrm>
          <a:prstGeom prst="rect">
            <a:avLst/>
          </a:prstGeom>
          <a:noFill/>
          <a:ln>
            <a:noFill/>
          </a:ln>
        </p:spPr>
        <p:txBody>
          <a:bodyPr spcFirstLastPara="1" wrap="square" lIns="121900" tIns="60933" rIns="121900" bIns="60933" anchor="t" anchorCtr="0">
            <a:spAutoFit/>
          </a:bodyPr>
          <a:lstStyle/>
          <a:p>
            <a:pPr marL="169329"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2400" b="0" i="0" u="none" strike="noStrike" kern="0" cap="none" spc="0" normalizeH="0" baseline="0" noProof="0">
                <a:ln>
                  <a:noFill/>
                </a:ln>
                <a:solidFill>
                  <a:srgbClr val="FFFFFF"/>
                </a:solidFill>
                <a:effectLst/>
                <a:uLnTx/>
                <a:uFillTx/>
                <a:latin typeface="Source Sans Pro"/>
                <a:ea typeface="Source Sans Pro"/>
                <a:cs typeface="Source Sans Pro"/>
                <a:sym typeface="Source Sans Pro"/>
              </a:rPr>
              <a:t>Location-Based Services</a:t>
            </a: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42"/>
          <p:cNvSpPr txBox="1"/>
          <p:nvPr/>
        </p:nvSpPr>
        <p:spPr>
          <a:xfrm>
            <a:off x="2632977" y="1859285"/>
            <a:ext cx="2210004" cy="861720"/>
          </a:xfrm>
          <a:prstGeom prst="rect">
            <a:avLst/>
          </a:prstGeom>
          <a:noFill/>
          <a:ln>
            <a:noFill/>
          </a:ln>
        </p:spPr>
        <p:txBody>
          <a:bodyPr spcFirstLastPara="1" wrap="square" lIns="121900" tIns="60933" rIns="121900" bIns="60933" anchor="t" anchorCtr="0">
            <a:spAutoFit/>
          </a:bodyPr>
          <a:lstStyle/>
          <a:p>
            <a:pPr marL="169329"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2400" b="0" i="0" u="none" strike="noStrike" kern="0" cap="none" spc="0" normalizeH="0" baseline="0" noProof="0">
                <a:ln>
                  <a:noFill/>
                </a:ln>
                <a:solidFill>
                  <a:srgbClr val="FFFFFF"/>
                </a:solidFill>
                <a:effectLst/>
                <a:uLnTx/>
                <a:uFillTx/>
                <a:latin typeface="Source Sans Pro"/>
                <a:ea typeface="Source Sans Pro"/>
                <a:cs typeface="Source Sans Pro"/>
                <a:sym typeface="Source Sans Pro"/>
              </a:rPr>
              <a:t>Mission Critical Voice</a:t>
            </a: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42"/>
          <p:cNvSpPr txBox="1"/>
          <p:nvPr/>
        </p:nvSpPr>
        <p:spPr>
          <a:xfrm>
            <a:off x="246804" y="1859286"/>
            <a:ext cx="2210004" cy="1600384"/>
          </a:xfrm>
          <a:prstGeom prst="rect">
            <a:avLst/>
          </a:prstGeom>
          <a:noFill/>
          <a:ln>
            <a:noFill/>
          </a:ln>
        </p:spPr>
        <p:txBody>
          <a:bodyPr spcFirstLastPara="1" wrap="square" lIns="121900" tIns="60933" rIns="121900" bIns="60933" anchor="t" anchorCtr="0">
            <a:spAutoFit/>
          </a:bodyPr>
          <a:lstStyle/>
          <a:p>
            <a:pPr marL="169329"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2400" b="0" i="0" u="none" strike="noStrike" kern="0" cap="none" spc="0" normalizeH="0" baseline="0" noProof="0">
                <a:ln>
                  <a:noFill/>
                </a:ln>
                <a:solidFill>
                  <a:srgbClr val="FFFFFF"/>
                </a:solidFill>
                <a:effectLst/>
                <a:uLnTx/>
                <a:uFillTx/>
                <a:latin typeface="Source Sans Pro"/>
                <a:ea typeface="Source Sans Pro"/>
                <a:cs typeface="Source Sans Pro"/>
                <a:sym typeface="Source Sans Pro"/>
              </a:rPr>
              <a:t>Next Generation Systems Integration</a:t>
            </a: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42"/>
          <p:cNvSpPr txBox="1"/>
          <p:nvPr/>
        </p:nvSpPr>
        <p:spPr>
          <a:xfrm>
            <a:off x="9747967" y="1859285"/>
            <a:ext cx="2210004" cy="1231052"/>
          </a:xfrm>
          <a:prstGeom prst="rect">
            <a:avLst/>
          </a:prstGeom>
          <a:noFill/>
          <a:ln>
            <a:noFill/>
          </a:ln>
        </p:spPr>
        <p:txBody>
          <a:bodyPr spcFirstLastPara="1" wrap="square" lIns="121900" tIns="60933" rIns="121900" bIns="60933" anchor="t" anchorCtr="0">
            <a:spAutoFit/>
          </a:bodyPr>
          <a:lstStyle/>
          <a:p>
            <a:pPr marL="169329"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2400" b="0" i="0" u="none" strike="noStrike" kern="0" cap="none" spc="0" normalizeH="0" baseline="0" noProof="0">
                <a:ln>
                  <a:noFill/>
                </a:ln>
                <a:solidFill>
                  <a:srgbClr val="FFFFFF"/>
                </a:solidFill>
                <a:effectLst/>
                <a:uLnTx/>
                <a:uFillTx/>
                <a:latin typeface="Source Sans Pro"/>
                <a:ea typeface="Source Sans Pro"/>
                <a:cs typeface="Source Sans Pro"/>
                <a:sym typeface="Source Sans Pro"/>
              </a:rPr>
              <a:t>Uncrewed Aircraft Systems</a:t>
            </a: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42"/>
          <p:cNvSpPr txBox="1"/>
          <p:nvPr/>
        </p:nvSpPr>
        <p:spPr>
          <a:xfrm>
            <a:off x="4731391" y="1859285"/>
            <a:ext cx="2600085" cy="861720"/>
          </a:xfrm>
          <a:prstGeom prst="rect">
            <a:avLst/>
          </a:prstGeom>
          <a:noFill/>
          <a:ln>
            <a:noFill/>
          </a:ln>
        </p:spPr>
        <p:txBody>
          <a:bodyPr spcFirstLastPara="1" wrap="square" lIns="121900" tIns="60933" rIns="121900" bIns="60933" anchor="t" anchorCtr="0">
            <a:spAutoFit/>
          </a:bodyPr>
          <a:lstStyle/>
          <a:p>
            <a:pPr marL="169329"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2400" b="0" i="0" u="none" strike="noStrike" kern="0" cap="none" spc="0" normalizeH="0" baseline="0" noProof="0">
                <a:ln>
                  <a:noFill/>
                </a:ln>
                <a:solidFill>
                  <a:srgbClr val="FFFFFF"/>
                </a:solidFill>
                <a:effectLst/>
                <a:uLnTx/>
                <a:uFillTx/>
                <a:latin typeface="Source Sans Pro"/>
                <a:ea typeface="Source Sans Pro"/>
                <a:cs typeface="Source Sans Pro"/>
                <a:sym typeface="Source Sans Pro"/>
              </a:rPr>
              <a:t>User Interface / User Experience</a:t>
            </a: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1608065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955AF-4890-77C1-B08C-EDD0E2A8BA33}"/>
              </a:ext>
            </a:extLst>
          </p:cNvPr>
          <p:cNvSpPr>
            <a:spLocks noGrp="1"/>
          </p:cNvSpPr>
          <p:nvPr>
            <p:ph type="title"/>
          </p:nvPr>
        </p:nvSpPr>
        <p:spPr>
          <a:xfrm>
            <a:off x="622600" y="206511"/>
            <a:ext cx="10946800" cy="680400"/>
          </a:xfrm>
        </p:spPr>
        <p:txBody>
          <a:bodyPr/>
          <a:lstStyle/>
          <a:p>
            <a:r>
              <a:rPr lang="en-US"/>
              <a:t>Start With The Stakeholders</a:t>
            </a:r>
          </a:p>
        </p:txBody>
      </p:sp>
      <p:sp>
        <p:nvSpPr>
          <p:cNvPr id="7" name="Slide Number Placeholder 1">
            <a:extLst>
              <a:ext uri="{FF2B5EF4-FFF2-40B4-BE49-F238E27FC236}">
                <a16:creationId xmlns:a16="http://schemas.microsoft.com/office/drawing/2014/main" id="{EE2BB719-4101-CFF6-C2F2-3D6A8D90960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US" smtClean="0"/>
              <a:t>46</a:t>
            </a:fld>
            <a:endParaRPr lang="en-US"/>
          </a:p>
        </p:txBody>
      </p:sp>
      <p:pic>
        <p:nvPicPr>
          <p:cNvPr id="3" name="Picture 2">
            <a:extLst>
              <a:ext uri="{FF2B5EF4-FFF2-40B4-BE49-F238E27FC236}">
                <a16:creationId xmlns:a16="http://schemas.microsoft.com/office/drawing/2014/main" id="{707EEA45-5D4E-BBF2-3C89-EC9F5E550AC3}"/>
              </a:ext>
            </a:extLst>
          </p:cNvPr>
          <p:cNvPicPr>
            <a:picLocks noChangeAspect="1"/>
          </p:cNvPicPr>
          <p:nvPr/>
        </p:nvPicPr>
        <p:blipFill>
          <a:blip r:embed="rId3"/>
          <a:stretch>
            <a:fillRect/>
          </a:stretch>
        </p:blipFill>
        <p:spPr>
          <a:xfrm>
            <a:off x="8937468" y="4100588"/>
            <a:ext cx="3228774" cy="2341442"/>
          </a:xfrm>
          <a:prstGeom prst="rect">
            <a:avLst/>
          </a:prstGeom>
        </p:spPr>
      </p:pic>
      <p:pic>
        <p:nvPicPr>
          <p:cNvPr id="4" name="Picture 3">
            <a:extLst>
              <a:ext uri="{FF2B5EF4-FFF2-40B4-BE49-F238E27FC236}">
                <a16:creationId xmlns:a16="http://schemas.microsoft.com/office/drawing/2014/main" id="{E0599F4F-A43C-2B3B-9583-612927E8D5CC}"/>
              </a:ext>
            </a:extLst>
          </p:cNvPr>
          <p:cNvPicPr>
            <a:picLocks noChangeAspect="1"/>
          </p:cNvPicPr>
          <p:nvPr/>
        </p:nvPicPr>
        <p:blipFill>
          <a:blip r:embed="rId4"/>
          <a:stretch>
            <a:fillRect/>
          </a:stretch>
        </p:blipFill>
        <p:spPr>
          <a:xfrm>
            <a:off x="5919069" y="3863661"/>
            <a:ext cx="3212971" cy="2726157"/>
          </a:xfrm>
          <a:prstGeom prst="rect">
            <a:avLst/>
          </a:prstGeom>
        </p:spPr>
      </p:pic>
      <p:sp>
        <p:nvSpPr>
          <p:cNvPr id="11" name="TextBox 10">
            <a:extLst>
              <a:ext uri="{FF2B5EF4-FFF2-40B4-BE49-F238E27FC236}">
                <a16:creationId xmlns:a16="http://schemas.microsoft.com/office/drawing/2014/main" id="{7708810B-88D5-3A79-4213-A76C70DAD031}"/>
              </a:ext>
            </a:extLst>
          </p:cNvPr>
          <p:cNvSpPr txBox="1"/>
          <p:nvPr/>
        </p:nvSpPr>
        <p:spPr>
          <a:xfrm>
            <a:off x="355235" y="1863113"/>
            <a:ext cx="5059263" cy="4739759"/>
          </a:xfrm>
          <a:prstGeom prst="rect">
            <a:avLst/>
          </a:prstGeom>
          <a:noFill/>
        </p:spPr>
        <p:txBody>
          <a:bodyPr wrap="square">
            <a:spAutoFit/>
          </a:bodyPr>
          <a:lstStyle/>
          <a:p>
            <a:pPr marL="457200" indent="-457200">
              <a:spcAft>
                <a:spcPts val="1200"/>
              </a:spcAft>
              <a:buFont typeface="Arial" panose="020B0604020202020204" pitchFamily="34" charset="0"/>
              <a:buChar char="•"/>
            </a:pPr>
            <a:r>
              <a:rPr lang="en-US" sz="2800">
                <a:latin typeface="Source Sans Pro" panose="020B0503030403020204" pitchFamily="34" charset="0"/>
                <a:ea typeface="Source Sans Pro" panose="020B0503030403020204" pitchFamily="34" charset="0"/>
              </a:rPr>
              <a:t>Cost matters – What is the value proposition?</a:t>
            </a:r>
          </a:p>
          <a:p>
            <a:pPr marL="457200" indent="-457200">
              <a:spcAft>
                <a:spcPts val="1200"/>
              </a:spcAft>
              <a:buFont typeface="Arial" panose="020B0604020202020204" pitchFamily="34" charset="0"/>
              <a:buChar char="•"/>
            </a:pPr>
            <a:r>
              <a:rPr lang="en-US" sz="2800">
                <a:latin typeface="Source Sans Pro" panose="020B0503030403020204" pitchFamily="34" charset="0"/>
                <a:ea typeface="Source Sans Pro" panose="020B0503030403020204" pitchFamily="34" charset="0"/>
              </a:rPr>
              <a:t>Technical &amp; logistical challenges</a:t>
            </a:r>
          </a:p>
          <a:p>
            <a:pPr marL="457200" indent="-457200">
              <a:spcAft>
                <a:spcPts val="1200"/>
              </a:spcAft>
              <a:buFont typeface="Arial" panose="020B0604020202020204" pitchFamily="34" charset="0"/>
              <a:buChar char="•"/>
            </a:pPr>
            <a:r>
              <a:rPr lang="en-US" sz="2800">
                <a:latin typeface="Source Sans Pro" panose="020B0503030403020204" pitchFamily="34" charset="0"/>
                <a:ea typeface="Source Sans Pro" panose="020B0503030403020204" pitchFamily="34" charset="0"/>
              </a:rPr>
              <a:t>Think about sustainment</a:t>
            </a:r>
          </a:p>
          <a:p>
            <a:pPr marL="457200" indent="-457200">
              <a:spcAft>
                <a:spcPts val="1200"/>
              </a:spcAft>
              <a:buFont typeface="Arial" panose="020B0604020202020204" pitchFamily="34" charset="0"/>
              <a:buChar char="•"/>
            </a:pPr>
            <a:r>
              <a:rPr lang="en-US" sz="2800">
                <a:latin typeface="Source Sans Pro" panose="020B0503030403020204" pitchFamily="34" charset="0"/>
                <a:ea typeface="Source Sans Pro" panose="020B0503030403020204" pitchFamily="34" charset="0"/>
              </a:rPr>
              <a:t>Avoid using technology for technology’s sake</a:t>
            </a:r>
          </a:p>
          <a:p>
            <a:pPr marL="457200" indent="-457200">
              <a:spcAft>
                <a:spcPts val="1200"/>
              </a:spcAft>
              <a:buFont typeface="Arial" panose="020B0604020202020204" pitchFamily="34" charset="0"/>
              <a:buChar char="•"/>
            </a:pPr>
            <a:endParaRPr lang="en-US" sz="2800">
              <a:latin typeface="Source Sans Pro" panose="020B0503030403020204" pitchFamily="34" charset="0"/>
              <a:ea typeface="Source Sans Pro" panose="020B0503030403020204" pitchFamily="34" charset="0"/>
            </a:endParaRPr>
          </a:p>
          <a:p>
            <a:pPr marL="457200" indent="-457200">
              <a:spcAft>
                <a:spcPts val="1200"/>
              </a:spcAft>
              <a:buFont typeface="Arial" panose="020B0604020202020204" pitchFamily="34" charset="0"/>
              <a:buChar char="•"/>
            </a:pPr>
            <a:endParaRPr lang="en-US" sz="2800">
              <a:latin typeface="Source Sans Pro" panose="020B0503030403020204" pitchFamily="34" charset="0"/>
              <a:ea typeface="Source Sans Pro" panose="020B0503030403020204" pitchFamily="34" charset="0"/>
            </a:endParaRPr>
          </a:p>
        </p:txBody>
      </p:sp>
      <p:pic>
        <p:nvPicPr>
          <p:cNvPr id="5" name="Picture 4" descr="A picture containing person, wall, sport, exercise device&#10;&#10;Description automatically generated">
            <a:extLst>
              <a:ext uri="{FF2B5EF4-FFF2-40B4-BE49-F238E27FC236}">
                <a16:creationId xmlns:a16="http://schemas.microsoft.com/office/drawing/2014/main" id="{54582470-508B-3683-7194-0AEEA7BE1F25}"/>
              </a:ext>
            </a:extLst>
          </p:cNvPr>
          <p:cNvPicPr>
            <a:picLocks noChangeAspect="1"/>
          </p:cNvPicPr>
          <p:nvPr/>
        </p:nvPicPr>
        <p:blipFill>
          <a:blip r:embed="rId5"/>
          <a:stretch>
            <a:fillRect/>
          </a:stretch>
        </p:blipFill>
        <p:spPr>
          <a:xfrm rot="5400000">
            <a:off x="5752055" y="1274575"/>
            <a:ext cx="2847855" cy="2135891"/>
          </a:xfrm>
          <a:prstGeom prst="rect">
            <a:avLst/>
          </a:prstGeom>
        </p:spPr>
      </p:pic>
      <p:pic>
        <p:nvPicPr>
          <p:cNvPr id="6" name="Picture 5" descr="A picture containing person, indoor, working&#10;&#10;Description automatically generated">
            <a:extLst>
              <a:ext uri="{FF2B5EF4-FFF2-40B4-BE49-F238E27FC236}">
                <a16:creationId xmlns:a16="http://schemas.microsoft.com/office/drawing/2014/main" id="{D0E8F5D1-E623-4955-4FFB-16DC51B56950}"/>
              </a:ext>
            </a:extLst>
          </p:cNvPr>
          <p:cNvPicPr>
            <a:picLocks noChangeAspect="1"/>
          </p:cNvPicPr>
          <p:nvPr/>
        </p:nvPicPr>
        <p:blipFill rotWithShape="1">
          <a:blip r:embed="rId6"/>
          <a:srcRect l="8527" r="14554"/>
          <a:stretch/>
        </p:blipFill>
        <p:spPr>
          <a:xfrm>
            <a:off x="8937467" y="987075"/>
            <a:ext cx="2850552" cy="2779373"/>
          </a:xfrm>
          <a:prstGeom prst="rect">
            <a:avLst/>
          </a:prstGeom>
        </p:spPr>
      </p:pic>
    </p:spTree>
    <p:extLst>
      <p:ext uri="{BB962C8B-B14F-4D97-AF65-F5344CB8AC3E}">
        <p14:creationId xmlns:p14="http://schemas.microsoft.com/office/powerpoint/2010/main" val="39813917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6D2DC8-466A-7285-5665-D98D8937EC18}"/>
              </a:ext>
            </a:extLst>
          </p:cNvPr>
          <p:cNvPicPr>
            <a:picLocks noChangeAspect="1" noChangeArrowheads="1"/>
          </p:cNvPicPr>
          <p:nvPr/>
        </p:nvPicPr>
        <p:blipFill rotWithShape="1">
          <a:blip r:embed="rId2" cstate="hqprint">
            <a:extLst>
              <a:ext uri="{28A0092B-C50C-407E-A947-70E740481C1C}">
                <a14:useLocalDpi xmlns:a14="http://schemas.microsoft.com/office/drawing/2010/main"/>
              </a:ext>
            </a:extLst>
          </a:blip>
          <a:srcRect t="3761" r="-8099" b="3650"/>
          <a:stretch/>
        </p:blipFill>
        <p:spPr bwMode="auto">
          <a:xfrm>
            <a:off x="1" y="1075567"/>
            <a:ext cx="11183926" cy="581815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93CA352-7B2F-85B3-7901-16E97FE85C5A}"/>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7396412" y="2098135"/>
            <a:ext cx="5821424" cy="3769750"/>
          </a:xfrm>
          <a:prstGeom prst="rect">
            <a:avLst/>
          </a:prstGeom>
          <a:ln w="3175">
            <a:noFill/>
          </a:ln>
        </p:spPr>
      </p:pic>
      <p:sp>
        <p:nvSpPr>
          <p:cNvPr id="8" name="Google Shape;543;p67">
            <a:extLst>
              <a:ext uri="{FF2B5EF4-FFF2-40B4-BE49-F238E27FC236}">
                <a16:creationId xmlns:a16="http://schemas.microsoft.com/office/drawing/2014/main" id="{2404B6C7-CA52-60BD-EA3E-141AB8521C31}"/>
              </a:ext>
            </a:extLst>
          </p:cNvPr>
          <p:cNvSpPr txBox="1">
            <a:spLocks/>
          </p:cNvSpPr>
          <p:nvPr/>
        </p:nvSpPr>
        <p:spPr>
          <a:xfrm>
            <a:off x="9808053" y="6489349"/>
            <a:ext cx="2327262" cy="280062"/>
          </a:xfrm>
          <a:prstGeom prst="rect">
            <a:avLst/>
          </a:prstGeom>
          <a:noFill/>
          <a:ln>
            <a:noFill/>
          </a:ln>
        </p:spPr>
        <p:txBody>
          <a:bodyPr spcFirstLastPara="1" vert="horz" wrap="square" lIns="91433" tIns="45700" rIns="91433" bIns="45700" rtlCol="0" anchor="ctr" anchorCtr="0">
            <a:noAutofit/>
          </a:bodyPr>
          <a:lstStyle>
            <a:defPPr>
              <a:defRPr lang="en-US"/>
            </a:defPPr>
            <a:lvl1pPr marL="0" marR="0" lvl="0"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1pPr>
            <a:lvl2pPr marL="0" marR="0" lvl="1"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2pPr>
            <a:lvl3pPr marL="0" marR="0" lvl="2"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3pPr>
            <a:lvl4pPr marL="0" marR="0" lvl="3"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4pPr>
            <a:lvl5pPr marL="0" marR="0" lvl="4"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5pPr>
            <a:lvl6pPr marL="0" marR="0" lvl="5"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6pPr>
            <a:lvl7pPr marL="0" marR="0" lvl="6"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7pPr>
            <a:lvl8pPr marL="0" marR="0" lvl="7"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8pPr>
            <a:lvl9pPr marL="0" marR="0" lvl="8"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9p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 sz="1200" b="0" i="0" u="none" strike="noStrike" kern="1200" cap="none" spc="0" normalizeH="0" baseline="0" noProof="0" smtClean="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47</a:t>
            </a:fld>
            <a:endParaRPr kumimoji="0" lang="en" sz="1200" b="0" i="0" u="none" strike="noStrike" kern="1200" cap="none" spc="0" normalizeH="0" baseline="0" noProof="0">
              <a:ln>
                <a:noFill/>
              </a:ln>
              <a:solidFill>
                <a:srgbClr val="888888"/>
              </a:solidFill>
              <a:effectLst/>
              <a:uLnTx/>
              <a:uFillTx/>
              <a:latin typeface="Calibri"/>
              <a:cs typeface="Calibri"/>
              <a:sym typeface="Calibri"/>
            </a:endParaRPr>
          </a:p>
        </p:txBody>
      </p:sp>
      <p:sp>
        <p:nvSpPr>
          <p:cNvPr id="3" name="Title 4">
            <a:extLst>
              <a:ext uri="{FF2B5EF4-FFF2-40B4-BE49-F238E27FC236}">
                <a16:creationId xmlns:a16="http://schemas.microsoft.com/office/drawing/2014/main" id="{FC6052EF-D87E-4F45-7AC6-0FEC775AC26D}"/>
              </a:ext>
            </a:extLst>
          </p:cNvPr>
          <p:cNvSpPr>
            <a:spLocks noGrp="1"/>
          </p:cNvSpPr>
          <p:nvPr>
            <p:ph type="title"/>
          </p:nvPr>
        </p:nvSpPr>
        <p:spPr>
          <a:xfrm>
            <a:off x="573795" y="-10745"/>
            <a:ext cx="10515600" cy="1325563"/>
          </a:xfrm>
        </p:spPr>
        <p:txBody>
          <a:bodyPr/>
          <a:lstStyle/>
          <a:p>
            <a:r>
              <a:rPr lang="en-US"/>
              <a:t>VR Challenges</a:t>
            </a:r>
          </a:p>
        </p:txBody>
      </p:sp>
    </p:spTree>
    <p:extLst>
      <p:ext uri="{BB962C8B-B14F-4D97-AF65-F5344CB8AC3E}">
        <p14:creationId xmlns:p14="http://schemas.microsoft.com/office/powerpoint/2010/main" val="21818333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010E-9DD4-F5F6-DAD5-115088505391}"/>
              </a:ext>
            </a:extLst>
          </p:cNvPr>
          <p:cNvSpPr>
            <a:spLocks noGrp="1"/>
          </p:cNvSpPr>
          <p:nvPr>
            <p:ph type="title"/>
          </p:nvPr>
        </p:nvSpPr>
        <p:spPr/>
        <p:txBody>
          <a:bodyPr/>
          <a:lstStyle/>
          <a:p>
            <a:r>
              <a:rPr lang="en-US"/>
              <a:t>Digital Twins</a:t>
            </a:r>
          </a:p>
        </p:txBody>
      </p:sp>
      <p:pic>
        <p:nvPicPr>
          <p:cNvPr id="7" name="Picture 6" descr="A room with a couch and a bed&#10;&#10;Description automatically generated with low confidence">
            <a:extLst>
              <a:ext uri="{FF2B5EF4-FFF2-40B4-BE49-F238E27FC236}">
                <a16:creationId xmlns:a16="http://schemas.microsoft.com/office/drawing/2014/main" id="{507857E2-3E16-79F6-9E70-0A70B4D13136}"/>
              </a:ext>
            </a:extLst>
          </p:cNvPr>
          <p:cNvPicPr>
            <a:picLocks noChangeAspect="1"/>
          </p:cNvPicPr>
          <p:nvPr/>
        </p:nvPicPr>
        <p:blipFill rotWithShape="1">
          <a:blip r:embed="rId2"/>
          <a:srcRect l="2159" t="1702" r="2159" b="-1"/>
          <a:stretch/>
        </p:blipFill>
        <p:spPr>
          <a:xfrm>
            <a:off x="6100349" y="3847753"/>
            <a:ext cx="2926080" cy="1799362"/>
          </a:xfrm>
          <a:prstGeom prst="rect">
            <a:avLst/>
          </a:prstGeom>
          <a:ln>
            <a:noFill/>
          </a:ln>
        </p:spPr>
      </p:pic>
      <p:pic>
        <p:nvPicPr>
          <p:cNvPr id="5" name="Picture 4" descr="A bed in a room&#10;&#10;Description automatically generated with low confidence">
            <a:extLst>
              <a:ext uri="{FF2B5EF4-FFF2-40B4-BE49-F238E27FC236}">
                <a16:creationId xmlns:a16="http://schemas.microsoft.com/office/drawing/2014/main" id="{774E4A21-71D8-CEAE-FDB3-C714683772D3}"/>
              </a:ext>
            </a:extLst>
          </p:cNvPr>
          <p:cNvPicPr>
            <a:picLocks noChangeAspect="1"/>
          </p:cNvPicPr>
          <p:nvPr/>
        </p:nvPicPr>
        <p:blipFill rotWithShape="1">
          <a:blip r:embed="rId3"/>
          <a:srcRect l="2158" t="1841" r="2158"/>
          <a:stretch/>
        </p:blipFill>
        <p:spPr>
          <a:xfrm>
            <a:off x="95443" y="1301942"/>
            <a:ext cx="2926080" cy="1794588"/>
          </a:xfrm>
          <a:prstGeom prst="rect">
            <a:avLst/>
          </a:prstGeom>
        </p:spPr>
      </p:pic>
      <p:pic>
        <p:nvPicPr>
          <p:cNvPr id="6" name="Picture 5" descr="A couch in a room&#10;&#10;Description automatically generated with medium confidence">
            <a:extLst>
              <a:ext uri="{FF2B5EF4-FFF2-40B4-BE49-F238E27FC236}">
                <a16:creationId xmlns:a16="http://schemas.microsoft.com/office/drawing/2014/main" id="{93ADFA72-FA63-30A5-4092-FC8BE9C05FE0}"/>
              </a:ext>
            </a:extLst>
          </p:cNvPr>
          <p:cNvPicPr>
            <a:picLocks noChangeAspect="1"/>
          </p:cNvPicPr>
          <p:nvPr/>
        </p:nvPicPr>
        <p:blipFill rotWithShape="1">
          <a:blip r:embed="rId4"/>
          <a:srcRect l="2158" t="1841" r="2446"/>
          <a:stretch/>
        </p:blipFill>
        <p:spPr>
          <a:xfrm>
            <a:off x="6100349" y="1316725"/>
            <a:ext cx="2926080" cy="1800002"/>
          </a:xfrm>
          <a:prstGeom prst="rect">
            <a:avLst/>
          </a:prstGeom>
          <a:ln>
            <a:noFill/>
          </a:ln>
        </p:spPr>
      </p:pic>
      <p:pic>
        <p:nvPicPr>
          <p:cNvPr id="8" name="Picture 7" descr="A person lying on the floor&#10;&#10;Description automatically generated with low confidence">
            <a:extLst>
              <a:ext uri="{FF2B5EF4-FFF2-40B4-BE49-F238E27FC236}">
                <a16:creationId xmlns:a16="http://schemas.microsoft.com/office/drawing/2014/main" id="{98E5BCD7-5BC9-4202-75BC-D378C6902473}"/>
              </a:ext>
            </a:extLst>
          </p:cNvPr>
          <p:cNvPicPr>
            <a:picLocks noChangeAspect="1"/>
          </p:cNvPicPr>
          <p:nvPr/>
        </p:nvPicPr>
        <p:blipFill rotWithShape="1">
          <a:blip r:embed="rId5"/>
          <a:srcRect l="2159" t="1841" r="2159"/>
          <a:stretch/>
        </p:blipFill>
        <p:spPr>
          <a:xfrm>
            <a:off x="3097896" y="1301942"/>
            <a:ext cx="2926080" cy="1794588"/>
          </a:xfrm>
          <a:prstGeom prst="rect">
            <a:avLst/>
          </a:prstGeom>
        </p:spPr>
      </p:pic>
      <p:pic>
        <p:nvPicPr>
          <p:cNvPr id="9" name="Picture 8" descr="A bed in a room&#10;&#10;Description automatically generated with medium confidence">
            <a:extLst>
              <a:ext uri="{FF2B5EF4-FFF2-40B4-BE49-F238E27FC236}">
                <a16:creationId xmlns:a16="http://schemas.microsoft.com/office/drawing/2014/main" id="{ED487EEE-47A7-BC34-F070-7405542DE668}"/>
              </a:ext>
            </a:extLst>
          </p:cNvPr>
          <p:cNvPicPr>
            <a:picLocks noChangeAspect="1"/>
          </p:cNvPicPr>
          <p:nvPr/>
        </p:nvPicPr>
        <p:blipFill rotWithShape="1">
          <a:blip r:embed="rId6"/>
          <a:srcRect l="2159" t="6157" r="5901" b="-1"/>
          <a:stretch/>
        </p:blipFill>
        <p:spPr>
          <a:xfrm>
            <a:off x="95443" y="3847753"/>
            <a:ext cx="2926080" cy="1799362"/>
          </a:xfrm>
          <a:prstGeom prst="rect">
            <a:avLst/>
          </a:prstGeom>
        </p:spPr>
      </p:pic>
      <p:pic>
        <p:nvPicPr>
          <p:cNvPr id="10" name="Picture 9" descr="A picture containing indoor, floor&#10;&#10;Description automatically generated">
            <a:extLst>
              <a:ext uri="{FF2B5EF4-FFF2-40B4-BE49-F238E27FC236}">
                <a16:creationId xmlns:a16="http://schemas.microsoft.com/office/drawing/2014/main" id="{9055752A-2A42-DBA7-AA2A-FE621C3EEADC}"/>
              </a:ext>
            </a:extLst>
          </p:cNvPr>
          <p:cNvPicPr>
            <a:picLocks noChangeAspect="1"/>
          </p:cNvPicPr>
          <p:nvPr/>
        </p:nvPicPr>
        <p:blipFill rotWithShape="1">
          <a:blip r:embed="rId7"/>
          <a:srcRect l="2664" t="1702" r="2159" b="-1"/>
          <a:stretch/>
        </p:blipFill>
        <p:spPr>
          <a:xfrm>
            <a:off x="3097896" y="3844106"/>
            <a:ext cx="2926080" cy="1806656"/>
          </a:xfrm>
          <a:prstGeom prst="rect">
            <a:avLst/>
          </a:prstGeom>
        </p:spPr>
      </p:pic>
      <p:pic>
        <p:nvPicPr>
          <p:cNvPr id="13" name="Picture 2">
            <a:extLst>
              <a:ext uri="{FF2B5EF4-FFF2-40B4-BE49-F238E27FC236}">
                <a16:creationId xmlns:a16="http://schemas.microsoft.com/office/drawing/2014/main" id="{3BD8772C-6B3B-4841-BC1C-D6D17B72944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2355" b="16151"/>
          <a:stretch/>
        </p:blipFill>
        <p:spPr bwMode="auto">
          <a:xfrm>
            <a:off x="9102802" y="3847753"/>
            <a:ext cx="2926080" cy="1799362"/>
          </a:xfrm>
          <a:prstGeom prst="rect">
            <a:avLst/>
          </a:prstGeom>
          <a:solidFill>
            <a:srgbClr val="FFFFFF"/>
          </a:solidFill>
        </p:spPr>
      </p:pic>
      <p:pic>
        <p:nvPicPr>
          <p:cNvPr id="12" name="Picture 11">
            <a:extLst>
              <a:ext uri="{FF2B5EF4-FFF2-40B4-BE49-F238E27FC236}">
                <a16:creationId xmlns:a16="http://schemas.microsoft.com/office/drawing/2014/main" id="{F16A33EF-E473-4F1E-87B4-85124D064BBD}"/>
              </a:ext>
            </a:extLst>
          </p:cNvPr>
          <p:cNvPicPr>
            <a:picLocks noChangeAspect="1"/>
          </p:cNvPicPr>
          <p:nvPr/>
        </p:nvPicPr>
        <p:blipFill rotWithShape="1">
          <a:blip r:embed="rId9"/>
          <a:srcRect t="28147" b="25855"/>
          <a:stretch/>
        </p:blipFill>
        <p:spPr>
          <a:xfrm>
            <a:off x="9102802" y="1301941"/>
            <a:ext cx="2926080" cy="1794588"/>
          </a:xfrm>
          <a:prstGeom prst="rect">
            <a:avLst/>
          </a:prstGeom>
        </p:spPr>
      </p:pic>
    </p:spTree>
    <p:extLst>
      <p:ext uri="{BB962C8B-B14F-4D97-AF65-F5344CB8AC3E}">
        <p14:creationId xmlns:p14="http://schemas.microsoft.com/office/powerpoint/2010/main" val="12474893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Google Shape;543;p67">
            <a:extLst>
              <a:ext uri="{FF2B5EF4-FFF2-40B4-BE49-F238E27FC236}">
                <a16:creationId xmlns:a16="http://schemas.microsoft.com/office/drawing/2014/main" id="{2404B6C7-CA52-60BD-EA3E-141AB8521C31}"/>
              </a:ext>
            </a:extLst>
          </p:cNvPr>
          <p:cNvSpPr txBox="1">
            <a:spLocks/>
          </p:cNvSpPr>
          <p:nvPr/>
        </p:nvSpPr>
        <p:spPr>
          <a:xfrm>
            <a:off x="9808053" y="6489349"/>
            <a:ext cx="2327262" cy="280062"/>
          </a:xfrm>
          <a:prstGeom prst="rect">
            <a:avLst/>
          </a:prstGeom>
          <a:noFill/>
          <a:ln>
            <a:noFill/>
          </a:ln>
        </p:spPr>
        <p:txBody>
          <a:bodyPr spcFirstLastPara="1" vert="horz" wrap="square" lIns="91433" tIns="45700" rIns="91433" bIns="45700" rtlCol="0" anchor="ctr" anchorCtr="0">
            <a:noAutofit/>
          </a:bodyPr>
          <a:lstStyle>
            <a:defPPr>
              <a:defRPr lang="en-US"/>
            </a:defPPr>
            <a:lvl1pPr marL="0" marR="0" lvl="0"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1pPr>
            <a:lvl2pPr marL="0" marR="0" lvl="1"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2pPr>
            <a:lvl3pPr marL="0" marR="0" lvl="2"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3pPr>
            <a:lvl4pPr marL="0" marR="0" lvl="3"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4pPr>
            <a:lvl5pPr marL="0" marR="0" lvl="4"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5pPr>
            <a:lvl6pPr marL="0" marR="0" lvl="5"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6pPr>
            <a:lvl7pPr marL="0" marR="0" lvl="6"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7pPr>
            <a:lvl8pPr marL="0" marR="0" lvl="7"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8pPr>
            <a:lvl9pPr marL="0" marR="0" lvl="8"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rgbClr val="888888"/>
                </a:solidFill>
                <a:latin typeface="Calibri"/>
                <a:ea typeface="Calibri"/>
                <a:cs typeface="Calibri"/>
                <a:sym typeface="Calibri"/>
              </a:defRPr>
            </a:lvl9p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 sz="1200" b="0" i="0" u="none" strike="noStrike" kern="1200" cap="none" spc="0" normalizeH="0" baseline="0" noProof="0" smtClean="0">
                <a:ln>
                  <a:noFill/>
                </a:ln>
                <a:solidFill>
                  <a:srgbClr val="888888"/>
                </a:solidFill>
                <a:effectLst/>
                <a:uLnTx/>
                <a:uFillTx/>
                <a:latin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49</a:t>
            </a:fld>
            <a:endParaRPr kumimoji="0" lang="en" sz="1200" b="0" i="0" u="none" strike="noStrike" kern="1200" cap="none" spc="0" normalizeH="0" baseline="0" noProof="0">
              <a:ln>
                <a:noFill/>
              </a:ln>
              <a:solidFill>
                <a:srgbClr val="888888"/>
              </a:solidFill>
              <a:effectLst/>
              <a:uLnTx/>
              <a:uFillTx/>
              <a:latin typeface="Calibri"/>
              <a:cs typeface="Calibri"/>
              <a:sym typeface="Calibri"/>
            </a:endParaRPr>
          </a:p>
        </p:txBody>
      </p:sp>
      <p:sp>
        <p:nvSpPr>
          <p:cNvPr id="3" name="Title 4">
            <a:extLst>
              <a:ext uri="{FF2B5EF4-FFF2-40B4-BE49-F238E27FC236}">
                <a16:creationId xmlns:a16="http://schemas.microsoft.com/office/drawing/2014/main" id="{FC6052EF-D87E-4F45-7AC6-0FEC775AC26D}"/>
              </a:ext>
            </a:extLst>
          </p:cNvPr>
          <p:cNvSpPr>
            <a:spLocks noGrp="1"/>
          </p:cNvSpPr>
          <p:nvPr>
            <p:ph type="title"/>
          </p:nvPr>
        </p:nvSpPr>
        <p:spPr>
          <a:xfrm>
            <a:off x="573795" y="-10745"/>
            <a:ext cx="10515600" cy="1325563"/>
          </a:xfrm>
        </p:spPr>
        <p:txBody>
          <a:bodyPr/>
          <a:lstStyle/>
          <a:p>
            <a:r>
              <a:rPr lang="en-US"/>
              <a:t>AR Challenges</a:t>
            </a:r>
          </a:p>
        </p:txBody>
      </p:sp>
      <p:pic>
        <p:nvPicPr>
          <p:cNvPr id="2" name="Picture 1">
            <a:extLst>
              <a:ext uri="{FF2B5EF4-FFF2-40B4-BE49-F238E27FC236}">
                <a16:creationId xmlns:a16="http://schemas.microsoft.com/office/drawing/2014/main" id="{7FE8ACE0-F2F8-29DF-A3DB-9B0B190BD463}"/>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r="1624" b="-56"/>
          <a:stretch/>
        </p:blipFill>
        <p:spPr>
          <a:xfrm>
            <a:off x="3743" y="1085536"/>
            <a:ext cx="6357028" cy="5772463"/>
          </a:xfrm>
          <a:prstGeom prst="rect">
            <a:avLst/>
          </a:prstGeom>
        </p:spPr>
      </p:pic>
      <p:pic>
        <p:nvPicPr>
          <p:cNvPr id="4" name="Picture 3">
            <a:extLst>
              <a:ext uri="{FF2B5EF4-FFF2-40B4-BE49-F238E27FC236}">
                <a16:creationId xmlns:a16="http://schemas.microsoft.com/office/drawing/2014/main" id="{222F60A3-FFEA-BA59-D41F-CDE98C0E5B91}"/>
              </a:ext>
            </a:extLst>
          </p:cNvPr>
          <p:cNvPicPr>
            <a:picLocks noChangeAspect="1"/>
          </p:cNvPicPr>
          <p:nvPr/>
        </p:nvPicPr>
        <p:blipFill>
          <a:blip r:embed="rId3"/>
          <a:srcRect t="15710" r="275" b="-39"/>
          <a:stretch/>
        </p:blipFill>
        <p:spPr>
          <a:xfrm>
            <a:off x="7126048" y="1077379"/>
            <a:ext cx="4454954" cy="5783284"/>
          </a:xfrm>
          <a:prstGeom prst="rect">
            <a:avLst/>
          </a:prstGeom>
        </p:spPr>
      </p:pic>
    </p:spTree>
    <p:extLst>
      <p:ext uri="{BB962C8B-B14F-4D97-AF65-F5344CB8AC3E}">
        <p14:creationId xmlns:p14="http://schemas.microsoft.com/office/powerpoint/2010/main" val="873588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9A5166-1A9C-63DA-73D6-A5389F03A574}"/>
              </a:ext>
            </a:extLst>
          </p:cNvPr>
          <p:cNvSpPr>
            <a:spLocks noGrp="1"/>
          </p:cNvSpPr>
          <p:nvPr>
            <p:ph type="sldNum" idx="12"/>
          </p:nvPr>
        </p:nvSpPr>
        <p:spPr/>
        <p:txBody>
          <a:bodyPr/>
          <a:lstStyle/>
          <a:p>
            <a:fld id="{00000000-1234-1234-1234-123412341234}" type="slidenum">
              <a:rPr lang="en" smtClean="0"/>
              <a:pPr/>
              <a:t>50</a:t>
            </a:fld>
            <a:endParaRPr lang="en"/>
          </a:p>
        </p:txBody>
      </p:sp>
      <p:pic>
        <p:nvPicPr>
          <p:cNvPr id="3" name="Headwall Demo Video">
            <a:hlinkClick r:id="" action="ppaction://media"/>
            <a:extLst>
              <a:ext uri="{FF2B5EF4-FFF2-40B4-BE49-F238E27FC236}">
                <a16:creationId xmlns:a16="http://schemas.microsoft.com/office/drawing/2014/main" id="{39E50439-F456-D488-BC3B-A64C456A1E4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49533"/>
          </a:xfrm>
          <a:prstGeom prst="rect">
            <a:avLst/>
          </a:prstGeom>
        </p:spPr>
      </p:pic>
    </p:spTree>
    <p:extLst>
      <p:ext uri="{BB962C8B-B14F-4D97-AF65-F5344CB8AC3E}">
        <p14:creationId xmlns:p14="http://schemas.microsoft.com/office/powerpoint/2010/main" val="18280313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2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fullScrn="1">
              <p:cMediaNode vol="80000" mute="1">
                <p:cTn id="12" fill="hold" display="0">
                  <p:stCondLst>
                    <p:cond delay="indefinite"/>
                  </p:stCondLst>
                </p:cTn>
                <p:tgtEl>
                  <p:spTgt spid="3"/>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oogle Shape;179;p31">
            <a:extLst>
              <a:ext uri="{FF2B5EF4-FFF2-40B4-BE49-F238E27FC236}">
                <a16:creationId xmlns:a16="http://schemas.microsoft.com/office/drawing/2014/main" id="{9B926194-438C-CF84-FA65-DB1F41020277}"/>
              </a:ext>
            </a:extLst>
          </p:cNvPr>
          <p:cNvPicPr preferRelativeResize="0"/>
          <p:nvPr/>
        </p:nvPicPr>
        <p:blipFill rotWithShape="1">
          <a:blip r:embed="rId3"/>
          <a:srcRect r="23182"/>
          <a:stretch/>
        </p:blipFill>
        <p:spPr>
          <a:xfrm>
            <a:off x="-33914" y="4323602"/>
            <a:ext cx="3108960" cy="2552686"/>
          </a:xfrm>
          <a:prstGeom prst="rect">
            <a:avLst/>
          </a:prstGeom>
          <a:noFill/>
          <a:ln w="9525" cap="flat" cmpd="sng">
            <a:solidFill>
              <a:schemeClr val="lt1"/>
            </a:solidFill>
            <a:prstDash val="solid"/>
            <a:round/>
            <a:headEnd type="none" w="sm" len="sm"/>
            <a:tailEnd type="none" w="sm" len="sm"/>
          </a:ln>
        </p:spPr>
      </p:pic>
      <p:pic>
        <p:nvPicPr>
          <p:cNvPr id="15" name="Google Shape;180;p31">
            <a:extLst>
              <a:ext uri="{FF2B5EF4-FFF2-40B4-BE49-F238E27FC236}">
                <a16:creationId xmlns:a16="http://schemas.microsoft.com/office/drawing/2014/main" id="{002F75B3-41FD-F8E4-00D5-B8BE8998B914}"/>
              </a:ext>
            </a:extLst>
          </p:cNvPr>
          <p:cNvPicPr preferRelativeResize="0"/>
          <p:nvPr/>
        </p:nvPicPr>
        <p:blipFill rotWithShape="1">
          <a:blip r:embed="rId4"/>
          <a:srcRect t="7104" b="7104"/>
          <a:stretch/>
        </p:blipFill>
        <p:spPr>
          <a:xfrm>
            <a:off x="9083771" y="4308759"/>
            <a:ext cx="3108960" cy="2552685"/>
          </a:xfrm>
          <a:prstGeom prst="rect">
            <a:avLst/>
          </a:prstGeom>
          <a:noFill/>
          <a:ln w="9525" cap="flat" cmpd="sng">
            <a:solidFill>
              <a:schemeClr val="lt1"/>
            </a:solidFill>
            <a:prstDash val="solid"/>
            <a:round/>
            <a:headEnd type="none" w="sm" len="sm"/>
            <a:tailEnd type="none" w="sm" len="sm"/>
          </a:ln>
        </p:spPr>
      </p:pic>
      <p:pic>
        <p:nvPicPr>
          <p:cNvPr id="14" name="Google Shape;182;p31">
            <a:extLst>
              <a:ext uri="{FF2B5EF4-FFF2-40B4-BE49-F238E27FC236}">
                <a16:creationId xmlns:a16="http://schemas.microsoft.com/office/drawing/2014/main" id="{BBA22093-5635-C733-B382-0047B114B2CC}"/>
              </a:ext>
            </a:extLst>
          </p:cNvPr>
          <p:cNvPicPr preferRelativeResize="0"/>
          <p:nvPr/>
        </p:nvPicPr>
        <p:blipFill rotWithShape="1">
          <a:blip r:embed="rId5">
            <a:alphaModFix/>
          </a:blip>
          <a:srcRect l="20439" t="4498"/>
          <a:stretch/>
        </p:blipFill>
        <p:spPr>
          <a:xfrm>
            <a:off x="2860040" y="4323602"/>
            <a:ext cx="3108960" cy="2552686"/>
          </a:xfrm>
          <a:prstGeom prst="rect">
            <a:avLst/>
          </a:prstGeom>
          <a:noFill/>
          <a:ln w="9525" cap="flat" cmpd="sng">
            <a:solidFill>
              <a:schemeClr val="lt1"/>
            </a:solidFill>
            <a:prstDash val="solid"/>
            <a:round/>
            <a:headEnd type="none" w="sm" len="sm"/>
            <a:tailEnd type="none" w="sm" len="sm"/>
          </a:ln>
        </p:spPr>
      </p:pic>
      <p:sp>
        <p:nvSpPr>
          <p:cNvPr id="2" name="Slide Number Placeholder 1">
            <a:extLst>
              <a:ext uri="{FF2B5EF4-FFF2-40B4-BE49-F238E27FC236}">
                <a16:creationId xmlns:a16="http://schemas.microsoft.com/office/drawing/2014/main" id="{A0FE025F-E582-8BC2-90A4-18BA00C58503}"/>
              </a:ext>
            </a:extLst>
          </p:cNvPr>
          <p:cNvSpPr>
            <a:spLocks noGrp="1"/>
          </p:cNvSpPr>
          <p:nvPr>
            <p:ph type="sldNum" sz="quarter" idx="12"/>
          </p:nvPr>
        </p:nvSpPr>
        <p:spPr/>
        <p:txBody>
          <a:bodyPr/>
          <a:lstStyle/>
          <a:p>
            <a:fld id="{FBF150C9-AEB5-4E49-974F-A35B3FA7A129}" type="slidenum">
              <a:rPr lang="en-US" smtClean="0"/>
              <a:t>51</a:t>
            </a:fld>
            <a:endParaRPr lang="en-US"/>
          </a:p>
        </p:txBody>
      </p:sp>
      <p:pic>
        <p:nvPicPr>
          <p:cNvPr id="10" name="Picture 9">
            <a:extLst>
              <a:ext uri="{FF2B5EF4-FFF2-40B4-BE49-F238E27FC236}">
                <a16:creationId xmlns:a16="http://schemas.microsoft.com/office/drawing/2014/main" id="{DC8B632F-4E75-220E-FE25-90D6BC9A0327}"/>
              </a:ext>
            </a:extLst>
          </p:cNvPr>
          <p:cNvPicPr>
            <a:picLocks noChangeAspect="1"/>
          </p:cNvPicPr>
          <p:nvPr/>
        </p:nvPicPr>
        <p:blipFill rotWithShape="1">
          <a:blip r:embed="rId6"/>
          <a:srcRect b="1998"/>
          <a:stretch/>
        </p:blipFill>
        <p:spPr>
          <a:xfrm>
            <a:off x="-27816" y="0"/>
            <a:ext cx="12213720" cy="4323602"/>
          </a:xfrm>
          <a:prstGeom prst="rect">
            <a:avLst/>
          </a:prstGeom>
        </p:spPr>
      </p:pic>
      <p:pic>
        <p:nvPicPr>
          <p:cNvPr id="11" name="Picture 10" descr="Text&#10;&#10;Description automatically generated">
            <a:extLst>
              <a:ext uri="{FF2B5EF4-FFF2-40B4-BE49-F238E27FC236}">
                <a16:creationId xmlns:a16="http://schemas.microsoft.com/office/drawing/2014/main" id="{474B178C-4B80-DE45-72CE-EB0B67230992}"/>
              </a:ext>
            </a:extLst>
          </p:cNvPr>
          <p:cNvPicPr>
            <a:picLocks noChangeAspect="1"/>
          </p:cNvPicPr>
          <p:nvPr/>
        </p:nvPicPr>
        <p:blipFill>
          <a:blip r:embed="rId7"/>
          <a:stretch>
            <a:fillRect/>
          </a:stretch>
        </p:blipFill>
        <p:spPr>
          <a:xfrm>
            <a:off x="9982200" y="1848098"/>
            <a:ext cx="2131447" cy="666002"/>
          </a:xfrm>
          <a:prstGeom prst="rect">
            <a:avLst/>
          </a:prstGeom>
        </p:spPr>
      </p:pic>
      <p:pic>
        <p:nvPicPr>
          <p:cNvPr id="4" name="Picture 3">
            <a:extLst>
              <a:ext uri="{FF2B5EF4-FFF2-40B4-BE49-F238E27FC236}">
                <a16:creationId xmlns:a16="http://schemas.microsoft.com/office/drawing/2014/main" id="{7D0C48A4-A552-5C31-1515-F86B31FA88D6}"/>
              </a:ext>
            </a:extLst>
          </p:cNvPr>
          <p:cNvPicPr>
            <a:picLocks noChangeAspect="1"/>
          </p:cNvPicPr>
          <p:nvPr/>
        </p:nvPicPr>
        <p:blipFill rotWithShape="1">
          <a:blip r:embed="rId8"/>
          <a:srcRect t="1724" r="10148"/>
          <a:stretch/>
        </p:blipFill>
        <p:spPr>
          <a:xfrm>
            <a:off x="5971782" y="4322653"/>
            <a:ext cx="3108960" cy="2552687"/>
          </a:xfrm>
          <a:prstGeom prst="rect">
            <a:avLst/>
          </a:prstGeom>
        </p:spPr>
      </p:pic>
    </p:spTree>
    <p:extLst>
      <p:ext uri="{BB962C8B-B14F-4D97-AF65-F5344CB8AC3E}">
        <p14:creationId xmlns:p14="http://schemas.microsoft.com/office/powerpoint/2010/main" val="164386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2207</Words>
  <Application>Microsoft Office PowerPoint</Application>
  <PresentationFormat>Widescreen</PresentationFormat>
  <Paragraphs>484</Paragraphs>
  <Slides>51</Slides>
  <Notes>13</Notes>
  <HiddenSlides>0</HiddenSlides>
  <MMClips>1</MMClips>
  <ScaleCrop>false</ScaleCrop>
  <HeadingPairs>
    <vt:vector size="8" baseType="variant">
      <vt:variant>
        <vt:lpstr>Fonts Used</vt:lpstr>
      </vt:variant>
      <vt:variant>
        <vt:i4>16</vt:i4>
      </vt:variant>
      <vt:variant>
        <vt:lpstr>Theme</vt:lpstr>
      </vt:variant>
      <vt:variant>
        <vt:i4>2</vt:i4>
      </vt:variant>
      <vt:variant>
        <vt:lpstr>Embedded OLE Servers</vt:lpstr>
      </vt:variant>
      <vt:variant>
        <vt:i4>0</vt:i4>
      </vt:variant>
      <vt:variant>
        <vt:lpstr>Slide Titles</vt:lpstr>
      </vt:variant>
      <vt:variant>
        <vt:i4>51</vt:i4>
      </vt:variant>
    </vt:vector>
  </HeadingPairs>
  <TitlesOfParts>
    <vt:vector size="69" baseType="lpstr">
      <vt:lpstr>Aptos</vt:lpstr>
      <vt:lpstr>Aptos Display</vt:lpstr>
      <vt:lpstr>Arial</vt:lpstr>
      <vt:lpstr>Arial Black</vt:lpstr>
      <vt:lpstr>Calibri</vt:lpstr>
      <vt:lpstr>DM Sans</vt:lpstr>
      <vt:lpstr>Gill Sans MT</vt:lpstr>
      <vt:lpstr>Helvetica</vt:lpstr>
      <vt:lpstr>Lato Light</vt:lpstr>
      <vt:lpstr>Lucida Sans</vt:lpstr>
      <vt:lpstr>Mulish Medium</vt:lpstr>
      <vt:lpstr>Open Sans</vt:lpstr>
      <vt:lpstr>Poppins</vt:lpstr>
      <vt:lpstr>Poppins Medium</vt:lpstr>
      <vt:lpstr>Source Sans Pro</vt:lpstr>
      <vt:lpstr>Times New Roman</vt:lpstr>
      <vt:lpstr>Office Theme</vt:lpstr>
      <vt:lpstr>Office Theme</vt:lpstr>
      <vt:lpstr>PowerPoint Presentation</vt:lpstr>
      <vt:lpstr>PowerPoint Presentation</vt:lpstr>
      <vt:lpstr>National Science Foundation</vt:lpstr>
      <vt:lpstr>Program Framework</vt:lpstr>
      <vt:lpstr>Center Operating Instruments</vt:lpstr>
      <vt:lpstr>Value Proposition for Members</vt:lpstr>
      <vt:lpstr>Role of the Industry Advisory Board (IAB)</vt:lpstr>
      <vt:lpstr>IUCRC – Membership Agreement</vt:lpstr>
      <vt:lpstr>Sites, Centers, Members, Products</vt:lpstr>
      <vt:lpstr>A sampling of Organizations participating in IUCRCs</vt:lpstr>
      <vt:lpstr>Thank you! Questions?</vt:lpstr>
      <vt:lpstr>PowerPoint Presentation</vt:lpstr>
      <vt:lpstr>PowerPoint Presentation</vt:lpstr>
      <vt:lpstr>OSEL Medical Extended Reality Program</vt:lpstr>
      <vt:lpstr>Disclaimer</vt:lpstr>
      <vt:lpstr>MEDICAL XR APPLICATIONS</vt:lpstr>
      <vt:lpstr>Examples of Cleared Devices using AR/VR Hardware</vt:lpstr>
      <vt:lpstr>Evaluation Challenges and Increasing Submissions</vt:lpstr>
      <vt:lpstr>Our Work is Highly Customer-Driven: We Need to Understand Evaluation Challenges Affecting our Stakeholders</vt:lpstr>
      <vt:lpstr>Value of MIXR for the FDA and Medical Device Developers</vt:lpstr>
      <vt:lpstr>Value of MIXR for the FDA</vt:lpstr>
      <vt:lpstr>Conclusions and Resources</vt:lpstr>
      <vt:lpstr>PowerPoint Presentation</vt:lpstr>
      <vt:lpstr>The NIAID BioVisualization lab: xr technology as a service</vt:lpstr>
      <vt:lpstr>disclosures</vt:lpstr>
      <vt:lpstr>PowerPoint Presentation</vt:lpstr>
      <vt:lpstr>The 3D printing and biovisualization program</vt:lpstr>
      <vt:lpstr>PowerPoint Presentation</vt:lpstr>
      <vt:lpstr>PowerPoint Presentation</vt:lpstr>
      <vt:lpstr>PowerPoint Presentation</vt:lpstr>
      <vt:lpstr>PowerPoint Presentation</vt:lpstr>
      <vt:lpstr>The BioViz Lab is a Technology Sandbox</vt:lpstr>
      <vt:lpstr>BIOVIZ LAB DESIGN PRIORITIES</vt:lpstr>
      <vt:lpstr>PowerPoint Presentation</vt:lpstr>
      <vt:lpstr>PowerPoint Presentation</vt:lpstr>
      <vt:lpstr>Goals 2024 – 2025 </vt:lpstr>
      <vt:lpstr>PowerPoint Presentation</vt:lpstr>
      <vt:lpstr>PowerPoint Presentation</vt:lpstr>
      <vt:lpstr>Introducing the NIST Extended Reality (XR) Community of Interest (COI) and Public Safety Communications Research XR </vt:lpstr>
      <vt:lpstr>Disclaimer</vt:lpstr>
      <vt:lpstr>NIST’s Mission</vt:lpstr>
      <vt:lpstr>What’s the NIST XR COI?</vt:lpstr>
      <vt:lpstr>What’s the NIST XR COI?</vt:lpstr>
      <vt:lpstr>PSCR Mission</vt:lpstr>
      <vt:lpstr>5 Key Research Areas</vt:lpstr>
      <vt:lpstr>Start With The Stakeholders</vt:lpstr>
      <vt:lpstr>VR Challenges</vt:lpstr>
      <vt:lpstr>Digital Twins</vt:lpstr>
      <vt:lpstr>AR Challenges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Barbara Brawn</dc:creator>
  <cp:lastModifiedBy>Barbara Brawn</cp:lastModifiedBy>
  <cp:revision>2</cp:revision>
  <dcterms:created xsi:type="dcterms:W3CDTF">2024-10-14T17:52:50Z</dcterms:created>
  <dcterms:modified xsi:type="dcterms:W3CDTF">2024-10-16T21:31:08Z</dcterms:modified>
</cp:coreProperties>
</file>