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34" r:id="rId4"/>
    <p:sldMasterId id="2147483746" r:id="rId5"/>
    <p:sldMasterId id="2147484123" r:id="rId6"/>
  </p:sldMasterIdLst>
  <p:notesMasterIdLst>
    <p:notesMasterId r:id="rId44"/>
  </p:notesMasterIdLst>
  <p:handoutMasterIdLst>
    <p:handoutMasterId r:id="rId45"/>
  </p:handoutMasterIdLst>
  <p:sldIdLst>
    <p:sldId id="413" r:id="rId7"/>
    <p:sldId id="256" r:id="rId8"/>
    <p:sldId id="331" r:id="rId9"/>
    <p:sldId id="371" r:id="rId10"/>
    <p:sldId id="373" r:id="rId11"/>
    <p:sldId id="372" r:id="rId12"/>
    <p:sldId id="378" r:id="rId13"/>
    <p:sldId id="408" r:id="rId14"/>
    <p:sldId id="380" r:id="rId15"/>
    <p:sldId id="375" r:id="rId16"/>
    <p:sldId id="383" r:id="rId17"/>
    <p:sldId id="347" r:id="rId18"/>
    <p:sldId id="362" r:id="rId19"/>
    <p:sldId id="267" r:id="rId20"/>
    <p:sldId id="266" r:id="rId21"/>
    <p:sldId id="345" r:id="rId22"/>
    <p:sldId id="398" r:id="rId23"/>
    <p:sldId id="332" r:id="rId24"/>
    <p:sldId id="271" r:id="rId25"/>
    <p:sldId id="272" r:id="rId26"/>
    <p:sldId id="335" r:id="rId27"/>
    <p:sldId id="354" r:id="rId28"/>
    <p:sldId id="395" r:id="rId29"/>
    <p:sldId id="355" r:id="rId30"/>
    <p:sldId id="391" r:id="rId31"/>
    <p:sldId id="392" r:id="rId32"/>
    <p:sldId id="356" r:id="rId33"/>
    <p:sldId id="409" r:id="rId34"/>
    <p:sldId id="403" r:id="rId35"/>
    <p:sldId id="270" r:id="rId36"/>
    <p:sldId id="404" r:id="rId37"/>
    <p:sldId id="406" r:id="rId38"/>
    <p:sldId id="394" r:id="rId39"/>
    <p:sldId id="410" r:id="rId40"/>
    <p:sldId id="411" r:id="rId41"/>
    <p:sldId id="412" r:id="rId42"/>
    <p:sldId id="38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re-presentation survey" id="{FF810B7F-BFA3-4857-87A5-98E72F533301}">
          <p14:sldIdLst>
            <p14:sldId id="413"/>
            <p14:sldId id="256"/>
          </p14:sldIdLst>
        </p14:section>
        <p14:section name="Part 1 - Introduction" id="{B197C52F-E245-4F02-8F0D-F3A24D4F440C}">
          <p14:sldIdLst>
            <p14:sldId id="331"/>
            <p14:sldId id="371"/>
            <p14:sldId id="373"/>
            <p14:sldId id="372"/>
            <p14:sldId id="378"/>
            <p14:sldId id="408"/>
            <p14:sldId id="380"/>
            <p14:sldId id="375"/>
            <p14:sldId id="383"/>
          </p14:sldIdLst>
        </p14:section>
        <p14:section name="Part 2: CollegePark MD" id="{AF994589-88EE-4F45-84B1-E17042AA3C3E}">
          <p14:sldIdLst>
            <p14:sldId id="347"/>
            <p14:sldId id="362"/>
          </p14:sldIdLst>
        </p14:section>
        <p14:section name="Part 2: UMB" id="{00990412-8235-41C3-9844-752AC495CBB1}">
          <p14:sldIdLst>
            <p14:sldId id="267"/>
            <p14:sldId id="266"/>
          </p14:sldIdLst>
        </p14:section>
        <p14:section name="Part 2: UM" id="{8D733ECC-857D-46AC-AE06-4BE53E4544E5}">
          <p14:sldIdLst>
            <p14:sldId id="345"/>
            <p14:sldId id="398"/>
            <p14:sldId id="332"/>
          </p14:sldIdLst>
        </p14:section>
        <p14:section name="Part 2: UI" id="{83C3CA38-DB6B-4340-9770-DFEC9DAE38C3}">
          <p14:sldIdLst>
            <p14:sldId id="271"/>
            <p14:sldId id="272"/>
          </p14:sldIdLst>
        </p14:section>
        <p14:section name="Part 3 MIXR Projects" id="{244E49EA-5A33-4160-9C6B-2388E6D50BF1}">
          <p14:sldIdLst>
            <p14:sldId id="335"/>
            <p14:sldId id="354"/>
            <p14:sldId id="395"/>
            <p14:sldId id="355"/>
            <p14:sldId id="391"/>
            <p14:sldId id="392"/>
            <p14:sldId id="356"/>
            <p14:sldId id="409"/>
            <p14:sldId id="403"/>
            <p14:sldId id="270"/>
            <p14:sldId id="404"/>
            <p14:sldId id="406"/>
            <p14:sldId id="394"/>
            <p14:sldId id="410"/>
            <p14:sldId id="411"/>
            <p14:sldId id="412"/>
            <p14:sldId id="387"/>
          </p14:sldIdLst>
        </p14:section>
      </p14:sectionLst>
    </p:ext>
    <p:ext uri="{EFAFB233-063F-42B5-8137-9DF3F51BA10A}">
      <p15:sldGuideLst xmlns:p15="http://schemas.microsoft.com/office/powerpoint/2012/main">
        <p15:guide id="1" orient="horz" userDrawn="1">
          <p15:clr>
            <a:srgbClr val="A4A3A4"/>
          </p15:clr>
        </p15:guide>
        <p15:guide id="2" pos="3840">
          <p15:clr>
            <a:srgbClr val="A4A3A4"/>
          </p15:clr>
        </p15:guide>
        <p15:guide id="4" orient="horz" pos="3648" userDrawn="1">
          <p15:clr>
            <a:srgbClr val="A4A3A4"/>
          </p15:clr>
        </p15:guide>
        <p15:guide id="5" orient="horz" pos="3288" userDrawn="1">
          <p15:clr>
            <a:srgbClr val="A4A3A4"/>
          </p15:clr>
        </p15:guide>
        <p15:guide id="6" pos="7680" userDrawn="1">
          <p15:clr>
            <a:srgbClr val="A4A3A4"/>
          </p15:clr>
        </p15:guide>
        <p15:guide id="7" userDrawn="1">
          <p15:clr>
            <a:srgbClr val="A4A3A4"/>
          </p15:clr>
        </p15:guide>
        <p15:guide id="8" orient="horz" pos="98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EDED"/>
    <a:srgbClr val="FBFBFB"/>
    <a:srgbClr val="FFFF00"/>
    <a:srgbClr val="604F67"/>
    <a:srgbClr val="5F536A"/>
    <a:srgbClr val="E5E4E6"/>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53" autoAdjust="0"/>
    <p:restoredTop sz="94715"/>
  </p:normalViewPr>
  <p:slideViewPr>
    <p:cSldViewPr snapToGrid="0">
      <p:cViewPr varScale="1">
        <p:scale>
          <a:sx n="55" d="100"/>
          <a:sy n="55" d="100"/>
        </p:scale>
        <p:origin x="53" y="3941"/>
      </p:cViewPr>
      <p:guideLst>
        <p:guide orient="horz"/>
        <p:guide pos="3840"/>
        <p:guide orient="horz" pos="3648"/>
        <p:guide orient="horz" pos="3288"/>
        <p:guide pos="7680"/>
        <p:guide/>
        <p:guide orient="horz" pos="984"/>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viewProps" Target="viewProps.xml"/><Relationship Id="rId8" Type="http://schemas.openxmlformats.org/officeDocument/2006/relationships/slide" Target="slides/slide2.xml"/><Relationship Id="rId51"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DC3724-D5A5-4BA6-9766-0FDAD1FF298A}" type="doc">
      <dgm:prSet loTypeId="urn:microsoft.com/office/officeart/2005/8/layout/arrow2" loCatId="process" qsTypeId="urn:microsoft.com/office/officeart/2005/8/quickstyle/simple1" qsCatId="simple" csTypeId="urn:microsoft.com/office/officeart/2005/8/colors/accent1_2" csCatId="accent1" phldr="1"/>
      <dgm:spPr/>
      <dgm:t>
        <a:bodyPr/>
        <a:lstStyle/>
        <a:p>
          <a:endParaRPr lang="en-US"/>
        </a:p>
      </dgm:t>
    </dgm:pt>
    <dgm:pt modelId="{BA3FED42-FDFC-4967-89DF-3FF338592220}">
      <dgm:prSet phldrT="[Text]" phldr="0"/>
      <dgm:spPr/>
      <dgm:t>
        <a:bodyPr/>
        <a:lstStyle/>
        <a:p>
          <a:endParaRPr lang="en-US"/>
        </a:p>
      </dgm:t>
    </dgm:pt>
    <dgm:pt modelId="{856ABF93-06C7-4268-AC04-8C8AD3A3097F}" type="parTrans" cxnId="{10A087F6-634D-4059-93FB-834CDA601FD8}">
      <dgm:prSet/>
      <dgm:spPr/>
    </dgm:pt>
    <dgm:pt modelId="{B7A3C807-A157-4608-8DEC-8EB675E75652}" type="sibTrans" cxnId="{10A087F6-634D-4059-93FB-834CDA601FD8}">
      <dgm:prSet/>
      <dgm:spPr/>
    </dgm:pt>
    <dgm:pt modelId="{6DA79331-584A-492C-AC0F-BC1972E24236}">
      <dgm:prSet phldrT="[Text]" phldr="0"/>
      <dgm:spPr/>
      <dgm:t>
        <a:bodyPr/>
        <a:lstStyle/>
        <a:p>
          <a:pPr rtl="0"/>
          <a:r>
            <a:rPr lang="en-US">
              <a:latin typeface="Aptos Display" panose="02110004020202020204"/>
            </a:rPr>
            <a:t>Industry Advisory Board (IAB)</a:t>
          </a:r>
          <a:endParaRPr lang="en-US"/>
        </a:p>
      </dgm:t>
    </dgm:pt>
    <dgm:pt modelId="{4ED7E391-EFA8-429A-AFFF-DC8B0478A6D8}" type="parTrans" cxnId="{83C90B87-E32B-42AB-A350-AAA61E0B5CA3}">
      <dgm:prSet/>
      <dgm:spPr/>
    </dgm:pt>
    <dgm:pt modelId="{D86D2F53-06FF-4124-AAFA-75D66BF95202}" type="sibTrans" cxnId="{83C90B87-E32B-42AB-A350-AAA61E0B5CA3}">
      <dgm:prSet/>
      <dgm:spPr/>
    </dgm:pt>
    <dgm:pt modelId="{C7FC1EFF-F111-4909-9341-84F6B8623839}">
      <dgm:prSet phldrT="[Text]" phldr="0"/>
      <dgm:spPr/>
      <dgm:t>
        <a:bodyPr/>
        <a:lstStyle/>
        <a:p>
          <a:pPr rtl="0"/>
          <a:r>
            <a:rPr lang="en-US">
              <a:latin typeface="Aptos Display" panose="02110004020202020204"/>
            </a:rPr>
            <a:t>University Partners </a:t>
          </a:r>
          <a:endParaRPr lang="en-US"/>
        </a:p>
      </dgm:t>
    </dgm:pt>
    <dgm:pt modelId="{5445685A-CFB9-4E4E-BA6C-446D6632352B}" type="parTrans" cxnId="{79171054-9FF3-4809-817E-F36520CE7022}">
      <dgm:prSet/>
      <dgm:spPr/>
    </dgm:pt>
    <dgm:pt modelId="{DFB84617-A3EC-44DB-8E89-71F4503902F6}" type="sibTrans" cxnId="{79171054-9FF3-4809-817E-F36520CE7022}">
      <dgm:prSet/>
      <dgm:spPr/>
    </dgm:pt>
    <dgm:pt modelId="{06FF859E-39F6-4B61-9DAA-579400C87BD8}" type="pres">
      <dgm:prSet presAssocID="{73DC3724-D5A5-4BA6-9766-0FDAD1FF298A}" presName="arrowDiagram" presStyleCnt="0">
        <dgm:presLayoutVars>
          <dgm:chMax val="5"/>
          <dgm:dir/>
          <dgm:resizeHandles val="exact"/>
        </dgm:presLayoutVars>
      </dgm:prSet>
      <dgm:spPr/>
    </dgm:pt>
    <dgm:pt modelId="{60DA391B-6E7B-4E21-BC6A-E90D9DAE0ED5}" type="pres">
      <dgm:prSet presAssocID="{73DC3724-D5A5-4BA6-9766-0FDAD1FF298A}" presName="arrow" presStyleLbl="bgShp" presStyleIdx="0" presStyleCnt="1"/>
      <dgm:spPr/>
    </dgm:pt>
    <dgm:pt modelId="{7A7561A0-71B7-4536-B0E7-DC25E762AF2D}" type="pres">
      <dgm:prSet presAssocID="{73DC3724-D5A5-4BA6-9766-0FDAD1FF298A}" presName="arrowDiagram3" presStyleCnt="0"/>
      <dgm:spPr/>
    </dgm:pt>
    <dgm:pt modelId="{E77BB2F2-DDC5-4BCB-A451-8ACF08E198F9}" type="pres">
      <dgm:prSet presAssocID="{BA3FED42-FDFC-4967-89DF-3FF338592220}" presName="bullet3a" presStyleLbl="node1" presStyleIdx="0" presStyleCnt="3"/>
      <dgm:spPr/>
    </dgm:pt>
    <dgm:pt modelId="{8505DEF1-4291-4048-A77C-A0C386DEAE76}" type="pres">
      <dgm:prSet presAssocID="{BA3FED42-FDFC-4967-89DF-3FF338592220}" presName="textBox3a" presStyleLbl="revTx" presStyleIdx="0" presStyleCnt="3">
        <dgm:presLayoutVars>
          <dgm:bulletEnabled val="1"/>
        </dgm:presLayoutVars>
      </dgm:prSet>
      <dgm:spPr/>
    </dgm:pt>
    <dgm:pt modelId="{7C134B74-CFDC-4ACB-AED9-3AD7442A28B9}" type="pres">
      <dgm:prSet presAssocID="{6DA79331-584A-492C-AC0F-BC1972E24236}" presName="bullet3b" presStyleLbl="node1" presStyleIdx="1" presStyleCnt="3"/>
      <dgm:spPr/>
    </dgm:pt>
    <dgm:pt modelId="{4E1B816E-2AB6-4B44-89F6-03D49F92DA3E}" type="pres">
      <dgm:prSet presAssocID="{6DA79331-584A-492C-AC0F-BC1972E24236}" presName="textBox3b" presStyleLbl="revTx" presStyleIdx="1" presStyleCnt="3">
        <dgm:presLayoutVars>
          <dgm:bulletEnabled val="1"/>
        </dgm:presLayoutVars>
      </dgm:prSet>
      <dgm:spPr/>
    </dgm:pt>
    <dgm:pt modelId="{D48D6CB8-7E08-46B5-8CAF-57164C287925}" type="pres">
      <dgm:prSet presAssocID="{C7FC1EFF-F111-4909-9341-84F6B8623839}" presName="bullet3c" presStyleLbl="node1" presStyleIdx="2" presStyleCnt="3"/>
      <dgm:spPr/>
    </dgm:pt>
    <dgm:pt modelId="{16F1F6D9-A89F-4759-B9B6-45834C409B57}" type="pres">
      <dgm:prSet presAssocID="{C7FC1EFF-F111-4909-9341-84F6B8623839}" presName="textBox3c" presStyleLbl="revTx" presStyleIdx="2" presStyleCnt="3">
        <dgm:presLayoutVars>
          <dgm:bulletEnabled val="1"/>
        </dgm:presLayoutVars>
      </dgm:prSet>
      <dgm:spPr/>
    </dgm:pt>
  </dgm:ptLst>
  <dgm:cxnLst>
    <dgm:cxn modelId="{5FAFA02E-C432-488B-AF73-87501FA11613}" type="presOf" srcId="{C7FC1EFF-F111-4909-9341-84F6B8623839}" destId="{16F1F6D9-A89F-4759-B9B6-45834C409B57}" srcOrd="0" destOrd="0" presId="urn:microsoft.com/office/officeart/2005/8/layout/arrow2"/>
    <dgm:cxn modelId="{9ED8EF46-4754-4A5A-8284-79A7CA394235}" type="presOf" srcId="{BA3FED42-FDFC-4967-89DF-3FF338592220}" destId="{8505DEF1-4291-4048-A77C-A0C386DEAE76}" srcOrd="0" destOrd="0" presId="urn:microsoft.com/office/officeart/2005/8/layout/arrow2"/>
    <dgm:cxn modelId="{2B522851-B296-4B4F-BB08-079670DB09B2}" type="presOf" srcId="{6DA79331-584A-492C-AC0F-BC1972E24236}" destId="{4E1B816E-2AB6-4B44-89F6-03D49F92DA3E}" srcOrd="0" destOrd="0" presId="urn:microsoft.com/office/officeart/2005/8/layout/arrow2"/>
    <dgm:cxn modelId="{79171054-9FF3-4809-817E-F36520CE7022}" srcId="{73DC3724-D5A5-4BA6-9766-0FDAD1FF298A}" destId="{C7FC1EFF-F111-4909-9341-84F6B8623839}" srcOrd="2" destOrd="0" parTransId="{5445685A-CFB9-4E4E-BA6C-446D6632352B}" sibTransId="{DFB84617-A3EC-44DB-8E89-71F4503902F6}"/>
    <dgm:cxn modelId="{83C90B87-E32B-42AB-A350-AAA61E0B5CA3}" srcId="{73DC3724-D5A5-4BA6-9766-0FDAD1FF298A}" destId="{6DA79331-584A-492C-AC0F-BC1972E24236}" srcOrd="1" destOrd="0" parTransId="{4ED7E391-EFA8-429A-AFFF-DC8B0478A6D8}" sibTransId="{D86D2F53-06FF-4124-AAFA-75D66BF95202}"/>
    <dgm:cxn modelId="{17310CF3-DF20-466B-8AC9-BB681CBE427B}" type="presOf" srcId="{73DC3724-D5A5-4BA6-9766-0FDAD1FF298A}" destId="{06FF859E-39F6-4B61-9DAA-579400C87BD8}" srcOrd="0" destOrd="0" presId="urn:microsoft.com/office/officeart/2005/8/layout/arrow2"/>
    <dgm:cxn modelId="{10A087F6-634D-4059-93FB-834CDA601FD8}" srcId="{73DC3724-D5A5-4BA6-9766-0FDAD1FF298A}" destId="{BA3FED42-FDFC-4967-89DF-3FF338592220}" srcOrd="0" destOrd="0" parTransId="{856ABF93-06C7-4268-AC04-8C8AD3A3097F}" sibTransId="{B7A3C807-A157-4608-8DEC-8EB675E75652}"/>
    <dgm:cxn modelId="{54134D8F-C2A8-44F5-A7C8-6A073D128A82}" type="presParOf" srcId="{06FF859E-39F6-4B61-9DAA-579400C87BD8}" destId="{60DA391B-6E7B-4E21-BC6A-E90D9DAE0ED5}" srcOrd="0" destOrd="0" presId="urn:microsoft.com/office/officeart/2005/8/layout/arrow2"/>
    <dgm:cxn modelId="{47622061-D8C7-4DB0-BBC4-BD503338F9B2}" type="presParOf" srcId="{06FF859E-39F6-4B61-9DAA-579400C87BD8}" destId="{7A7561A0-71B7-4536-B0E7-DC25E762AF2D}" srcOrd="1" destOrd="0" presId="urn:microsoft.com/office/officeart/2005/8/layout/arrow2"/>
    <dgm:cxn modelId="{EA8BA694-441C-47EC-924C-03D25E3F5C25}" type="presParOf" srcId="{7A7561A0-71B7-4536-B0E7-DC25E762AF2D}" destId="{E77BB2F2-DDC5-4BCB-A451-8ACF08E198F9}" srcOrd="0" destOrd="0" presId="urn:microsoft.com/office/officeart/2005/8/layout/arrow2"/>
    <dgm:cxn modelId="{96A0B0C1-534F-4417-83A2-A2419C8B8F9F}" type="presParOf" srcId="{7A7561A0-71B7-4536-B0E7-DC25E762AF2D}" destId="{8505DEF1-4291-4048-A77C-A0C386DEAE76}" srcOrd="1" destOrd="0" presId="urn:microsoft.com/office/officeart/2005/8/layout/arrow2"/>
    <dgm:cxn modelId="{B54252A2-A792-4857-BE5A-0D64207AAAD8}" type="presParOf" srcId="{7A7561A0-71B7-4536-B0E7-DC25E762AF2D}" destId="{7C134B74-CFDC-4ACB-AED9-3AD7442A28B9}" srcOrd="2" destOrd="0" presId="urn:microsoft.com/office/officeart/2005/8/layout/arrow2"/>
    <dgm:cxn modelId="{2623E667-9148-4C45-8CE2-B346D8000A4E}" type="presParOf" srcId="{7A7561A0-71B7-4536-B0E7-DC25E762AF2D}" destId="{4E1B816E-2AB6-4B44-89F6-03D49F92DA3E}" srcOrd="3" destOrd="0" presId="urn:microsoft.com/office/officeart/2005/8/layout/arrow2"/>
    <dgm:cxn modelId="{3C8F1AAA-2534-4034-83CC-2679ABA88CB6}" type="presParOf" srcId="{7A7561A0-71B7-4536-B0E7-DC25E762AF2D}" destId="{D48D6CB8-7E08-46B5-8CAF-57164C287925}" srcOrd="4" destOrd="0" presId="urn:microsoft.com/office/officeart/2005/8/layout/arrow2"/>
    <dgm:cxn modelId="{B5820B0D-6AC8-43F8-9B68-C3D1772E7A7F}" type="presParOf" srcId="{7A7561A0-71B7-4536-B0E7-DC25E762AF2D}" destId="{16F1F6D9-A89F-4759-B9B6-45834C409B57}" srcOrd="5"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A391B-6E7B-4E21-BC6A-E90D9DAE0ED5}">
      <dsp:nvSpPr>
        <dsp:cNvPr id="0" name=""/>
        <dsp:cNvSpPr/>
      </dsp:nvSpPr>
      <dsp:spPr>
        <a:xfrm>
          <a:off x="127374" y="0"/>
          <a:ext cx="7721628" cy="4826018"/>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7BB2F2-DDC5-4BCB-A451-8ACF08E198F9}">
      <dsp:nvSpPr>
        <dsp:cNvPr id="0" name=""/>
        <dsp:cNvSpPr/>
      </dsp:nvSpPr>
      <dsp:spPr>
        <a:xfrm>
          <a:off x="1108020" y="3330917"/>
          <a:ext cx="200762" cy="200762"/>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05DEF1-4291-4048-A77C-A0C386DEAE76}">
      <dsp:nvSpPr>
        <dsp:cNvPr id="0" name=""/>
        <dsp:cNvSpPr/>
      </dsp:nvSpPr>
      <dsp:spPr>
        <a:xfrm>
          <a:off x="1208402" y="3431298"/>
          <a:ext cx="1799139" cy="1394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380" tIns="0" rIns="0" bIns="0" numCol="1" spcCol="1270" anchor="t" anchorCtr="0">
          <a:noAutofit/>
        </a:bodyPr>
        <a:lstStyle/>
        <a:p>
          <a:pPr marL="0" lvl="0" indent="0" algn="l" defTabSz="1377950">
            <a:lnSpc>
              <a:spcPct val="90000"/>
            </a:lnSpc>
            <a:spcBef>
              <a:spcPct val="0"/>
            </a:spcBef>
            <a:spcAft>
              <a:spcPct val="35000"/>
            </a:spcAft>
            <a:buNone/>
          </a:pPr>
          <a:endParaRPr lang="en-US" sz="3100" kern="1200"/>
        </a:p>
      </dsp:txBody>
      <dsp:txXfrm>
        <a:off x="1208402" y="3431298"/>
        <a:ext cx="1799139" cy="1394719"/>
      </dsp:txXfrm>
    </dsp:sp>
    <dsp:sp modelId="{7C134B74-CFDC-4ACB-AED9-3AD7442A28B9}">
      <dsp:nvSpPr>
        <dsp:cNvPr id="0" name=""/>
        <dsp:cNvSpPr/>
      </dsp:nvSpPr>
      <dsp:spPr>
        <a:xfrm>
          <a:off x="2880134" y="2019205"/>
          <a:ext cx="362916" cy="36291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1B816E-2AB6-4B44-89F6-03D49F92DA3E}">
      <dsp:nvSpPr>
        <dsp:cNvPr id="0" name=""/>
        <dsp:cNvSpPr/>
      </dsp:nvSpPr>
      <dsp:spPr>
        <a:xfrm>
          <a:off x="3061593" y="2200664"/>
          <a:ext cx="1853190" cy="2625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302" tIns="0" rIns="0" bIns="0" numCol="1" spcCol="1270" anchor="t" anchorCtr="0">
          <a:noAutofit/>
        </a:bodyPr>
        <a:lstStyle/>
        <a:p>
          <a:pPr marL="0" lvl="0" indent="0" algn="l" defTabSz="1377950" rtl="0">
            <a:lnSpc>
              <a:spcPct val="90000"/>
            </a:lnSpc>
            <a:spcBef>
              <a:spcPct val="0"/>
            </a:spcBef>
            <a:spcAft>
              <a:spcPct val="35000"/>
            </a:spcAft>
            <a:buNone/>
          </a:pPr>
          <a:r>
            <a:rPr lang="en-US" sz="3100" kern="1200">
              <a:latin typeface="Aptos Display" panose="02110004020202020204"/>
            </a:rPr>
            <a:t>Industry Advisory Board (IAB)</a:t>
          </a:r>
          <a:endParaRPr lang="en-US" sz="3100" kern="1200"/>
        </a:p>
      </dsp:txBody>
      <dsp:txXfrm>
        <a:off x="3061593" y="2200664"/>
        <a:ext cx="1853190" cy="2625353"/>
      </dsp:txXfrm>
    </dsp:sp>
    <dsp:sp modelId="{D48D6CB8-7E08-46B5-8CAF-57164C287925}">
      <dsp:nvSpPr>
        <dsp:cNvPr id="0" name=""/>
        <dsp:cNvSpPr/>
      </dsp:nvSpPr>
      <dsp:spPr>
        <a:xfrm>
          <a:off x="5011304" y="1220982"/>
          <a:ext cx="501905" cy="50190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F1F6D9-A89F-4759-B9B6-45834C409B57}">
      <dsp:nvSpPr>
        <dsp:cNvPr id="0" name=""/>
        <dsp:cNvSpPr/>
      </dsp:nvSpPr>
      <dsp:spPr>
        <a:xfrm>
          <a:off x="5262257" y="1471935"/>
          <a:ext cx="1853190" cy="3354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5950" tIns="0" rIns="0" bIns="0" numCol="1" spcCol="1270" anchor="t" anchorCtr="0">
          <a:noAutofit/>
        </a:bodyPr>
        <a:lstStyle/>
        <a:p>
          <a:pPr marL="0" lvl="0" indent="0" algn="l" defTabSz="1377950" rtl="0">
            <a:lnSpc>
              <a:spcPct val="90000"/>
            </a:lnSpc>
            <a:spcBef>
              <a:spcPct val="0"/>
            </a:spcBef>
            <a:spcAft>
              <a:spcPct val="35000"/>
            </a:spcAft>
            <a:buNone/>
          </a:pPr>
          <a:r>
            <a:rPr lang="en-US" sz="3100" kern="1200">
              <a:latin typeface="Aptos Display" panose="02110004020202020204"/>
            </a:rPr>
            <a:t>University Partners </a:t>
          </a:r>
          <a:endParaRPr lang="en-US" sz="3100" kern="1200"/>
        </a:p>
      </dsp:txBody>
      <dsp:txXfrm>
        <a:off x="5262257" y="1471935"/>
        <a:ext cx="1853190" cy="3354082"/>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10/15/2024</a:t>
            </a:fld>
            <a:endParaRPr lang="en-US"/>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10/15/2024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2</a:t>
            </a:fld>
            <a:endParaRPr lang="en-US"/>
          </a:p>
        </p:txBody>
      </p:sp>
    </p:spTree>
    <p:extLst>
      <p:ext uri="{BB962C8B-B14F-4D97-AF65-F5344CB8AC3E}">
        <p14:creationId xmlns:p14="http://schemas.microsoft.com/office/powerpoint/2010/main" val="3953401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3</a:t>
            </a:fld>
            <a:endParaRPr lang="en-US"/>
          </a:p>
        </p:txBody>
      </p:sp>
    </p:spTree>
    <p:extLst>
      <p:ext uri="{BB962C8B-B14F-4D97-AF65-F5344CB8AC3E}">
        <p14:creationId xmlns:p14="http://schemas.microsoft.com/office/powerpoint/2010/main" val="1747550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4</a:t>
            </a:fld>
            <a:endParaRPr lang="en-US"/>
          </a:p>
        </p:txBody>
      </p:sp>
    </p:spTree>
    <p:extLst>
      <p:ext uri="{BB962C8B-B14F-4D97-AF65-F5344CB8AC3E}">
        <p14:creationId xmlns:p14="http://schemas.microsoft.com/office/powerpoint/2010/main" val="3947948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5</a:t>
            </a:fld>
            <a:endParaRPr lang="en-US"/>
          </a:p>
        </p:txBody>
      </p:sp>
    </p:spTree>
    <p:extLst>
      <p:ext uri="{BB962C8B-B14F-4D97-AF65-F5344CB8AC3E}">
        <p14:creationId xmlns:p14="http://schemas.microsoft.com/office/powerpoint/2010/main" val="4255959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6</a:t>
            </a:fld>
            <a:endParaRPr lang="en-US"/>
          </a:p>
        </p:txBody>
      </p:sp>
    </p:spTree>
    <p:extLst>
      <p:ext uri="{BB962C8B-B14F-4D97-AF65-F5344CB8AC3E}">
        <p14:creationId xmlns:p14="http://schemas.microsoft.com/office/powerpoint/2010/main" val="187851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7</a:t>
            </a:fld>
            <a:endParaRPr lang="en-US"/>
          </a:p>
        </p:txBody>
      </p:sp>
    </p:spTree>
    <p:extLst>
      <p:ext uri="{BB962C8B-B14F-4D97-AF65-F5344CB8AC3E}">
        <p14:creationId xmlns:p14="http://schemas.microsoft.com/office/powerpoint/2010/main" val="15636192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8</a:t>
            </a:fld>
            <a:endParaRPr lang="en-US"/>
          </a:p>
        </p:txBody>
      </p:sp>
    </p:spTree>
    <p:extLst>
      <p:ext uri="{BB962C8B-B14F-4D97-AF65-F5344CB8AC3E}">
        <p14:creationId xmlns:p14="http://schemas.microsoft.com/office/powerpoint/2010/main" val="35108106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9</a:t>
            </a:fld>
            <a:endParaRPr lang="en-US"/>
          </a:p>
        </p:txBody>
      </p:sp>
    </p:spTree>
    <p:extLst>
      <p:ext uri="{BB962C8B-B14F-4D97-AF65-F5344CB8AC3E}">
        <p14:creationId xmlns:p14="http://schemas.microsoft.com/office/powerpoint/2010/main" val="1224507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10</a:t>
            </a:fld>
            <a:endParaRPr lang="en-US"/>
          </a:p>
        </p:txBody>
      </p:sp>
    </p:spTree>
    <p:extLst>
      <p:ext uri="{BB962C8B-B14F-4D97-AF65-F5344CB8AC3E}">
        <p14:creationId xmlns:p14="http://schemas.microsoft.com/office/powerpoint/2010/main" val="18999289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rtl="0">
              <a:spcBef>
                <a:spcPts val="0"/>
              </a:spcBef>
              <a:spcAft>
                <a:spcPts val="0"/>
              </a:spcAft>
              <a:buNone/>
            </a:pPr>
            <a:endParaRPr lang="en-US"/>
          </a:p>
        </p:txBody>
      </p:sp>
    </p:spTree>
    <p:extLst>
      <p:ext uri="{BB962C8B-B14F-4D97-AF65-F5344CB8AC3E}">
        <p14:creationId xmlns:p14="http://schemas.microsoft.com/office/powerpoint/2010/main" val="70659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16</a:t>
            </a:fld>
            <a:endParaRPr lang="en-US"/>
          </a:p>
        </p:txBody>
      </p:sp>
    </p:spTree>
    <p:extLst>
      <p:ext uri="{BB962C8B-B14F-4D97-AF65-F5344CB8AC3E}">
        <p14:creationId xmlns:p14="http://schemas.microsoft.com/office/powerpoint/2010/main" val="23187572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17</a:t>
            </a:fld>
            <a:endParaRPr lang="en-US"/>
          </a:p>
        </p:txBody>
      </p:sp>
    </p:spTree>
    <p:extLst>
      <p:ext uri="{BB962C8B-B14F-4D97-AF65-F5344CB8AC3E}">
        <p14:creationId xmlns:p14="http://schemas.microsoft.com/office/powerpoint/2010/main" val="40859720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18</a:t>
            </a:fld>
            <a:endParaRPr lang="en-US"/>
          </a:p>
        </p:txBody>
      </p:sp>
    </p:spTree>
    <p:extLst>
      <p:ext uri="{BB962C8B-B14F-4D97-AF65-F5344CB8AC3E}">
        <p14:creationId xmlns:p14="http://schemas.microsoft.com/office/powerpoint/2010/main" val="33623553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21</a:t>
            </a:fld>
            <a:endParaRPr lang="en-US"/>
          </a:p>
        </p:txBody>
      </p:sp>
    </p:spTree>
    <p:extLst>
      <p:ext uri="{BB962C8B-B14F-4D97-AF65-F5344CB8AC3E}">
        <p14:creationId xmlns:p14="http://schemas.microsoft.com/office/powerpoint/2010/main" val="10843290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22</a:t>
            </a:fld>
            <a:endParaRPr lang="en-US"/>
          </a:p>
        </p:txBody>
      </p:sp>
    </p:spTree>
    <p:extLst>
      <p:ext uri="{BB962C8B-B14F-4D97-AF65-F5344CB8AC3E}">
        <p14:creationId xmlns:p14="http://schemas.microsoft.com/office/powerpoint/2010/main" val="24988693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23</a:t>
            </a:fld>
            <a:endParaRPr lang="en-US"/>
          </a:p>
        </p:txBody>
      </p:sp>
    </p:spTree>
    <p:extLst>
      <p:ext uri="{BB962C8B-B14F-4D97-AF65-F5344CB8AC3E}">
        <p14:creationId xmlns:p14="http://schemas.microsoft.com/office/powerpoint/2010/main" val="40245053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25</a:t>
            </a:fld>
            <a:endParaRPr lang="en-US"/>
          </a:p>
        </p:txBody>
      </p:sp>
    </p:spTree>
    <p:extLst>
      <p:ext uri="{BB962C8B-B14F-4D97-AF65-F5344CB8AC3E}">
        <p14:creationId xmlns:p14="http://schemas.microsoft.com/office/powerpoint/2010/main" val="33742475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spcBef>
                <a:spcPts val="0"/>
              </a:spcBef>
              <a:spcAft>
                <a:spcPts val="0"/>
              </a:spcAft>
            </a:pPr>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26</a:t>
            </a:fld>
            <a:endParaRPr lang="en-US"/>
          </a:p>
        </p:txBody>
      </p:sp>
    </p:spTree>
    <p:extLst>
      <p:ext uri="{BB962C8B-B14F-4D97-AF65-F5344CB8AC3E}">
        <p14:creationId xmlns:p14="http://schemas.microsoft.com/office/powerpoint/2010/main" val="1894526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D4B9A9E5-4F7F-4A7D-9DE1-899232329269}" type="slidenum">
              <a:rPr lang="en-US" smtClean="0"/>
              <a:t>31</a:t>
            </a:fld>
            <a:endParaRPr lang="en-US"/>
          </a:p>
        </p:txBody>
      </p:sp>
    </p:spTree>
    <p:extLst>
      <p:ext uri="{BB962C8B-B14F-4D97-AF65-F5344CB8AC3E}">
        <p14:creationId xmlns:p14="http://schemas.microsoft.com/office/powerpoint/2010/main" val="29379084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32</a:t>
            </a:fld>
            <a:endParaRPr lang="en-US"/>
          </a:p>
        </p:txBody>
      </p:sp>
    </p:spTree>
    <p:extLst>
      <p:ext uri="{BB962C8B-B14F-4D97-AF65-F5344CB8AC3E}">
        <p14:creationId xmlns:p14="http://schemas.microsoft.com/office/powerpoint/2010/main" val="37520134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33</a:t>
            </a:fld>
            <a:endParaRPr lang="en-US"/>
          </a:p>
        </p:txBody>
      </p:sp>
    </p:spTree>
    <p:extLst>
      <p:ext uri="{BB962C8B-B14F-4D97-AF65-F5344CB8AC3E}">
        <p14:creationId xmlns:p14="http://schemas.microsoft.com/office/powerpoint/2010/main" val="38092725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B9A9E5-4F7F-4A7D-9DE1-899232329269}" type="slidenum">
              <a:rPr lang="en-US" smtClean="0"/>
              <a:t>37</a:t>
            </a:fld>
            <a:endParaRPr lang="en-US"/>
          </a:p>
        </p:txBody>
      </p:sp>
    </p:spTree>
    <p:extLst>
      <p:ext uri="{BB962C8B-B14F-4D97-AF65-F5344CB8AC3E}">
        <p14:creationId xmlns:p14="http://schemas.microsoft.com/office/powerpoint/2010/main" val="1798271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A6904-5B30-3A33-1C72-B8054A84E2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2F67394-5950-65D7-DE2C-F68300609E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346750161"/>
      </p:ext>
    </p:extLst>
  </p:cSld>
  <p:clrMapOvr>
    <a:masterClrMapping/>
  </p:clrMapOvr>
  <p:hf hdr="0" ftr="0" dt="0"/>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CEC4-FF34-BBD9-976D-9E4BBAB1EE4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6D3211A-9229-ADD8-925C-846940BBEB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A black background with a black square&#10;&#10;Description automatically generated with medium confidence">
            <a:extLst>
              <a:ext uri="{FF2B5EF4-FFF2-40B4-BE49-F238E27FC236}">
                <a16:creationId xmlns:a16="http://schemas.microsoft.com/office/drawing/2014/main" id="{9D3BAC54-8B19-E4C2-0229-C57579731885}"/>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2373311655"/>
      </p:ext>
    </p:extLst>
  </p:cSld>
  <p:clrMapOvr>
    <a:masterClrMapping/>
  </p:clrMapOvr>
  <p:hf hdr="0" ftr="0" dt="0"/>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FF245-331D-6F12-EB61-5CAFE17856D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4DCA98-E94C-AAAF-ACA1-6A5053BCFA9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pic>
        <p:nvPicPr>
          <p:cNvPr id="7" name="Picture 6" descr="A black background with a black square&#10;&#10;Description automatically generated with medium confidence">
            <a:extLst>
              <a:ext uri="{FF2B5EF4-FFF2-40B4-BE49-F238E27FC236}">
                <a16:creationId xmlns:a16="http://schemas.microsoft.com/office/drawing/2014/main" id="{8DB127F6-3EB7-8B38-11FF-802BCD6D7F28}"/>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74114518"/>
      </p:ext>
    </p:extLst>
  </p:cSld>
  <p:clrMapOvr>
    <a:masterClrMapping/>
  </p:clrMapOvr>
  <p:hf hdr="0" ftr="0" dt="0"/>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BC9DF-94A7-0B26-A6A4-37467F7F6FF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F727BCA-3324-703C-945A-F8C9BCCFC9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BCE9BFF-7BF6-435A-8FD7-FAA3C5A79C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descr="A black background with a black square&#10;&#10;Description automatically generated with medium confidence">
            <a:extLst>
              <a:ext uri="{FF2B5EF4-FFF2-40B4-BE49-F238E27FC236}">
                <a16:creationId xmlns:a16="http://schemas.microsoft.com/office/drawing/2014/main" id="{C3789668-04CA-A20E-F945-0E415912A644}"/>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2563942180"/>
      </p:ext>
    </p:extLst>
  </p:cSld>
  <p:clrMapOvr>
    <a:masterClrMapping/>
  </p:clrMapOvr>
  <p:hf hdr="0" ftr="0" dt="0"/>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5E5B1-315D-F964-FEBB-8937D3C5D8D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65D9C74-CE2F-40A6-47E2-6444AABEF8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5DEF8E-7494-267E-69C8-50AEA7B63A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D24ACB6-ED09-6734-3B9E-EC01119842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DBDB50-CEA5-FA60-0F36-EBA6BCEA59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0" name="Picture 9" descr="A black background with a black square&#10;&#10;Description automatically generated with medium confidence">
            <a:extLst>
              <a:ext uri="{FF2B5EF4-FFF2-40B4-BE49-F238E27FC236}">
                <a16:creationId xmlns:a16="http://schemas.microsoft.com/office/drawing/2014/main" id="{76301988-9C09-A64C-8849-90B62BB208E2}"/>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3759592716"/>
      </p:ext>
    </p:extLst>
  </p:cSld>
  <p:clrMapOvr>
    <a:masterClrMapping/>
  </p:clrMapOvr>
  <p:hf hdr="0" ftr="0" dt="0"/>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6" name="Picture 5" descr="A black background with a black square&#10;&#10;Description automatically generated with medium confidence">
            <a:extLst>
              <a:ext uri="{FF2B5EF4-FFF2-40B4-BE49-F238E27FC236}">
                <a16:creationId xmlns:a16="http://schemas.microsoft.com/office/drawing/2014/main" id="{7A1D57BA-87EA-1ACF-ADB1-A1E18F6B6570}"/>
              </a:ext>
            </a:extLst>
          </p:cNvPr>
          <p:cNvPicPr>
            <a:picLocks noChangeAspect="1"/>
          </p:cNvPicPr>
          <p:nvPr userDrawn="1"/>
        </p:nvPicPr>
        <p:blipFill>
          <a:blip r:embed="rId2"/>
          <a:stretch>
            <a:fillRect/>
          </a:stretch>
        </p:blipFill>
        <p:spPr>
          <a:xfrm>
            <a:off x="10408598" y="5940050"/>
            <a:ext cx="1490084" cy="743700"/>
          </a:xfrm>
          <a:prstGeom prst="rect">
            <a:avLst/>
          </a:prstGeom>
        </p:spPr>
      </p:pic>
      <p:sp>
        <p:nvSpPr>
          <p:cNvPr id="7" name="Title 6">
            <a:extLst>
              <a:ext uri="{FF2B5EF4-FFF2-40B4-BE49-F238E27FC236}">
                <a16:creationId xmlns:a16="http://schemas.microsoft.com/office/drawing/2014/main" id="{65F50C0D-7DBF-6E3C-0C66-2A67A63417D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63100905"/>
      </p:ext>
    </p:extLst>
  </p:cSld>
  <p:clrMapOvr>
    <a:masterClrMapping/>
  </p:clrMapOvr>
  <p:hf hdr="0" ftr="0" dt="0"/>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8" name="Picture 7" descr="A black background with a black square&#10;&#10;Description automatically generated with medium confidence">
            <a:extLst>
              <a:ext uri="{FF2B5EF4-FFF2-40B4-BE49-F238E27FC236}">
                <a16:creationId xmlns:a16="http://schemas.microsoft.com/office/drawing/2014/main" id="{E0EABC28-9823-878A-6F60-32188C9F907C}"/>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367990131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C82DF-B40F-AF12-365F-E37DE23C5D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961A2A6-F56C-005F-0771-EC03DED316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1A6A99-672F-183A-AFC0-259BFA3A60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8" name="Picture 7" descr="A black background with a black square&#10;&#10;Description automatically generated with medium confidence">
            <a:extLst>
              <a:ext uri="{FF2B5EF4-FFF2-40B4-BE49-F238E27FC236}">
                <a16:creationId xmlns:a16="http://schemas.microsoft.com/office/drawing/2014/main" id="{29DE3D76-D487-D58D-A339-6F6A1035C5FC}"/>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1964694181"/>
      </p:ext>
    </p:extLst>
  </p:cSld>
  <p:clrMapOvr>
    <a:masterClrMapping/>
  </p:clrMapOvr>
  <p:hf hdr="0" ftr="0" dt="0"/>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FBA5-043C-4D8C-6F4A-E3B2950AD4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3FEC8B4-59A0-A782-68F5-5CFDDAE9DD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84988C0-AEB5-3B6E-E68E-CC5F231B62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8" name="Picture 7" descr="A black background with a black square&#10;&#10;Description automatically generated with medium confidence">
            <a:extLst>
              <a:ext uri="{FF2B5EF4-FFF2-40B4-BE49-F238E27FC236}">
                <a16:creationId xmlns:a16="http://schemas.microsoft.com/office/drawing/2014/main" id="{A59AD743-8CC5-C19C-1753-974732EF18CF}"/>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3405273488"/>
      </p:ext>
    </p:extLst>
  </p:cSld>
  <p:clrMapOvr>
    <a:masterClrMapping/>
  </p:clrMapOvr>
  <p:hf hdr="0" ftr="0" dt="0"/>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B105-74EB-ED0B-6D48-5D65C32C2FA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11812F1-CBA8-8A9B-59FC-18EDB0A8BC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A black background with a black square&#10;&#10;Description automatically generated with medium confidence">
            <a:extLst>
              <a:ext uri="{FF2B5EF4-FFF2-40B4-BE49-F238E27FC236}">
                <a16:creationId xmlns:a16="http://schemas.microsoft.com/office/drawing/2014/main" id="{5D7348C3-7BDC-D095-B169-7D55B2AA9ECA}"/>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4189796422"/>
      </p:ext>
    </p:extLst>
  </p:cSld>
  <p:clrMapOvr>
    <a:masterClrMapping/>
  </p:clrMapOvr>
  <p:hf hdr="0" ftr="0" dt="0"/>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2E66CF-6D16-EF64-07A6-B7B7173AF59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0A42BE7-EC04-9419-0770-07F1021E73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A black background with a black square&#10;&#10;Description automatically generated with medium confidence">
            <a:extLst>
              <a:ext uri="{FF2B5EF4-FFF2-40B4-BE49-F238E27FC236}">
                <a16:creationId xmlns:a16="http://schemas.microsoft.com/office/drawing/2014/main" id="{C4ECB6B4-C3EA-AB47-17B7-1134854CDC7C}"/>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1380297084"/>
      </p:ext>
    </p:extLst>
  </p:cSld>
  <p:clrMapOvr>
    <a:masterClrMapping/>
  </p:clrMapOvr>
  <p:hf hdr="0" ftr="0" dt="0"/>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88038-D8D0-D358-18B3-E924BD0B88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458C61E-5D6B-42E2-C97D-D6B4DB7FCB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619983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BE5F5-34DB-20B1-F412-4E3A8A98437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BB3E6C4-99B5-D6BD-BAA7-D7CA6ACC4B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A black background with a black square&#10;&#10;Description automatically generated with medium confidence">
            <a:extLst>
              <a:ext uri="{FF2B5EF4-FFF2-40B4-BE49-F238E27FC236}">
                <a16:creationId xmlns:a16="http://schemas.microsoft.com/office/drawing/2014/main" id="{2D2E501B-E382-B896-F25F-85DE41AA8CD5}"/>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26979077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0EB51-C881-9584-7E85-48148FCB98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E7B4B24-639A-0C92-EBA9-4824D4C073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pic>
        <p:nvPicPr>
          <p:cNvPr id="7" name="Picture 6" descr="A black background with a black square&#10;&#10;Description automatically generated with medium confidence">
            <a:extLst>
              <a:ext uri="{FF2B5EF4-FFF2-40B4-BE49-F238E27FC236}">
                <a16:creationId xmlns:a16="http://schemas.microsoft.com/office/drawing/2014/main" id="{B4D88434-2B4D-06A7-3323-55CBCB00E2F9}"/>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40531541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72B0C-B349-7560-4604-DD1C15A2CE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F8AB09-2520-3687-AEEE-92EEE098B3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82E95B6-F163-7772-2933-B33BE28405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descr="A black background with a black square&#10;&#10;Description automatically generated with medium confidence">
            <a:extLst>
              <a:ext uri="{FF2B5EF4-FFF2-40B4-BE49-F238E27FC236}">
                <a16:creationId xmlns:a16="http://schemas.microsoft.com/office/drawing/2014/main" id="{A3C580D7-2396-DE3E-D705-BA836F139DF1}"/>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34472961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A919B-8492-2B3C-C2C5-AB585F7CD75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1EE66F1-5B23-58D8-C7FD-0EF9E80502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0A9273-9356-B08D-1E9B-977A4AA72D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9DC69E7-2A37-A17B-D059-35E17184E0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EB0E7D-40CB-A851-C277-1B1D892882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0" name="Picture 9" descr="A black background with a black square&#10;&#10;Description automatically generated with medium confidence">
            <a:extLst>
              <a:ext uri="{FF2B5EF4-FFF2-40B4-BE49-F238E27FC236}">
                <a16:creationId xmlns:a16="http://schemas.microsoft.com/office/drawing/2014/main" id="{CE40463B-3228-BB69-2EF1-78ADCAB262AB}"/>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18830537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09A48-1FA5-5C0C-4000-3C8A9B10C831}"/>
              </a:ext>
            </a:extLst>
          </p:cNvPr>
          <p:cNvSpPr>
            <a:spLocks noGrp="1"/>
          </p:cNvSpPr>
          <p:nvPr>
            <p:ph type="title"/>
          </p:nvPr>
        </p:nvSpPr>
        <p:spPr/>
        <p:txBody>
          <a:bodyPr/>
          <a:lstStyle/>
          <a:p>
            <a:r>
              <a:rPr lang="en-US"/>
              <a:t>Click to edit Master title style</a:t>
            </a:r>
          </a:p>
        </p:txBody>
      </p:sp>
      <p:pic>
        <p:nvPicPr>
          <p:cNvPr id="6" name="Picture 5" descr="A black background with a black square&#10;&#10;Description automatically generated with medium confidence">
            <a:extLst>
              <a:ext uri="{FF2B5EF4-FFF2-40B4-BE49-F238E27FC236}">
                <a16:creationId xmlns:a16="http://schemas.microsoft.com/office/drawing/2014/main" id="{1A4BC976-50FE-2A8A-88F9-2E78F9F4F452}"/>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793012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A black background with a black square&#10;&#10;Description automatically generated with medium confidence">
            <a:extLst>
              <a:ext uri="{FF2B5EF4-FFF2-40B4-BE49-F238E27FC236}">
                <a16:creationId xmlns:a16="http://schemas.microsoft.com/office/drawing/2014/main" id="{E4F83539-24DE-EE31-6EE0-4D0AB6A4196F}"/>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30536764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907E4-3360-8194-9ACE-E61984F588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20FA9AD-BD69-02E4-1A92-7A099F11DB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B62CB62-98B0-C30F-BB4E-9FDC78B556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8" name="Picture 7" descr="A black background with a black square&#10;&#10;Description automatically generated with medium confidence">
            <a:extLst>
              <a:ext uri="{FF2B5EF4-FFF2-40B4-BE49-F238E27FC236}">
                <a16:creationId xmlns:a16="http://schemas.microsoft.com/office/drawing/2014/main" id="{12809744-6880-C6E3-3679-51E512317EBD}"/>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14290995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95D4D-BC39-4F73-74E5-6D92AB975A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EA5F114-3D6F-D5A1-D6F2-3CFE112DC0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5A2255-14CB-3ADA-7A00-5A849B37FE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8" name="Picture 7" descr="A black background with a black square&#10;&#10;Description automatically generated with medium confidence">
            <a:extLst>
              <a:ext uri="{FF2B5EF4-FFF2-40B4-BE49-F238E27FC236}">
                <a16:creationId xmlns:a16="http://schemas.microsoft.com/office/drawing/2014/main" id="{CBB0719D-4AB6-B633-22B4-4D34187F774A}"/>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14421856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4634-4449-9B3B-7255-AEDCD5D1495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BB77E2-F57E-7968-7737-1D21F47B01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A black background with a black square&#10;&#10;Description automatically generated with medium confidence">
            <a:extLst>
              <a:ext uri="{FF2B5EF4-FFF2-40B4-BE49-F238E27FC236}">
                <a16:creationId xmlns:a16="http://schemas.microsoft.com/office/drawing/2014/main" id="{8BA609AA-202F-B70D-4D28-D9EE73096938}"/>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38476649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AD9C14-4056-529C-2475-769904E4E19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DAD3A0-9E3D-FCB8-995D-F34EA088CB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A black background with a black square&#10;&#10;Description automatically generated with medium confidence">
            <a:extLst>
              <a:ext uri="{FF2B5EF4-FFF2-40B4-BE49-F238E27FC236}">
                <a16:creationId xmlns:a16="http://schemas.microsoft.com/office/drawing/2014/main" id="{78A07E92-D57C-F87D-9FE2-2BD6857A22EC}"/>
              </a:ext>
            </a:extLst>
          </p:cNvPr>
          <p:cNvPicPr>
            <a:picLocks noChangeAspect="1"/>
          </p:cNvPicPr>
          <p:nvPr userDrawn="1"/>
        </p:nvPicPr>
        <p:blipFill>
          <a:blip r:embed="rId2"/>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24606114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4AE15C-E54A-C103-1365-DFAF19C5CDC8}"/>
              </a:ext>
            </a:extLst>
          </p:cNvPr>
          <p:cNvSpPr>
            <a:spLocks noGrp="1"/>
          </p:cNvSpPr>
          <p:nvPr>
            <p:ph type="dt" sz="half" idx="10"/>
          </p:nvPr>
        </p:nvSpPr>
        <p:spPr/>
        <p:txBody>
          <a:bodyPr/>
          <a:lstStyle/>
          <a:p>
            <a:fld id="{D1C4FA79-1A74-41D1-92AD-C29594D9378F}" type="datetimeFigureOut">
              <a:rPr lang="en-US" smtClean="0"/>
              <a:t>10/15/2024</a:t>
            </a:fld>
            <a:endParaRPr lang="en-US"/>
          </a:p>
        </p:txBody>
      </p:sp>
      <p:sp>
        <p:nvSpPr>
          <p:cNvPr id="3" name="Footer Placeholder 2">
            <a:extLst>
              <a:ext uri="{FF2B5EF4-FFF2-40B4-BE49-F238E27FC236}">
                <a16:creationId xmlns:a16="http://schemas.microsoft.com/office/drawing/2014/main" id="{980007F0-FB40-8984-8FE7-290B3C6F878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F779E-EAB6-61A2-BD5B-C9DAEDF88DA3}"/>
              </a:ext>
            </a:extLst>
          </p:cNvPr>
          <p:cNvSpPr>
            <a:spLocks noGrp="1"/>
          </p:cNvSpPr>
          <p:nvPr>
            <p:ph type="sldNum" sz="quarter" idx="12"/>
          </p:nvPr>
        </p:nvSpPr>
        <p:spPr/>
        <p:txBody>
          <a:bodyPr/>
          <a:lstStyle/>
          <a:p>
            <a:fld id="{C403BB30-B0FC-4346-BCE0-7F3835689FA3}" type="slidenum">
              <a:rPr lang="en-US" smtClean="0"/>
              <a:t>‹#›</a:t>
            </a:fld>
            <a:endParaRPr lang="en-US"/>
          </a:p>
        </p:txBody>
      </p:sp>
    </p:spTree>
    <p:extLst>
      <p:ext uri="{BB962C8B-B14F-4D97-AF65-F5344CB8AC3E}">
        <p14:creationId xmlns:p14="http://schemas.microsoft.com/office/powerpoint/2010/main" val="1380626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025B9B-F25E-71C9-B993-7A77554384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78027C0-C529-2AF8-42C7-683E45ABAD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8985486"/>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DD7D43-3F27-4C18-4A9C-4F9D9CD088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C285DE8-B13B-E743-B205-50E96971B5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2551434"/>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EFF3F6"/>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84880A-DC50-7F33-8A0E-5F892784F0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71093A5-5EDF-83AF-3F8E-9303C5B93F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BB53E6-63B8-1107-641F-379786355C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1C4FA79-1A74-41D1-92AD-C29594D9378F}" type="datetimeFigureOut">
              <a:rPr lang="en-US" smtClean="0"/>
              <a:t>10/15/2024</a:t>
            </a:fld>
            <a:endParaRPr lang="en-US"/>
          </a:p>
        </p:txBody>
      </p:sp>
      <p:sp>
        <p:nvSpPr>
          <p:cNvPr id="5" name="Footer Placeholder 4">
            <a:extLst>
              <a:ext uri="{FF2B5EF4-FFF2-40B4-BE49-F238E27FC236}">
                <a16:creationId xmlns:a16="http://schemas.microsoft.com/office/drawing/2014/main" id="{67676396-926B-D92F-FD0F-9013424195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9FAFFD0-73D2-D63C-D421-809EFD842B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403BB30-B0FC-4346-BCE0-7F3835689FA3}" type="slidenum">
              <a:rPr lang="en-US" smtClean="0"/>
              <a:t>‹#›</a:t>
            </a:fld>
            <a:endParaRPr lang="en-US"/>
          </a:p>
        </p:txBody>
      </p:sp>
    </p:spTree>
    <p:extLst>
      <p:ext uri="{BB962C8B-B14F-4D97-AF65-F5344CB8AC3E}">
        <p14:creationId xmlns:p14="http://schemas.microsoft.com/office/powerpoint/2010/main" val="389711981"/>
      </p:ext>
    </p:extLst>
  </p:cSld>
  <p:clrMap bg1="lt1" tx1="dk1" bg2="lt2" tx2="dk2" accent1="accent1" accent2="accent2" accent3="accent3" accent4="accent4" accent5="accent5" accent6="accent6" hlink="hlink" folHlink="folHlink"/>
  <p:sldLayoutIdLst>
    <p:sldLayoutId id="214748412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7.png"/><Relationship Id="rId4" Type="http://schemas.openxmlformats.org/officeDocument/2006/relationships/diagramLayout" Target="../diagrams/layout1.xml"/><Relationship Id="rId9"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 Id="rId6" Type="http://schemas.openxmlformats.org/officeDocument/2006/relationships/image" Target="../media/image27.jpeg"/><Relationship Id="rId5" Type="http://schemas.openxmlformats.org/officeDocument/2006/relationships/image" Target="../media/image26.png"/><Relationship Id="rId4" Type="http://schemas.openxmlformats.org/officeDocument/2006/relationships/image" Target="../media/image25.jpe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19.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slideLayout" Target="../slideLayouts/slideLayout1.xml"/><Relationship Id="rId7" Type="http://schemas.openxmlformats.org/officeDocument/2006/relationships/image" Target="../media/image42.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jpeg"/><Relationship Id="rId4" Type="http://schemas.openxmlformats.org/officeDocument/2006/relationships/image" Target="../media/image47.png"/></Relationships>
</file>

<file path=ppt/slides/_rels/slide2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2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61.png"/></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microsoft.com/office/2007/relationships/hdphoto" Target="../media/hdphoto1.wdp"/></Relationships>
</file>

<file path=ppt/slides/_rels/slide3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3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ogo with text overlay&#10;&#10;Description automatically generated">
            <a:extLst>
              <a:ext uri="{FF2B5EF4-FFF2-40B4-BE49-F238E27FC236}">
                <a16:creationId xmlns:a16="http://schemas.microsoft.com/office/drawing/2014/main" id="{C4CE559F-4F0F-583C-1FAF-E9312B5393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764" y="222187"/>
            <a:ext cx="9437808" cy="5935345"/>
          </a:xfrm>
          <a:prstGeom prst="rect">
            <a:avLst/>
          </a:prstGeom>
        </p:spPr>
      </p:pic>
    </p:spTree>
    <p:extLst>
      <p:ext uri="{BB962C8B-B14F-4D97-AF65-F5344CB8AC3E}">
        <p14:creationId xmlns:p14="http://schemas.microsoft.com/office/powerpoint/2010/main" val="1853174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7FA42C-DB18-888E-890D-37C52B802F3B}"/>
              </a:ext>
            </a:extLst>
          </p:cNvPr>
          <p:cNvSpPr/>
          <p:nvPr/>
        </p:nvSpPr>
        <p:spPr>
          <a:xfrm>
            <a:off x="638881" y="4501453"/>
            <a:ext cx="10909640" cy="1065836"/>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a:lnSpc>
                <a:spcPct val="90000"/>
              </a:lnSpc>
              <a:spcBef>
                <a:spcPct val="0"/>
              </a:spcBef>
              <a:spcAft>
                <a:spcPts val="600"/>
              </a:spcAft>
            </a:pPr>
            <a:r>
              <a:rPr lang="en-US" sz="6600">
                <a:solidFill>
                  <a:schemeClr val="tx1"/>
                </a:solidFill>
                <a:latin typeface="+mj-lt"/>
                <a:ea typeface="+mj-ea"/>
                <a:cs typeface="+mj-cs"/>
              </a:rPr>
              <a:t>Please Share Your Thoughts!</a:t>
            </a:r>
          </a:p>
        </p:txBody>
      </p:sp>
      <p:pic>
        <p:nvPicPr>
          <p:cNvPr id="2" name="Picture 1">
            <a:extLst>
              <a:ext uri="{FF2B5EF4-FFF2-40B4-BE49-F238E27FC236}">
                <a16:creationId xmlns:a16="http://schemas.microsoft.com/office/drawing/2014/main" id="{034673E9-CFB5-8C6E-F154-B07084C7BFA1}"/>
              </a:ext>
            </a:extLst>
          </p:cNvPr>
          <p:cNvPicPr>
            <a:picLocks noChangeAspect="1"/>
          </p:cNvPicPr>
          <p:nvPr/>
        </p:nvPicPr>
        <p:blipFill>
          <a:blip r:embed="rId3"/>
          <a:stretch>
            <a:fillRect/>
          </a:stretch>
        </p:blipFill>
        <p:spPr>
          <a:xfrm>
            <a:off x="4325516" y="586063"/>
            <a:ext cx="3540967" cy="3540967"/>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Medical Healthcare Research And Development Concept. Doctor In Hospital Lab  With Science Health Research Icon Show Symbol Of Medical Care Technology  Innovation, Medicine Discovery And Healthcare Data. Фотография, картинки,  изображения и сток-фотография">
            <a:extLst>
              <a:ext uri="{FF2B5EF4-FFF2-40B4-BE49-F238E27FC236}">
                <a16:creationId xmlns:a16="http://schemas.microsoft.com/office/drawing/2014/main" id="{C2A0AFAE-0ADB-041E-A7BA-059EBC89FD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2392" y="365125"/>
            <a:ext cx="13484392" cy="6492875"/>
          </a:xfrm>
          <a:prstGeom prst="rect">
            <a:avLst/>
          </a:prstGeom>
          <a:noFill/>
          <a:extLst>
            <a:ext uri="{909E8E84-426E-40DD-AFC4-6F175D3DCCD1}">
              <a14:hiddenFill xmlns:a14="http://schemas.microsoft.com/office/drawing/2010/main">
                <a:solidFill>
                  <a:srgbClr val="FFFFFF"/>
                </a:solidFill>
              </a14:hiddenFill>
            </a:ext>
          </a:extLst>
        </p:spPr>
      </p:pic>
      <p:sp>
        <p:nvSpPr>
          <p:cNvPr id="18" name="Title 17">
            <a:extLst>
              <a:ext uri="{FF2B5EF4-FFF2-40B4-BE49-F238E27FC236}">
                <a16:creationId xmlns:a16="http://schemas.microsoft.com/office/drawing/2014/main" id="{11ABBC1A-F2FD-8556-0B4E-3FB35F33B199}"/>
              </a:ext>
            </a:extLst>
          </p:cNvPr>
          <p:cNvSpPr>
            <a:spLocks noGrp="1"/>
          </p:cNvSpPr>
          <p:nvPr>
            <p:ph type="title"/>
          </p:nvPr>
        </p:nvSpPr>
        <p:spPr>
          <a:xfrm>
            <a:off x="-143642" y="2353002"/>
            <a:ext cx="11188994" cy="2154015"/>
          </a:xfrm>
          <a:solidFill>
            <a:schemeClr val="bg1">
              <a:alpha val="86000"/>
            </a:schemeClr>
          </a:solidFill>
        </p:spPr>
        <p:txBody>
          <a:bodyPr>
            <a:normAutofit/>
          </a:bodyPr>
          <a:lstStyle/>
          <a:p>
            <a:pPr algn="ctr"/>
            <a:r>
              <a:rPr lang="en-US"/>
              <a:t>What is MIXR? </a:t>
            </a:r>
            <a:br>
              <a:rPr lang="en-US"/>
            </a:br>
            <a:r>
              <a:rPr lang="en-US"/>
              <a:t>Industry-University Cooperative Research Center</a:t>
            </a:r>
            <a:br>
              <a:rPr lang="en-US"/>
            </a:br>
            <a:r>
              <a:rPr lang="en-US"/>
              <a:t>(IUCRC)</a:t>
            </a:r>
          </a:p>
        </p:txBody>
      </p:sp>
      <p:pic>
        <p:nvPicPr>
          <p:cNvPr id="2" name="Picture 1">
            <a:extLst>
              <a:ext uri="{FF2B5EF4-FFF2-40B4-BE49-F238E27FC236}">
                <a16:creationId xmlns:a16="http://schemas.microsoft.com/office/drawing/2014/main" id="{7C8486C4-07EA-D232-9D1D-D2B62D6D5B5C}"/>
              </a:ext>
            </a:extLst>
          </p:cNvPr>
          <p:cNvPicPr>
            <a:picLocks noChangeAspect="1"/>
          </p:cNvPicPr>
          <p:nvPr/>
        </p:nvPicPr>
        <p:blipFill>
          <a:blip r:embed="rId4"/>
          <a:stretch>
            <a:fillRect/>
          </a:stretch>
        </p:blipFill>
        <p:spPr>
          <a:xfrm>
            <a:off x="163695" y="5883023"/>
            <a:ext cx="806124" cy="797741"/>
          </a:xfrm>
          <a:prstGeom prst="rect">
            <a:avLst/>
          </a:prstGeom>
        </p:spPr>
      </p:pic>
      <p:pic>
        <p:nvPicPr>
          <p:cNvPr id="3" name="Picture 2" descr="National Science Foundation - Wikipedia">
            <a:extLst>
              <a:ext uri="{FF2B5EF4-FFF2-40B4-BE49-F238E27FC236}">
                <a16:creationId xmlns:a16="http://schemas.microsoft.com/office/drawing/2014/main" id="{4E4D28DC-834F-AB8D-F804-CDC50E330F64}"/>
              </a:ext>
            </a:extLst>
          </p:cNvPr>
          <p:cNvPicPr>
            <a:picLocks noChangeAspect="1"/>
          </p:cNvPicPr>
          <p:nvPr/>
        </p:nvPicPr>
        <p:blipFill>
          <a:blip r:embed="rId5"/>
          <a:stretch>
            <a:fillRect/>
          </a:stretch>
        </p:blipFill>
        <p:spPr>
          <a:xfrm>
            <a:off x="10057151" y="4723151"/>
            <a:ext cx="2133600" cy="2133600"/>
          </a:xfrm>
          <a:prstGeom prst="rect">
            <a:avLst/>
          </a:prstGeom>
        </p:spPr>
      </p:pic>
    </p:spTree>
    <p:extLst>
      <p:ext uri="{BB962C8B-B14F-4D97-AF65-F5344CB8AC3E}">
        <p14:creationId xmlns:p14="http://schemas.microsoft.com/office/powerpoint/2010/main" val="24123405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9193BD94-3F71-45FA-192D-E77E32F16538}"/>
              </a:ext>
            </a:extLst>
          </p:cNvPr>
          <p:cNvGraphicFramePr/>
          <p:nvPr>
            <p:extLst>
              <p:ext uri="{D42A27DB-BD31-4B8C-83A1-F6EECF244321}">
                <p14:modId xmlns:p14="http://schemas.microsoft.com/office/powerpoint/2010/main" val="569794892"/>
              </p:ext>
            </p:extLst>
          </p:nvPr>
        </p:nvGraphicFramePr>
        <p:xfrm>
          <a:off x="1371885" y="1019852"/>
          <a:ext cx="7976377" cy="4826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82" name="Arrow: Curved Right 981">
            <a:extLst>
              <a:ext uri="{FF2B5EF4-FFF2-40B4-BE49-F238E27FC236}">
                <a16:creationId xmlns:a16="http://schemas.microsoft.com/office/drawing/2014/main" id="{5B2F0280-805E-1689-239D-1287879C3B5A}"/>
              </a:ext>
            </a:extLst>
          </p:cNvPr>
          <p:cNvSpPr/>
          <p:nvPr/>
        </p:nvSpPr>
        <p:spPr>
          <a:xfrm rot="15180000">
            <a:off x="4806488" y="2753428"/>
            <a:ext cx="2330047" cy="5401839"/>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20" name="Arrow: Curved Left 1119">
            <a:extLst>
              <a:ext uri="{FF2B5EF4-FFF2-40B4-BE49-F238E27FC236}">
                <a16:creationId xmlns:a16="http://schemas.microsoft.com/office/drawing/2014/main" id="{BCAB9099-1197-80A2-DA5E-8E46DCE7BC4B}"/>
              </a:ext>
            </a:extLst>
          </p:cNvPr>
          <p:cNvSpPr/>
          <p:nvPr/>
        </p:nvSpPr>
        <p:spPr>
          <a:xfrm rot="15000000">
            <a:off x="4888841" y="-690282"/>
            <a:ext cx="1469405" cy="3651655"/>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29" name="TextBox 1128">
            <a:extLst>
              <a:ext uri="{FF2B5EF4-FFF2-40B4-BE49-F238E27FC236}">
                <a16:creationId xmlns:a16="http://schemas.microsoft.com/office/drawing/2014/main" id="{CEFFE5A1-2BF0-BBC6-C97B-D654B6DA63F5}"/>
              </a:ext>
            </a:extLst>
          </p:cNvPr>
          <p:cNvSpPr txBox="1"/>
          <p:nvPr/>
        </p:nvSpPr>
        <p:spPr>
          <a:xfrm>
            <a:off x="131918" y="1497757"/>
            <a:ext cx="402180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Membership fees fund the research </a:t>
            </a:r>
          </a:p>
          <a:p>
            <a:r>
              <a:rPr lang="en-US"/>
              <a:t>IAB charts the course for MIXR</a:t>
            </a:r>
          </a:p>
          <a:p>
            <a:r>
              <a:rPr lang="en-US"/>
              <a:t>Direct the research being done</a:t>
            </a:r>
          </a:p>
          <a:p>
            <a:r>
              <a:rPr lang="en-US"/>
              <a:t>Push the future of medical XR forward</a:t>
            </a:r>
          </a:p>
          <a:p>
            <a:r>
              <a:rPr lang="en-US"/>
              <a:t>Membership is $50,000/</a:t>
            </a:r>
            <a:r>
              <a:rPr lang="en-US" err="1"/>
              <a:t>yr</a:t>
            </a:r>
            <a:endParaRPr lang="en-US"/>
          </a:p>
          <a:p>
            <a:r>
              <a:rPr lang="en-US"/>
              <a:t>Universities work for you </a:t>
            </a:r>
          </a:p>
        </p:txBody>
      </p:sp>
      <p:pic>
        <p:nvPicPr>
          <p:cNvPr id="20" name="Picture 19">
            <a:extLst>
              <a:ext uri="{FF2B5EF4-FFF2-40B4-BE49-F238E27FC236}">
                <a16:creationId xmlns:a16="http://schemas.microsoft.com/office/drawing/2014/main" id="{74939300-8B39-D7FC-2EB5-C166CC000D41}"/>
              </a:ext>
            </a:extLst>
          </p:cNvPr>
          <p:cNvPicPr>
            <a:picLocks noChangeAspect="1"/>
          </p:cNvPicPr>
          <p:nvPr/>
        </p:nvPicPr>
        <p:blipFill>
          <a:blip r:embed="rId8"/>
          <a:stretch>
            <a:fillRect/>
          </a:stretch>
        </p:blipFill>
        <p:spPr>
          <a:xfrm>
            <a:off x="163695" y="5883023"/>
            <a:ext cx="806124" cy="797741"/>
          </a:xfrm>
          <a:prstGeom prst="rect">
            <a:avLst/>
          </a:prstGeom>
        </p:spPr>
      </p:pic>
      <p:pic>
        <p:nvPicPr>
          <p:cNvPr id="28" name="Picture 27" descr="National Science Foundation - Wikipedia">
            <a:extLst>
              <a:ext uri="{FF2B5EF4-FFF2-40B4-BE49-F238E27FC236}">
                <a16:creationId xmlns:a16="http://schemas.microsoft.com/office/drawing/2014/main" id="{1D370C92-8379-B1EF-6B84-8897ACFA9FFF}"/>
              </a:ext>
            </a:extLst>
          </p:cNvPr>
          <p:cNvPicPr>
            <a:picLocks noChangeAspect="1"/>
          </p:cNvPicPr>
          <p:nvPr/>
        </p:nvPicPr>
        <p:blipFill>
          <a:blip r:embed="rId9"/>
          <a:stretch>
            <a:fillRect/>
          </a:stretch>
        </p:blipFill>
        <p:spPr>
          <a:xfrm>
            <a:off x="2761938" y="4479560"/>
            <a:ext cx="990600" cy="971863"/>
          </a:xfrm>
          <a:prstGeom prst="rect">
            <a:avLst/>
          </a:prstGeom>
        </p:spPr>
      </p:pic>
      <p:pic>
        <p:nvPicPr>
          <p:cNvPr id="61" name="Picture 60">
            <a:extLst>
              <a:ext uri="{FF2B5EF4-FFF2-40B4-BE49-F238E27FC236}">
                <a16:creationId xmlns:a16="http://schemas.microsoft.com/office/drawing/2014/main" id="{F41E293C-76C7-0C5C-1A8C-5B92D30B2B2F}"/>
              </a:ext>
            </a:extLst>
          </p:cNvPr>
          <p:cNvPicPr>
            <a:picLocks noChangeAspect="1"/>
          </p:cNvPicPr>
          <p:nvPr/>
        </p:nvPicPr>
        <p:blipFill>
          <a:blip r:embed="rId10"/>
          <a:srcRect l="11663" t="3974" r="13607" b="33863"/>
          <a:stretch/>
        </p:blipFill>
        <p:spPr>
          <a:xfrm>
            <a:off x="9024409" y="-1058"/>
            <a:ext cx="2907259" cy="3286165"/>
          </a:xfrm>
          <a:prstGeom prst="rect">
            <a:avLst/>
          </a:prstGeom>
        </p:spPr>
      </p:pic>
    </p:spTree>
    <p:extLst>
      <p:ext uri="{BB962C8B-B14F-4D97-AF65-F5344CB8AC3E}">
        <p14:creationId xmlns:p14="http://schemas.microsoft.com/office/powerpoint/2010/main" val="41312565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C088EFA-F8C8-28CB-5F32-4DB005A3E9F3}"/>
              </a:ext>
            </a:extLst>
          </p:cNvPr>
          <p:cNvSpPr txBox="1"/>
          <p:nvPr/>
        </p:nvSpPr>
        <p:spPr>
          <a:xfrm>
            <a:off x="2319233" y="1199908"/>
            <a:ext cx="2198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Practice of Medicine</a:t>
            </a:r>
          </a:p>
        </p:txBody>
      </p:sp>
      <p:sp>
        <p:nvSpPr>
          <p:cNvPr id="9" name="TextBox 8">
            <a:extLst>
              <a:ext uri="{FF2B5EF4-FFF2-40B4-BE49-F238E27FC236}">
                <a16:creationId xmlns:a16="http://schemas.microsoft.com/office/drawing/2014/main" id="{2C7E25FB-632F-E146-8BE0-3C387E8370BD}"/>
              </a:ext>
            </a:extLst>
          </p:cNvPr>
          <p:cNvSpPr txBox="1"/>
          <p:nvPr/>
        </p:nvSpPr>
        <p:spPr>
          <a:xfrm>
            <a:off x="2226199" y="2564419"/>
            <a:ext cx="15957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Education </a:t>
            </a:r>
          </a:p>
          <a:p>
            <a:r>
              <a:rPr lang="en-US"/>
              <a:t>&amp; Training</a:t>
            </a:r>
          </a:p>
        </p:txBody>
      </p:sp>
      <p:sp>
        <p:nvSpPr>
          <p:cNvPr id="10" name="TextBox 9">
            <a:extLst>
              <a:ext uri="{FF2B5EF4-FFF2-40B4-BE49-F238E27FC236}">
                <a16:creationId xmlns:a16="http://schemas.microsoft.com/office/drawing/2014/main" id="{667046BC-0630-8A42-C324-711B308CCF93}"/>
              </a:ext>
            </a:extLst>
          </p:cNvPr>
          <p:cNvSpPr txBox="1"/>
          <p:nvPr/>
        </p:nvSpPr>
        <p:spPr>
          <a:xfrm>
            <a:off x="7298813" y="1199907"/>
            <a:ext cx="25039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Medical Therapeutics</a:t>
            </a:r>
          </a:p>
        </p:txBody>
      </p:sp>
      <p:sp>
        <p:nvSpPr>
          <p:cNvPr id="11" name="TextBox 10">
            <a:extLst>
              <a:ext uri="{FF2B5EF4-FFF2-40B4-BE49-F238E27FC236}">
                <a16:creationId xmlns:a16="http://schemas.microsoft.com/office/drawing/2014/main" id="{80ECAA17-572F-26A9-9556-9A6C753505C9}"/>
              </a:ext>
            </a:extLst>
          </p:cNvPr>
          <p:cNvSpPr txBox="1"/>
          <p:nvPr/>
        </p:nvSpPr>
        <p:spPr>
          <a:xfrm>
            <a:off x="8346761" y="2834662"/>
            <a:ext cx="2402072" cy="3737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Telemedicine</a:t>
            </a:r>
          </a:p>
        </p:txBody>
      </p:sp>
      <p:sp>
        <p:nvSpPr>
          <p:cNvPr id="13" name="TextBox 12">
            <a:extLst>
              <a:ext uri="{FF2B5EF4-FFF2-40B4-BE49-F238E27FC236}">
                <a16:creationId xmlns:a16="http://schemas.microsoft.com/office/drawing/2014/main" id="{F2D0E989-A330-803E-8791-57A2A847F460}"/>
              </a:ext>
            </a:extLst>
          </p:cNvPr>
          <p:cNvSpPr txBox="1"/>
          <p:nvPr/>
        </p:nvSpPr>
        <p:spPr>
          <a:xfrm>
            <a:off x="4955219" y="787894"/>
            <a:ext cx="25039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Artificial Intelligence </a:t>
            </a:r>
          </a:p>
        </p:txBody>
      </p:sp>
      <p:sp>
        <p:nvSpPr>
          <p:cNvPr id="14" name="TextBox 13">
            <a:extLst>
              <a:ext uri="{FF2B5EF4-FFF2-40B4-BE49-F238E27FC236}">
                <a16:creationId xmlns:a16="http://schemas.microsoft.com/office/drawing/2014/main" id="{A065D392-B81B-68BB-21FD-72C5D34AB9DA}"/>
              </a:ext>
            </a:extLst>
          </p:cNvPr>
          <p:cNvSpPr txBox="1"/>
          <p:nvPr/>
        </p:nvSpPr>
        <p:spPr>
          <a:xfrm>
            <a:off x="9109214" y="3767877"/>
            <a:ext cx="24020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Advance XR for Work </a:t>
            </a:r>
          </a:p>
        </p:txBody>
      </p:sp>
      <p:grpSp>
        <p:nvGrpSpPr>
          <p:cNvPr id="6" name="Group 5">
            <a:extLst>
              <a:ext uri="{FF2B5EF4-FFF2-40B4-BE49-F238E27FC236}">
                <a16:creationId xmlns:a16="http://schemas.microsoft.com/office/drawing/2014/main" id="{CE5F9693-9585-31E8-E478-EEC95B90DCB8}"/>
              </a:ext>
            </a:extLst>
          </p:cNvPr>
          <p:cNvGrpSpPr/>
          <p:nvPr/>
        </p:nvGrpSpPr>
        <p:grpSpPr>
          <a:xfrm>
            <a:off x="436683" y="5830355"/>
            <a:ext cx="4535743" cy="813653"/>
            <a:chOff x="436683" y="5830355"/>
            <a:chExt cx="4535743" cy="813653"/>
          </a:xfrm>
        </p:grpSpPr>
        <p:pic>
          <p:nvPicPr>
            <p:cNvPr id="7" name="Picture 6" descr="A qr code on a black background&#10;&#10;Description automatically generated">
              <a:extLst>
                <a:ext uri="{FF2B5EF4-FFF2-40B4-BE49-F238E27FC236}">
                  <a16:creationId xmlns:a16="http://schemas.microsoft.com/office/drawing/2014/main" id="{2BE43A59-4BF6-F8AB-8248-A9FF712862B5}"/>
                </a:ext>
              </a:extLst>
            </p:cNvPr>
            <p:cNvPicPr>
              <a:picLocks noChangeAspect="1"/>
            </p:cNvPicPr>
            <p:nvPr/>
          </p:nvPicPr>
          <p:blipFill>
            <a:blip r:embed="rId3"/>
            <a:srcRect l="286" r="2005" b="-1"/>
            <a:stretch/>
          </p:blipFill>
          <p:spPr>
            <a:xfrm>
              <a:off x="436683" y="5830355"/>
              <a:ext cx="793027" cy="803143"/>
            </a:xfrm>
            <a:prstGeom prst="rect">
              <a:avLst/>
            </a:prstGeom>
          </p:spPr>
        </p:pic>
        <p:sp>
          <p:nvSpPr>
            <p:cNvPr id="4" name="TextBox 3">
              <a:extLst>
                <a:ext uri="{FF2B5EF4-FFF2-40B4-BE49-F238E27FC236}">
                  <a16:creationId xmlns:a16="http://schemas.microsoft.com/office/drawing/2014/main" id="{E8F087EF-1000-FE20-8980-1D43CDB272CF}"/>
                </a:ext>
              </a:extLst>
            </p:cNvPr>
            <p:cNvSpPr txBox="1"/>
            <p:nvPr/>
          </p:nvSpPr>
          <p:spPr>
            <a:xfrm>
              <a:off x="1355834" y="6274676"/>
              <a:ext cx="3616592" cy="369332"/>
            </a:xfrm>
            <a:prstGeom prst="rect">
              <a:avLst/>
            </a:prstGeom>
            <a:noFill/>
          </p:spPr>
          <p:txBody>
            <a:bodyPr wrap="square" lIns="91440" tIns="45720" rIns="91440" bIns="45720" rtlCol="0" anchor="t">
              <a:spAutoFit/>
            </a:bodyPr>
            <a:lstStyle/>
            <a:p>
              <a:r>
                <a:rPr lang="en-US"/>
                <a:t>Thoughts on the future of XR? </a:t>
              </a:r>
            </a:p>
          </p:txBody>
        </p:sp>
      </p:grpSp>
      <p:sp>
        <p:nvSpPr>
          <p:cNvPr id="2" name="TextBox 1">
            <a:extLst>
              <a:ext uri="{FF2B5EF4-FFF2-40B4-BE49-F238E27FC236}">
                <a16:creationId xmlns:a16="http://schemas.microsoft.com/office/drawing/2014/main" id="{D51A5C4B-9960-89CB-FAA1-A03B2DE635E5}"/>
              </a:ext>
            </a:extLst>
          </p:cNvPr>
          <p:cNvSpPr txBox="1"/>
          <p:nvPr/>
        </p:nvSpPr>
        <p:spPr>
          <a:xfrm>
            <a:off x="435861" y="3767877"/>
            <a:ext cx="24020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Advance XR healthy entertainment  </a:t>
            </a:r>
          </a:p>
        </p:txBody>
      </p:sp>
      <p:pic>
        <p:nvPicPr>
          <p:cNvPr id="5" name="Picture 4">
            <a:extLst>
              <a:ext uri="{FF2B5EF4-FFF2-40B4-BE49-F238E27FC236}">
                <a16:creationId xmlns:a16="http://schemas.microsoft.com/office/drawing/2014/main" id="{AA8884B4-8FF9-228D-B412-2413FF4B72F8}"/>
              </a:ext>
            </a:extLst>
          </p:cNvPr>
          <p:cNvPicPr>
            <a:picLocks noChangeAspect="1"/>
          </p:cNvPicPr>
          <p:nvPr/>
        </p:nvPicPr>
        <p:blipFill>
          <a:blip r:embed="rId4"/>
          <a:srcRect l="7874" t="3069" r="10367" b="43366"/>
          <a:stretch/>
        </p:blipFill>
        <p:spPr>
          <a:xfrm>
            <a:off x="2839228" y="1155988"/>
            <a:ext cx="6185643" cy="5073356"/>
          </a:xfrm>
          <a:prstGeom prst="rect">
            <a:avLst/>
          </a:prstGeom>
        </p:spPr>
      </p:pic>
    </p:spTree>
    <p:extLst>
      <p:ext uri="{BB962C8B-B14F-4D97-AF65-F5344CB8AC3E}">
        <p14:creationId xmlns:p14="http://schemas.microsoft.com/office/powerpoint/2010/main" val="33842097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190969F0-E690-844E-CBC0-EAEA6F9575AD}"/>
              </a:ext>
            </a:extLst>
          </p:cNvPr>
          <p:cNvSpPr>
            <a:spLocks noGrp="1"/>
          </p:cNvSpPr>
          <p:nvPr>
            <p:ph sz="half" idx="2"/>
          </p:nvPr>
        </p:nvSpPr>
        <p:spPr>
          <a:xfrm>
            <a:off x="7080983" y="1711432"/>
            <a:ext cx="4539466" cy="2335583"/>
          </a:xfrm>
        </p:spPr>
        <p:txBody>
          <a:bodyPr vert="horz" lIns="91440" tIns="45720" rIns="91440" bIns="45720" rtlCol="0" anchor="t">
            <a:normAutofit/>
          </a:bodyPr>
          <a:lstStyle/>
          <a:p>
            <a:pPr marL="514350" indent="-514350">
              <a:buAutoNum type="arabicPeriod"/>
            </a:pPr>
            <a:r>
              <a:rPr lang="en-US"/>
              <a:t>Root XR challenges </a:t>
            </a:r>
          </a:p>
          <a:p>
            <a:pPr marL="514350" indent="-514350">
              <a:buAutoNum type="arabicPeriod"/>
            </a:pPr>
            <a:r>
              <a:rPr lang="en-US"/>
              <a:t>Regulatory Issues </a:t>
            </a:r>
          </a:p>
          <a:p>
            <a:pPr marL="514350" indent="-514350">
              <a:buAutoNum type="arabicPeriod"/>
            </a:pPr>
            <a:r>
              <a:rPr lang="en-US"/>
              <a:t>Hospital Integration</a:t>
            </a:r>
          </a:p>
          <a:p>
            <a:pPr marL="514350" indent="-514350">
              <a:buAutoNum type="arabicPeriod"/>
            </a:pPr>
            <a:r>
              <a:rPr lang="en-US"/>
              <a:t>Adoption &amp; Acceptance </a:t>
            </a:r>
          </a:p>
        </p:txBody>
      </p:sp>
      <p:grpSp>
        <p:nvGrpSpPr>
          <p:cNvPr id="2" name="Group 1">
            <a:extLst>
              <a:ext uri="{FF2B5EF4-FFF2-40B4-BE49-F238E27FC236}">
                <a16:creationId xmlns:a16="http://schemas.microsoft.com/office/drawing/2014/main" id="{74271464-8DB1-E049-4E72-6D6AE031F4DB}"/>
              </a:ext>
            </a:extLst>
          </p:cNvPr>
          <p:cNvGrpSpPr/>
          <p:nvPr/>
        </p:nvGrpSpPr>
        <p:grpSpPr>
          <a:xfrm>
            <a:off x="436683" y="5830355"/>
            <a:ext cx="2574531" cy="813653"/>
            <a:chOff x="436683" y="5830355"/>
            <a:chExt cx="2574531" cy="813653"/>
          </a:xfrm>
        </p:grpSpPr>
        <p:pic>
          <p:nvPicPr>
            <p:cNvPr id="9" name="Picture 8" descr="A qr code on a black background&#10;&#10;Description automatically generated">
              <a:extLst>
                <a:ext uri="{FF2B5EF4-FFF2-40B4-BE49-F238E27FC236}">
                  <a16:creationId xmlns:a16="http://schemas.microsoft.com/office/drawing/2014/main" id="{A9CC9769-8AE3-426B-7D21-BEA9B0D03191}"/>
                </a:ext>
              </a:extLst>
            </p:cNvPr>
            <p:cNvPicPr>
              <a:picLocks noChangeAspect="1"/>
            </p:cNvPicPr>
            <p:nvPr/>
          </p:nvPicPr>
          <p:blipFill>
            <a:blip r:embed="rId3"/>
            <a:srcRect l="286" r="2005" b="-1"/>
            <a:stretch/>
          </p:blipFill>
          <p:spPr>
            <a:xfrm>
              <a:off x="436683" y="5830355"/>
              <a:ext cx="793027" cy="803143"/>
            </a:xfrm>
            <a:prstGeom prst="rect">
              <a:avLst/>
            </a:prstGeom>
          </p:spPr>
        </p:pic>
        <p:sp>
          <p:nvSpPr>
            <p:cNvPr id="11" name="TextBox 10">
              <a:extLst>
                <a:ext uri="{FF2B5EF4-FFF2-40B4-BE49-F238E27FC236}">
                  <a16:creationId xmlns:a16="http://schemas.microsoft.com/office/drawing/2014/main" id="{870A1628-E8F4-22A3-CE90-1DE5530338C8}"/>
                </a:ext>
              </a:extLst>
            </p:cNvPr>
            <p:cNvSpPr txBox="1"/>
            <p:nvPr/>
          </p:nvSpPr>
          <p:spPr>
            <a:xfrm>
              <a:off x="1355834" y="6274676"/>
              <a:ext cx="1655380" cy="369332"/>
            </a:xfrm>
            <a:prstGeom prst="rect">
              <a:avLst/>
            </a:prstGeom>
            <a:noFill/>
          </p:spPr>
          <p:txBody>
            <a:bodyPr wrap="square" rtlCol="0">
              <a:spAutoFit/>
            </a:bodyPr>
            <a:lstStyle/>
            <a:p>
              <a:r>
                <a:rPr lang="en-US"/>
                <a:t>Survey Link</a:t>
              </a:r>
            </a:p>
          </p:txBody>
        </p:sp>
      </p:grpSp>
      <p:pic>
        <p:nvPicPr>
          <p:cNvPr id="3" name="Picture 2">
            <a:extLst>
              <a:ext uri="{FF2B5EF4-FFF2-40B4-BE49-F238E27FC236}">
                <a16:creationId xmlns:a16="http://schemas.microsoft.com/office/drawing/2014/main" id="{8251F12B-42B9-A992-9792-61E113C7C9B3}"/>
              </a:ext>
            </a:extLst>
          </p:cNvPr>
          <p:cNvPicPr>
            <a:picLocks noChangeAspect="1"/>
          </p:cNvPicPr>
          <p:nvPr/>
        </p:nvPicPr>
        <p:blipFill>
          <a:blip r:embed="rId4"/>
          <a:stretch>
            <a:fillRect/>
          </a:stretch>
        </p:blipFill>
        <p:spPr>
          <a:xfrm>
            <a:off x="2305853" y="-810"/>
            <a:ext cx="5008230" cy="6630608"/>
          </a:xfrm>
          <a:prstGeom prst="rect">
            <a:avLst/>
          </a:prstGeom>
        </p:spPr>
      </p:pic>
    </p:spTree>
    <p:extLst>
      <p:ext uri="{BB962C8B-B14F-4D97-AF65-F5344CB8AC3E}">
        <p14:creationId xmlns:p14="http://schemas.microsoft.com/office/powerpoint/2010/main" val="38542136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4271464-8DB1-E049-4E72-6D6AE031F4DB}"/>
              </a:ext>
            </a:extLst>
          </p:cNvPr>
          <p:cNvGrpSpPr/>
          <p:nvPr/>
        </p:nvGrpSpPr>
        <p:grpSpPr>
          <a:xfrm>
            <a:off x="436683" y="5830355"/>
            <a:ext cx="2574531" cy="813653"/>
            <a:chOff x="436683" y="5830355"/>
            <a:chExt cx="2574531" cy="813653"/>
          </a:xfrm>
        </p:grpSpPr>
        <p:pic>
          <p:nvPicPr>
            <p:cNvPr id="9" name="Picture 8" descr="A qr code on a black background&#10;&#10;Description automatically generated">
              <a:extLst>
                <a:ext uri="{FF2B5EF4-FFF2-40B4-BE49-F238E27FC236}">
                  <a16:creationId xmlns:a16="http://schemas.microsoft.com/office/drawing/2014/main" id="{A9CC9769-8AE3-426B-7D21-BEA9B0D03191}"/>
                </a:ext>
              </a:extLst>
            </p:cNvPr>
            <p:cNvPicPr>
              <a:picLocks noChangeAspect="1"/>
            </p:cNvPicPr>
            <p:nvPr/>
          </p:nvPicPr>
          <p:blipFill>
            <a:blip r:embed="rId3"/>
            <a:srcRect l="286" r="2005" b="-1"/>
            <a:stretch/>
          </p:blipFill>
          <p:spPr>
            <a:xfrm>
              <a:off x="436683" y="5830355"/>
              <a:ext cx="793027" cy="803143"/>
            </a:xfrm>
            <a:prstGeom prst="rect">
              <a:avLst/>
            </a:prstGeom>
          </p:spPr>
        </p:pic>
        <p:sp>
          <p:nvSpPr>
            <p:cNvPr id="11" name="TextBox 10">
              <a:extLst>
                <a:ext uri="{FF2B5EF4-FFF2-40B4-BE49-F238E27FC236}">
                  <a16:creationId xmlns:a16="http://schemas.microsoft.com/office/drawing/2014/main" id="{870A1628-E8F4-22A3-CE90-1DE5530338C8}"/>
                </a:ext>
              </a:extLst>
            </p:cNvPr>
            <p:cNvSpPr txBox="1"/>
            <p:nvPr/>
          </p:nvSpPr>
          <p:spPr>
            <a:xfrm>
              <a:off x="1355834" y="6274676"/>
              <a:ext cx="1655380" cy="369332"/>
            </a:xfrm>
            <a:prstGeom prst="rect">
              <a:avLst/>
            </a:prstGeom>
            <a:noFill/>
          </p:spPr>
          <p:txBody>
            <a:bodyPr wrap="square" rtlCol="0">
              <a:spAutoFit/>
            </a:bodyPr>
            <a:lstStyle/>
            <a:p>
              <a:r>
                <a:rPr lang="en-US"/>
                <a:t>Survey Link</a:t>
              </a:r>
            </a:p>
          </p:txBody>
        </p:sp>
      </p:grpSp>
      <p:sp>
        <p:nvSpPr>
          <p:cNvPr id="5" name="Content Placeholder 4">
            <a:extLst>
              <a:ext uri="{FF2B5EF4-FFF2-40B4-BE49-F238E27FC236}">
                <a16:creationId xmlns:a16="http://schemas.microsoft.com/office/drawing/2014/main" id="{C271DEE1-5182-125E-7659-2CAFDD7BF633}"/>
              </a:ext>
            </a:extLst>
          </p:cNvPr>
          <p:cNvSpPr>
            <a:spLocks noGrp="1"/>
          </p:cNvSpPr>
          <p:nvPr>
            <p:ph sz="half" idx="2"/>
          </p:nvPr>
        </p:nvSpPr>
        <p:spPr>
          <a:xfrm>
            <a:off x="6635019" y="1253331"/>
            <a:ext cx="5017964" cy="4351338"/>
          </a:xfrm>
        </p:spPr>
        <p:txBody>
          <a:bodyPr/>
          <a:lstStyle/>
          <a:p>
            <a:pPr marL="514350" indent="-514350">
              <a:buAutoNum type="arabicPeriod"/>
            </a:pPr>
            <a:r>
              <a:rPr lang="en-US"/>
              <a:t>IAB works with the University Partners to develop project ideas </a:t>
            </a:r>
          </a:p>
          <a:p>
            <a:pPr marL="514350" indent="-514350">
              <a:buAutoNum type="arabicPeriod"/>
            </a:pPr>
            <a:r>
              <a:rPr lang="en-US"/>
              <a:t>The IAB votes, and selects the projects</a:t>
            </a:r>
          </a:p>
          <a:p>
            <a:pPr marL="514350" indent="-514350">
              <a:buAutoNum type="arabicPeriod"/>
            </a:pPr>
            <a:r>
              <a:rPr lang="en-US"/>
              <a:t>The projects fall into the lanes and link together like puzzle pieces to build the future of medical XR</a:t>
            </a:r>
          </a:p>
        </p:txBody>
      </p:sp>
      <p:pic>
        <p:nvPicPr>
          <p:cNvPr id="6" name="Picture 5">
            <a:extLst>
              <a:ext uri="{FF2B5EF4-FFF2-40B4-BE49-F238E27FC236}">
                <a16:creationId xmlns:a16="http://schemas.microsoft.com/office/drawing/2014/main" id="{0321ED62-AFB7-9BC6-4719-7FB9C4C9151E}"/>
              </a:ext>
            </a:extLst>
          </p:cNvPr>
          <p:cNvPicPr>
            <a:picLocks noChangeAspect="1"/>
          </p:cNvPicPr>
          <p:nvPr/>
        </p:nvPicPr>
        <p:blipFill>
          <a:blip r:embed="rId4"/>
          <a:stretch>
            <a:fillRect/>
          </a:stretch>
        </p:blipFill>
        <p:spPr>
          <a:xfrm>
            <a:off x="2305853" y="-810"/>
            <a:ext cx="5008230" cy="6630608"/>
          </a:xfrm>
          <a:prstGeom prst="rect">
            <a:avLst/>
          </a:prstGeom>
        </p:spPr>
      </p:pic>
    </p:spTree>
    <p:extLst>
      <p:ext uri="{BB962C8B-B14F-4D97-AF65-F5344CB8AC3E}">
        <p14:creationId xmlns:p14="http://schemas.microsoft.com/office/powerpoint/2010/main" val="2259458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9" name="Picture 8" descr="A qr code on a black background&#10;&#10;Description automatically generated">
            <a:extLst>
              <a:ext uri="{FF2B5EF4-FFF2-40B4-BE49-F238E27FC236}">
                <a16:creationId xmlns:a16="http://schemas.microsoft.com/office/drawing/2014/main" id="{A9CC9769-8AE3-426B-7D21-BEA9B0D03191}"/>
              </a:ext>
            </a:extLst>
          </p:cNvPr>
          <p:cNvPicPr>
            <a:picLocks noChangeAspect="1"/>
          </p:cNvPicPr>
          <p:nvPr/>
        </p:nvPicPr>
        <p:blipFill>
          <a:blip r:embed="rId3"/>
          <a:srcRect l="286" r="2005" b="-1"/>
          <a:stretch/>
        </p:blipFill>
        <p:spPr>
          <a:xfrm>
            <a:off x="436683" y="5830355"/>
            <a:ext cx="793027" cy="803143"/>
          </a:xfrm>
          <a:prstGeom prst="rect">
            <a:avLst/>
          </a:prstGeom>
        </p:spPr>
      </p:pic>
      <p:pic>
        <p:nvPicPr>
          <p:cNvPr id="6" name="Picture 5" descr="A person in pink scrubs and a ladder&#10;&#10;Description automatically generated">
            <a:extLst>
              <a:ext uri="{FF2B5EF4-FFF2-40B4-BE49-F238E27FC236}">
                <a16:creationId xmlns:a16="http://schemas.microsoft.com/office/drawing/2014/main" id="{8E833300-D69A-39F2-EF3B-96612AD6DC4B}"/>
              </a:ext>
            </a:extLst>
          </p:cNvPr>
          <p:cNvPicPr>
            <a:picLocks noChangeAspect="1"/>
          </p:cNvPicPr>
          <p:nvPr/>
        </p:nvPicPr>
        <p:blipFill>
          <a:blip r:embed="rId4"/>
          <a:stretch>
            <a:fillRect/>
          </a:stretch>
        </p:blipFill>
        <p:spPr>
          <a:xfrm>
            <a:off x="570406" y="1246673"/>
            <a:ext cx="10869181" cy="3412708"/>
          </a:xfrm>
          <a:prstGeom prst="rect">
            <a:avLst/>
          </a:prstGeom>
        </p:spPr>
      </p:pic>
      <p:sp>
        <p:nvSpPr>
          <p:cNvPr id="7" name="Title 6">
            <a:extLst>
              <a:ext uri="{FF2B5EF4-FFF2-40B4-BE49-F238E27FC236}">
                <a16:creationId xmlns:a16="http://schemas.microsoft.com/office/drawing/2014/main" id="{2C582285-1DB8-FC5A-8865-1D615EA4A694}"/>
              </a:ext>
            </a:extLst>
          </p:cNvPr>
          <p:cNvSpPr>
            <a:spLocks noGrp="1"/>
          </p:cNvSpPr>
          <p:nvPr>
            <p:ph type="title"/>
          </p:nvPr>
        </p:nvSpPr>
        <p:spPr>
          <a:xfrm>
            <a:off x="569626" y="102797"/>
            <a:ext cx="10515600" cy="1325563"/>
          </a:xfrm>
        </p:spPr>
        <p:txBody>
          <a:bodyPr/>
          <a:lstStyle/>
          <a:p>
            <a:r>
              <a:rPr lang="en-US"/>
              <a:t>Why Medicine?  It's a difficult field</a:t>
            </a:r>
          </a:p>
        </p:txBody>
      </p:sp>
      <p:sp>
        <p:nvSpPr>
          <p:cNvPr id="12" name="TextBox 11">
            <a:extLst>
              <a:ext uri="{FF2B5EF4-FFF2-40B4-BE49-F238E27FC236}">
                <a16:creationId xmlns:a16="http://schemas.microsoft.com/office/drawing/2014/main" id="{978AED95-F4FB-3276-3766-27F24C16647D}"/>
              </a:ext>
            </a:extLst>
          </p:cNvPr>
          <p:cNvSpPr txBox="1"/>
          <p:nvPr/>
        </p:nvSpPr>
        <p:spPr>
          <a:xfrm>
            <a:off x="1480279" y="4953000"/>
            <a:ext cx="905780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For XR to be accepted everywhere it needs to become essential somewhere</a:t>
            </a:r>
          </a:p>
          <a:p>
            <a:r>
              <a:rPr lang="en-US"/>
              <a:t>Healthcare needs XR, highly technical, high stakes field, that is information based, constantly evolving, and mobile </a:t>
            </a:r>
          </a:p>
          <a:p>
            <a:r>
              <a:rPr lang="en-US"/>
              <a:t>Once you are in, adoption may be easier the in the general consumer markets </a:t>
            </a:r>
          </a:p>
          <a:p>
            <a:r>
              <a:rPr lang="en-US"/>
              <a:t>Very high profile, if your doctor and nurse are using XR effectively, other professions will demand it </a:t>
            </a:r>
          </a:p>
        </p:txBody>
      </p:sp>
    </p:spTree>
    <p:extLst>
      <p:ext uri="{BB962C8B-B14F-4D97-AF65-F5344CB8AC3E}">
        <p14:creationId xmlns:p14="http://schemas.microsoft.com/office/powerpoint/2010/main" val="39591651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058" name="Picture 10" descr="MIXR Center">
            <a:extLst>
              <a:ext uri="{FF2B5EF4-FFF2-40B4-BE49-F238E27FC236}">
                <a16:creationId xmlns:a16="http://schemas.microsoft.com/office/drawing/2014/main" id="{C7511F2A-D614-F880-F85C-1C83C27E3D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1463" y="3276600"/>
            <a:ext cx="2939142" cy="2050053"/>
          </a:xfrm>
          <a:prstGeom prst="rect">
            <a:avLst/>
          </a:prstGeom>
          <a:extLst>
            <a:ext uri="{909E8E84-426E-40DD-AFC4-6F175D3DCCD1}">
              <a14:hiddenFill xmlns:a14="http://schemas.microsoft.com/office/drawing/2010/main">
                <a:solidFill>
                  <a:srgbClr val="FFFFFF"/>
                </a:solidFill>
              </a14:hiddenFill>
            </a:ext>
          </a:extLst>
        </p:spPr>
      </p:pic>
      <p:pic>
        <p:nvPicPr>
          <p:cNvPr id="4108" name="Picture 12" descr="Sony Logo PNG Transparent &amp; SVG Vector - Freebie Supply">
            <a:extLst>
              <a:ext uri="{FF2B5EF4-FFF2-40B4-BE49-F238E27FC236}">
                <a16:creationId xmlns:a16="http://schemas.microsoft.com/office/drawing/2014/main" id="{D5CE79CF-293A-A684-28E0-DCF855A0B08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482" b="28623"/>
          <a:stretch/>
        </p:blipFill>
        <p:spPr bwMode="auto">
          <a:xfrm>
            <a:off x="2293093" y="3333659"/>
            <a:ext cx="2531674" cy="1212524"/>
          </a:xfrm>
          <a:prstGeom prst="rect">
            <a:avLst/>
          </a:prstGeom>
          <a:extLst>
            <a:ext uri="{909E8E84-426E-40DD-AFC4-6F175D3DCCD1}">
              <a14:hiddenFill xmlns:a14="http://schemas.microsoft.com/office/drawing/2010/main">
                <a:solidFill>
                  <a:srgbClr val="FFFFFF"/>
                </a:solidFill>
              </a14:hiddenFill>
            </a:ext>
          </a:extLst>
        </p:spPr>
      </p:pic>
      <p:sp>
        <p:nvSpPr>
          <p:cNvPr id="7" name="AutoShape 26" descr="Microsoft Logo - Microsoft Logo in Colorful Design - CleanPNG / KissPNG">
            <a:extLst>
              <a:ext uri="{FF2B5EF4-FFF2-40B4-BE49-F238E27FC236}">
                <a16:creationId xmlns:a16="http://schemas.microsoft.com/office/drawing/2014/main" id="{626E4577-B530-BCE6-ACE3-302454F79DA5}"/>
              </a:ext>
            </a:extLst>
          </p:cNvPr>
          <p:cNvSpPr>
            <a:spLocks noChangeAspect="1" noChangeArrowheads="1"/>
          </p:cNvSpPr>
          <p:nvPr/>
        </p:nvSpPr>
        <p:spPr bwMode="auto">
          <a:xfrm>
            <a:off x="1559228" y="3276600"/>
            <a:ext cx="4689172" cy="468917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136" name="Picture 40" descr="Microsoft | Entrust">
            <a:extLst>
              <a:ext uri="{FF2B5EF4-FFF2-40B4-BE49-F238E27FC236}">
                <a16:creationId xmlns:a16="http://schemas.microsoft.com/office/drawing/2014/main" id="{44E712FC-E547-0CA0-9044-5EB4DD4C4E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60230" y="5478678"/>
            <a:ext cx="3376340" cy="900357"/>
          </a:xfrm>
          <a:prstGeom prst="rect">
            <a:avLst/>
          </a:prstGeom>
          <a:extLst>
            <a:ext uri="{909E8E84-426E-40DD-AFC4-6F175D3DCCD1}">
              <a14:hiddenFill xmlns:a14="http://schemas.microsoft.com/office/drawing/2010/main">
                <a:solidFill>
                  <a:srgbClr val="FFFFFF"/>
                </a:solidFill>
              </a14:hiddenFill>
            </a:ext>
          </a:extLst>
        </p:spPr>
      </p:pic>
      <p:pic>
        <p:nvPicPr>
          <p:cNvPr id="4138" name="Picture 42" descr="z About (old) - MediView">
            <a:extLst>
              <a:ext uri="{FF2B5EF4-FFF2-40B4-BE49-F238E27FC236}">
                <a16:creationId xmlns:a16="http://schemas.microsoft.com/office/drawing/2014/main" id="{AA07896D-886C-C650-BD8A-114B30D8C3C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2032" y="4595611"/>
            <a:ext cx="2678726" cy="1848321"/>
          </a:xfrm>
          <a:prstGeom prst="rect">
            <a:avLst/>
          </a:prstGeom>
          <a:extLst>
            <a:ext uri="{909E8E84-426E-40DD-AFC4-6F175D3DCCD1}">
              <a14:hiddenFill xmlns:a14="http://schemas.microsoft.com/office/drawing/2010/main">
                <a:solidFill>
                  <a:srgbClr val="FFFFFF"/>
                </a:solidFill>
              </a14:hiddenFill>
            </a:ext>
          </a:extLst>
        </p:spPr>
      </p:pic>
      <p:pic>
        <p:nvPicPr>
          <p:cNvPr id="4" name="Picture 3" descr="A black and grey logo&#10;&#10;Description automatically generated">
            <a:extLst>
              <a:ext uri="{FF2B5EF4-FFF2-40B4-BE49-F238E27FC236}">
                <a16:creationId xmlns:a16="http://schemas.microsoft.com/office/drawing/2014/main" id="{8BA365EA-FB54-920F-C07C-D0E57E40817D}"/>
              </a:ext>
            </a:extLst>
          </p:cNvPr>
          <p:cNvPicPr>
            <a:picLocks noChangeAspect="1"/>
          </p:cNvPicPr>
          <p:nvPr/>
        </p:nvPicPr>
        <p:blipFill>
          <a:blip r:embed="rId7"/>
          <a:stretch>
            <a:fillRect/>
          </a:stretch>
        </p:blipFill>
        <p:spPr>
          <a:xfrm>
            <a:off x="725216" y="1985887"/>
            <a:ext cx="5629207" cy="894956"/>
          </a:xfrm>
          <a:prstGeom prst="rect">
            <a:avLst/>
          </a:prstGeom>
        </p:spPr>
      </p:pic>
      <p:sp>
        <p:nvSpPr>
          <p:cNvPr id="8" name="MiXR">
            <a:extLst>
              <a:ext uri="{FF2B5EF4-FFF2-40B4-BE49-F238E27FC236}">
                <a16:creationId xmlns:a16="http://schemas.microsoft.com/office/drawing/2014/main" id="{5C071DD4-9EBA-CE4C-9D31-844E4479D3A0}"/>
              </a:ext>
            </a:extLst>
          </p:cNvPr>
          <p:cNvSpPr/>
          <p:nvPr/>
        </p:nvSpPr>
        <p:spPr>
          <a:xfrm>
            <a:off x="2067464" y="305190"/>
            <a:ext cx="8057072" cy="996351"/>
          </a:xfrm>
          <a:prstGeom prst="rect">
            <a:avLst/>
          </a:prstGeom>
          <a:solidFill>
            <a:schemeClr val="bg1">
              <a:alpha val="82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600">
                <a:solidFill>
                  <a:schemeClr val="tx1">
                    <a:lumMod val="75000"/>
                    <a:lumOff val="25000"/>
                  </a:schemeClr>
                </a:solidFill>
              </a:rPr>
              <a:t>IAB Members</a:t>
            </a:r>
          </a:p>
        </p:txBody>
      </p:sp>
      <p:pic>
        <p:nvPicPr>
          <p:cNvPr id="10" name="Picture 9" descr="A blue rectangular sign with white letters&#10;&#10;Description automatically generated">
            <a:extLst>
              <a:ext uri="{FF2B5EF4-FFF2-40B4-BE49-F238E27FC236}">
                <a16:creationId xmlns:a16="http://schemas.microsoft.com/office/drawing/2014/main" id="{B3103130-C3DF-3E5A-AF03-24D24A03103A}"/>
              </a:ext>
            </a:extLst>
          </p:cNvPr>
          <p:cNvPicPr>
            <a:picLocks noChangeAspect="1"/>
          </p:cNvPicPr>
          <p:nvPr/>
        </p:nvPicPr>
        <p:blipFill>
          <a:blip r:embed="rId8"/>
          <a:stretch>
            <a:fillRect/>
          </a:stretch>
        </p:blipFill>
        <p:spPr>
          <a:xfrm>
            <a:off x="5218100" y="3124780"/>
            <a:ext cx="1423633" cy="1704755"/>
          </a:xfrm>
          <a:prstGeom prst="rect">
            <a:avLst/>
          </a:prstGeom>
        </p:spPr>
      </p:pic>
      <p:pic>
        <p:nvPicPr>
          <p:cNvPr id="12" name="Picture 11" descr="A blue and black logo&#10;&#10;Description automatically generated">
            <a:extLst>
              <a:ext uri="{FF2B5EF4-FFF2-40B4-BE49-F238E27FC236}">
                <a16:creationId xmlns:a16="http://schemas.microsoft.com/office/drawing/2014/main" id="{10B3858F-D291-330E-AC5F-E69B2BED4698}"/>
              </a:ext>
            </a:extLst>
          </p:cNvPr>
          <p:cNvPicPr>
            <a:picLocks noChangeAspect="1"/>
          </p:cNvPicPr>
          <p:nvPr/>
        </p:nvPicPr>
        <p:blipFill>
          <a:blip r:embed="rId9"/>
          <a:stretch>
            <a:fillRect/>
          </a:stretch>
        </p:blipFill>
        <p:spPr>
          <a:xfrm>
            <a:off x="6903346" y="1986454"/>
            <a:ext cx="4563438" cy="996351"/>
          </a:xfrm>
          <a:prstGeom prst="rect">
            <a:avLst/>
          </a:prstGeom>
        </p:spPr>
      </p:pic>
    </p:spTree>
    <p:extLst>
      <p:ext uri="{BB962C8B-B14F-4D97-AF65-F5344CB8AC3E}">
        <p14:creationId xmlns:p14="http://schemas.microsoft.com/office/powerpoint/2010/main" val="232536865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1028" name="Picture 4" descr="University of Maryland, Baltimore Logo - PNG Logo Vector Brand Downloads  (SVG, EPS)">
            <a:extLst>
              <a:ext uri="{FF2B5EF4-FFF2-40B4-BE49-F238E27FC236}">
                <a16:creationId xmlns:a16="http://schemas.microsoft.com/office/drawing/2014/main" id="{C7D96EC6-4601-41AA-2CA9-B8ED4C77F7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742" b="28673"/>
          <a:stretch/>
        </p:blipFill>
        <p:spPr bwMode="auto">
          <a:xfrm>
            <a:off x="447640" y="3739243"/>
            <a:ext cx="5332156" cy="1553634"/>
          </a:xfrm>
          <a:prstGeom prst="rect">
            <a:avLst/>
          </a:prstGeom>
          <a:noFill/>
          <a:ln w="3175">
            <a:noFill/>
          </a:ln>
        </p:spPr>
      </p:pic>
      <p:pic>
        <p:nvPicPr>
          <p:cNvPr id="1032" name="Picture 8" descr="University of Illinois at Urbana-Champaign | Inclusive Graduate Education  Network">
            <a:extLst>
              <a:ext uri="{FF2B5EF4-FFF2-40B4-BE49-F238E27FC236}">
                <a16:creationId xmlns:a16="http://schemas.microsoft.com/office/drawing/2014/main" id="{8033436A-C143-5BFA-EE39-1A180E8575D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570" t="-14660" r="-5570" b="-14660"/>
          <a:stretch/>
        </p:blipFill>
        <p:spPr bwMode="auto">
          <a:xfrm>
            <a:off x="6412206" y="3739243"/>
            <a:ext cx="5080565" cy="1553634"/>
          </a:xfrm>
          <a:prstGeom prst="rect">
            <a:avLst/>
          </a:prstGeom>
          <a:noFill/>
          <a:ln w="3175">
            <a:noFill/>
          </a:ln>
        </p:spPr>
      </p:pic>
      <p:pic>
        <p:nvPicPr>
          <p:cNvPr id="1034" name="Picture 10" descr="University of Michigan | Allsteel">
            <a:extLst>
              <a:ext uri="{FF2B5EF4-FFF2-40B4-BE49-F238E27FC236}">
                <a16:creationId xmlns:a16="http://schemas.microsoft.com/office/drawing/2014/main" id="{F4242F97-2500-C540-B695-475E645FD4A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450" t="23042" r="-1" b="20174"/>
          <a:stretch/>
        </p:blipFill>
        <p:spPr bwMode="auto">
          <a:xfrm>
            <a:off x="6412205" y="1565123"/>
            <a:ext cx="5080565" cy="1553634"/>
          </a:xfrm>
          <a:prstGeom prst="rect">
            <a:avLst/>
          </a:prstGeom>
          <a:noFill/>
          <a:ln w="3175">
            <a:noFill/>
          </a:ln>
        </p:spPr>
      </p:pic>
      <p:sp>
        <p:nvSpPr>
          <p:cNvPr id="7" name="MiXR">
            <a:extLst>
              <a:ext uri="{FF2B5EF4-FFF2-40B4-BE49-F238E27FC236}">
                <a16:creationId xmlns:a16="http://schemas.microsoft.com/office/drawing/2014/main" id="{A9CAF06D-9D3A-CEAD-374A-FD6F16264467}"/>
              </a:ext>
            </a:extLst>
          </p:cNvPr>
          <p:cNvSpPr/>
          <p:nvPr/>
        </p:nvSpPr>
        <p:spPr>
          <a:xfrm>
            <a:off x="2067464" y="305190"/>
            <a:ext cx="8057072" cy="996351"/>
          </a:xfrm>
          <a:prstGeom prst="rect">
            <a:avLst/>
          </a:prstGeom>
          <a:solidFill>
            <a:schemeClr val="bg1">
              <a:alpha val="82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600">
                <a:solidFill>
                  <a:schemeClr val="tx1">
                    <a:lumMod val="75000"/>
                    <a:lumOff val="25000"/>
                  </a:schemeClr>
                </a:solidFill>
              </a:rPr>
              <a:t>University Partners</a:t>
            </a:r>
          </a:p>
        </p:txBody>
      </p:sp>
      <p:pic>
        <p:nvPicPr>
          <p:cNvPr id="2" name="Picture 4" descr="University of Maryland Logo, symbol, meaning, history, PNG, brand">
            <a:extLst>
              <a:ext uri="{FF2B5EF4-FFF2-40B4-BE49-F238E27FC236}">
                <a16:creationId xmlns:a16="http://schemas.microsoft.com/office/drawing/2014/main" id="{1ABE2297-B786-5012-1715-4517E58064F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4000" b="24201"/>
          <a:stretch/>
        </p:blipFill>
        <p:spPr bwMode="auto">
          <a:xfrm>
            <a:off x="447640" y="1562101"/>
            <a:ext cx="5332155" cy="1553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95846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group of surgeons performing an operation&#10;&#10;Description automatically generated">
            <a:extLst>
              <a:ext uri="{FF2B5EF4-FFF2-40B4-BE49-F238E27FC236}">
                <a16:creationId xmlns:a16="http://schemas.microsoft.com/office/drawing/2014/main" id="{660EB5F3-9D88-23FB-3B33-6737FBA67BF8}"/>
              </a:ext>
            </a:extLst>
          </p:cNvPr>
          <p:cNvPicPr>
            <a:picLocks noChangeAspect="1" noChangeArrowheads="1"/>
          </p:cNvPicPr>
          <p:nvPr/>
        </p:nvPicPr>
        <p:blipFill rotWithShape="1">
          <a:blip r:embed="rId3">
            <a:alphaModFix amt="70000"/>
            <a:extLst>
              <a:ext uri="{28A0092B-C50C-407E-A947-70E740481C1C}">
                <a14:useLocalDpi xmlns:a14="http://schemas.microsoft.com/office/drawing/2010/main" val="0"/>
              </a:ext>
            </a:extLst>
          </a:blip>
          <a:srcRect t="5946" b="15518"/>
          <a:stretch/>
        </p:blipFill>
        <p:spPr bwMode="auto">
          <a:xfrm>
            <a:off x="0" y="0"/>
            <a:ext cx="131064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8" name="MiXR">
            <a:extLst>
              <a:ext uri="{FF2B5EF4-FFF2-40B4-BE49-F238E27FC236}">
                <a16:creationId xmlns:a16="http://schemas.microsoft.com/office/drawing/2014/main" id="{B8DA47EB-62A7-5AC4-BA41-243BC042F65F}"/>
              </a:ext>
            </a:extLst>
          </p:cNvPr>
          <p:cNvSpPr/>
          <p:nvPr/>
        </p:nvSpPr>
        <p:spPr>
          <a:xfrm>
            <a:off x="2067464" y="305190"/>
            <a:ext cx="8057072" cy="996351"/>
          </a:xfrm>
          <a:prstGeom prst="rect">
            <a:avLst/>
          </a:prstGeom>
          <a:solidFill>
            <a:schemeClr val="bg1">
              <a:alpha val="82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600">
                <a:solidFill>
                  <a:schemeClr val="tx1">
                    <a:lumMod val="75000"/>
                    <a:lumOff val="25000"/>
                  </a:schemeClr>
                </a:solidFill>
              </a:rPr>
              <a:t> Why Join MIXR?</a:t>
            </a:r>
          </a:p>
        </p:txBody>
      </p:sp>
      <p:grpSp>
        <p:nvGrpSpPr>
          <p:cNvPr id="52" name="Presence">
            <a:extLst>
              <a:ext uri="{FF2B5EF4-FFF2-40B4-BE49-F238E27FC236}">
                <a16:creationId xmlns:a16="http://schemas.microsoft.com/office/drawing/2014/main" id="{A6B14BA4-E4B8-CB18-9CFE-D40C231F34F0}"/>
              </a:ext>
            </a:extLst>
          </p:cNvPr>
          <p:cNvGrpSpPr/>
          <p:nvPr/>
        </p:nvGrpSpPr>
        <p:grpSpPr>
          <a:xfrm>
            <a:off x="307507" y="4895317"/>
            <a:ext cx="4642526" cy="426720"/>
            <a:chOff x="323611" y="4054104"/>
            <a:chExt cx="5486639" cy="426720"/>
          </a:xfrm>
        </p:grpSpPr>
        <p:sp>
          <p:nvSpPr>
            <p:cNvPr id="49" name="Rectangle 48">
              <a:extLst>
                <a:ext uri="{FF2B5EF4-FFF2-40B4-BE49-F238E27FC236}">
                  <a16:creationId xmlns:a16="http://schemas.microsoft.com/office/drawing/2014/main" id="{E27B0569-B9C9-C963-6DBC-00C6BA645276}"/>
                </a:ext>
              </a:extLst>
            </p:cNvPr>
            <p:cNvSpPr/>
            <p:nvPr/>
          </p:nvSpPr>
          <p:spPr>
            <a:xfrm>
              <a:off x="960405" y="4054104"/>
              <a:ext cx="4849845" cy="426720"/>
            </a:xfrm>
            <a:prstGeom prst="rect">
              <a:avLst/>
            </a:prstGeom>
            <a:solidFill>
              <a:srgbClr val="FBFBFB">
                <a:alpha val="9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spcBef>
                  <a:spcPts val="800"/>
                </a:spcBef>
                <a:spcAft>
                  <a:spcPts val="800"/>
                </a:spcAft>
              </a:pPr>
              <a:r>
                <a:rPr lang="en-US" sz="2000" b="1">
                  <a:solidFill>
                    <a:schemeClr val="tx1">
                      <a:alpha val="90000"/>
                    </a:schemeClr>
                  </a:solidFill>
                  <a:latin typeface="Open Sans"/>
                  <a:ea typeface="Open Sans"/>
                  <a:cs typeface="Open Sans"/>
                </a:rPr>
                <a:t>Increase your presence</a:t>
              </a:r>
            </a:p>
          </p:txBody>
        </p:sp>
        <p:sp>
          <p:nvSpPr>
            <p:cNvPr id="50" name="Rectangle 49">
              <a:extLst>
                <a:ext uri="{FF2B5EF4-FFF2-40B4-BE49-F238E27FC236}">
                  <a16:creationId xmlns:a16="http://schemas.microsoft.com/office/drawing/2014/main" id="{40BA90F1-7C76-2A55-DFB5-8F8D0D725765}"/>
                </a:ext>
              </a:extLst>
            </p:cNvPr>
            <p:cNvSpPr/>
            <p:nvPr/>
          </p:nvSpPr>
          <p:spPr>
            <a:xfrm>
              <a:off x="323611" y="4054104"/>
              <a:ext cx="540322" cy="426720"/>
            </a:xfrm>
            <a:prstGeom prst="rect">
              <a:avLst/>
            </a:prstGeom>
            <a:solidFill>
              <a:schemeClr val="bg2">
                <a:lumMod val="25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Bef>
                  <a:spcPts val="800"/>
                </a:spcBef>
                <a:spcAft>
                  <a:spcPts val="800"/>
                </a:spcAft>
              </a:pPr>
              <a:endParaRPr lang="en-US" sz="2400" b="1">
                <a:solidFill>
                  <a:srgbClr val="FFCB05">
                    <a:alpha val="90000"/>
                  </a:srgb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51" name="Star: 4 Points 50">
              <a:extLst>
                <a:ext uri="{FF2B5EF4-FFF2-40B4-BE49-F238E27FC236}">
                  <a16:creationId xmlns:a16="http://schemas.microsoft.com/office/drawing/2014/main" id="{13C5E7BF-0599-AE5E-3A8A-C4DDADCB67B6}"/>
                </a:ext>
              </a:extLst>
            </p:cNvPr>
            <p:cNvSpPr/>
            <p:nvPr/>
          </p:nvSpPr>
          <p:spPr>
            <a:xfrm>
              <a:off x="435629" y="4135981"/>
              <a:ext cx="306190" cy="262965"/>
            </a:xfrm>
            <a:prstGeom prst="star4">
              <a:avLst>
                <a:gd name="adj" fmla="val 17045"/>
              </a:avLst>
            </a:prstGeom>
            <a:solidFill>
              <a:srgbClr val="FBFB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alpha val="90000"/>
                  </a:schemeClr>
                </a:solidFill>
              </a:endParaRPr>
            </a:p>
          </p:txBody>
        </p:sp>
      </p:grpSp>
      <p:grpSp>
        <p:nvGrpSpPr>
          <p:cNvPr id="62" name="Research">
            <a:extLst>
              <a:ext uri="{FF2B5EF4-FFF2-40B4-BE49-F238E27FC236}">
                <a16:creationId xmlns:a16="http://schemas.microsoft.com/office/drawing/2014/main" id="{6D667BAC-0DBC-23AA-F1E2-A248E2622082}"/>
              </a:ext>
            </a:extLst>
          </p:cNvPr>
          <p:cNvGrpSpPr/>
          <p:nvPr/>
        </p:nvGrpSpPr>
        <p:grpSpPr>
          <a:xfrm>
            <a:off x="307507" y="3427102"/>
            <a:ext cx="10175731" cy="601605"/>
            <a:chOff x="323611" y="3450749"/>
            <a:chExt cx="11625456" cy="570049"/>
          </a:xfrm>
        </p:grpSpPr>
        <p:sp>
          <p:nvSpPr>
            <p:cNvPr id="59" name="Rectangle 58">
              <a:extLst>
                <a:ext uri="{FF2B5EF4-FFF2-40B4-BE49-F238E27FC236}">
                  <a16:creationId xmlns:a16="http://schemas.microsoft.com/office/drawing/2014/main" id="{F5EB90B2-888A-EDC5-934C-5C4B588EAB0C}"/>
                </a:ext>
              </a:extLst>
            </p:cNvPr>
            <p:cNvSpPr/>
            <p:nvPr/>
          </p:nvSpPr>
          <p:spPr>
            <a:xfrm>
              <a:off x="980999" y="3450749"/>
              <a:ext cx="10968068" cy="570049"/>
            </a:xfrm>
            <a:prstGeom prst="rect">
              <a:avLst/>
            </a:prstGeom>
            <a:solidFill>
              <a:srgbClr val="FBFBFB">
                <a:alpha val="9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spcBef>
                  <a:spcPts val="800"/>
                </a:spcBef>
                <a:spcAft>
                  <a:spcPts val="800"/>
                </a:spcAft>
              </a:pPr>
              <a:r>
                <a:rPr lang="en-US" sz="2000" b="1">
                  <a:solidFill>
                    <a:schemeClr val="tx1">
                      <a:alpha val="90000"/>
                    </a:schemeClr>
                  </a:solidFill>
                  <a:latin typeface="Open Sans"/>
                  <a:ea typeface="Open Sans"/>
                  <a:cs typeface="Open Sans"/>
                </a:rPr>
                <a:t>Determine what research is done and when. What are your pain points? </a:t>
              </a:r>
            </a:p>
          </p:txBody>
        </p:sp>
        <p:sp>
          <p:nvSpPr>
            <p:cNvPr id="60" name="Rectangle 59">
              <a:extLst>
                <a:ext uri="{FF2B5EF4-FFF2-40B4-BE49-F238E27FC236}">
                  <a16:creationId xmlns:a16="http://schemas.microsoft.com/office/drawing/2014/main" id="{EF33216D-3F07-22BF-260D-BE09FE18D16C}"/>
                </a:ext>
              </a:extLst>
            </p:cNvPr>
            <p:cNvSpPr/>
            <p:nvPr/>
          </p:nvSpPr>
          <p:spPr>
            <a:xfrm>
              <a:off x="323611" y="3495128"/>
              <a:ext cx="540322" cy="426720"/>
            </a:xfrm>
            <a:prstGeom prst="rect">
              <a:avLst/>
            </a:prstGeom>
            <a:solidFill>
              <a:schemeClr val="bg2">
                <a:lumMod val="25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Bef>
                  <a:spcPts val="800"/>
                </a:spcBef>
                <a:spcAft>
                  <a:spcPts val="800"/>
                </a:spcAft>
              </a:pPr>
              <a:endParaRPr lang="en-US" sz="2400" b="1">
                <a:solidFill>
                  <a:srgbClr val="FFCB05">
                    <a:alpha val="90000"/>
                  </a:srgb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61" name="Star: 4 Points 60">
              <a:extLst>
                <a:ext uri="{FF2B5EF4-FFF2-40B4-BE49-F238E27FC236}">
                  <a16:creationId xmlns:a16="http://schemas.microsoft.com/office/drawing/2014/main" id="{A3516E6B-A343-0F48-D854-E400A6E4C7A8}"/>
                </a:ext>
              </a:extLst>
            </p:cNvPr>
            <p:cNvSpPr/>
            <p:nvPr/>
          </p:nvSpPr>
          <p:spPr>
            <a:xfrm>
              <a:off x="440677" y="3577005"/>
              <a:ext cx="306190" cy="262965"/>
            </a:xfrm>
            <a:prstGeom prst="star4">
              <a:avLst>
                <a:gd name="adj" fmla="val 17045"/>
              </a:avLst>
            </a:prstGeom>
            <a:solidFill>
              <a:srgbClr val="FBFB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alpha val="90000"/>
                  </a:schemeClr>
                </a:solidFill>
              </a:endParaRPr>
            </a:p>
          </p:txBody>
        </p:sp>
      </p:grpSp>
      <p:grpSp>
        <p:nvGrpSpPr>
          <p:cNvPr id="57" name="Workforce">
            <a:extLst>
              <a:ext uri="{FF2B5EF4-FFF2-40B4-BE49-F238E27FC236}">
                <a16:creationId xmlns:a16="http://schemas.microsoft.com/office/drawing/2014/main" id="{D83A89AB-D2E3-1CCA-F683-96D2314286F2}"/>
              </a:ext>
            </a:extLst>
          </p:cNvPr>
          <p:cNvGrpSpPr/>
          <p:nvPr/>
        </p:nvGrpSpPr>
        <p:grpSpPr>
          <a:xfrm>
            <a:off x="307507" y="4198688"/>
            <a:ext cx="4815055" cy="426720"/>
            <a:chOff x="323611" y="4054104"/>
            <a:chExt cx="5690537" cy="426720"/>
          </a:xfrm>
        </p:grpSpPr>
        <p:sp>
          <p:nvSpPr>
            <p:cNvPr id="54" name="Rectangle 53">
              <a:extLst>
                <a:ext uri="{FF2B5EF4-FFF2-40B4-BE49-F238E27FC236}">
                  <a16:creationId xmlns:a16="http://schemas.microsoft.com/office/drawing/2014/main" id="{EDC1A2D9-966A-67E1-12AF-713AED0622F6}"/>
                </a:ext>
              </a:extLst>
            </p:cNvPr>
            <p:cNvSpPr/>
            <p:nvPr/>
          </p:nvSpPr>
          <p:spPr>
            <a:xfrm>
              <a:off x="975951" y="4054104"/>
              <a:ext cx="5038197" cy="426720"/>
            </a:xfrm>
            <a:prstGeom prst="rect">
              <a:avLst/>
            </a:prstGeom>
            <a:solidFill>
              <a:srgbClr val="FBFBFB">
                <a:alpha val="9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spcBef>
                  <a:spcPts val="800"/>
                </a:spcBef>
                <a:spcAft>
                  <a:spcPts val="800"/>
                </a:spcAft>
              </a:pPr>
              <a:r>
                <a:rPr lang="en-US" sz="2000" b="1">
                  <a:solidFill>
                    <a:schemeClr val="tx1">
                      <a:alpha val="90000"/>
                    </a:schemeClr>
                  </a:solidFill>
                  <a:latin typeface="Open Sans"/>
                  <a:ea typeface="Open Sans"/>
                  <a:cs typeface="Open Sans"/>
                </a:rPr>
                <a:t>Access to the future workforce</a:t>
              </a:r>
            </a:p>
          </p:txBody>
        </p:sp>
        <p:sp>
          <p:nvSpPr>
            <p:cNvPr id="55" name="Rectangle 54">
              <a:extLst>
                <a:ext uri="{FF2B5EF4-FFF2-40B4-BE49-F238E27FC236}">
                  <a16:creationId xmlns:a16="http://schemas.microsoft.com/office/drawing/2014/main" id="{174D18CF-E005-B75E-B615-4DC1FDBEA335}"/>
                </a:ext>
              </a:extLst>
            </p:cNvPr>
            <p:cNvSpPr/>
            <p:nvPr/>
          </p:nvSpPr>
          <p:spPr>
            <a:xfrm>
              <a:off x="323611" y="4054104"/>
              <a:ext cx="540322" cy="426720"/>
            </a:xfrm>
            <a:prstGeom prst="rect">
              <a:avLst/>
            </a:prstGeom>
            <a:solidFill>
              <a:schemeClr val="bg2">
                <a:lumMod val="25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Bef>
                  <a:spcPts val="800"/>
                </a:spcBef>
                <a:spcAft>
                  <a:spcPts val="800"/>
                </a:spcAft>
              </a:pPr>
              <a:endParaRPr lang="en-US" sz="2400" b="1">
                <a:solidFill>
                  <a:srgbClr val="FFCB05">
                    <a:alpha val="90000"/>
                  </a:srgb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56" name="Star: 4 Points 55">
              <a:extLst>
                <a:ext uri="{FF2B5EF4-FFF2-40B4-BE49-F238E27FC236}">
                  <a16:creationId xmlns:a16="http://schemas.microsoft.com/office/drawing/2014/main" id="{A4CC3D35-70B9-0B70-4E3C-2D16980676B0}"/>
                </a:ext>
              </a:extLst>
            </p:cNvPr>
            <p:cNvSpPr/>
            <p:nvPr/>
          </p:nvSpPr>
          <p:spPr>
            <a:xfrm>
              <a:off x="435629" y="4135981"/>
              <a:ext cx="306190" cy="262965"/>
            </a:xfrm>
            <a:prstGeom prst="star4">
              <a:avLst>
                <a:gd name="adj" fmla="val 17045"/>
              </a:avLst>
            </a:prstGeom>
            <a:solidFill>
              <a:srgbClr val="FBFB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alpha val="90000"/>
                  </a:schemeClr>
                </a:solidFill>
              </a:endParaRPr>
            </a:p>
          </p:txBody>
        </p:sp>
      </p:grpSp>
      <p:grpSp>
        <p:nvGrpSpPr>
          <p:cNvPr id="1028" name="Networks">
            <a:extLst>
              <a:ext uri="{FF2B5EF4-FFF2-40B4-BE49-F238E27FC236}">
                <a16:creationId xmlns:a16="http://schemas.microsoft.com/office/drawing/2014/main" id="{260DD139-1F1E-FFE4-18F0-67E61A728638}"/>
              </a:ext>
            </a:extLst>
          </p:cNvPr>
          <p:cNvGrpSpPr/>
          <p:nvPr/>
        </p:nvGrpSpPr>
        <p:grpSpPr>
          <a:xfrm>
            <a:off x="307507" y="2805429"/>
            <a:ext cx="4642526" cy="426720"/>
            <a:chOff x="323611" y="2936152"/>
            <a:chExt cx="5486639" cy="426720"/>
          </a:xfrm>
        </p:grpSpPr>
        <p:sp>
          <p:nvSpPr>
            <p:cNvPr id="1024" name="Rectangle 1023">
              <a:extLst>
                <a:ext uri="{FF2B5EF4-FFF2-40B4-BE49-F238E27FC236}">
                  <a16:creationId xmlns:a16="http://schemas.microsoft.com/office/drawing/2014/main" id="{E549DF6F-1A7F-36CB-A654-A00DB202B7A5}"/>
                </a:ext>
              </a:extLst>
            </p:cNvPr>
            <p:cNvSpPr/>
            <p:nvPr/>
          </p:nvSpPr>
          <p:spPr>
            <a:xfrm>
              <a:off x="996545" y="2936152"/>
              <a:ext cx="4813705" cy="426720"/>
            </a:xfrm>
            <a:prstGeom prst="rect">
              <a:avLst/>
            </a:prstGeom>
            <a:solidFill>
              <a:srgbClr val="FBFBFB">
                <a:alpha val="9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spcBef>
                  <a:spcPts val="800"/>
                </a:spcBef>
                <a:spcAft>
                  <a:spcPts val="800"/>
                </a:spcAft>
              </a:pPr>
              <a:r>
                <a:rPr lang="en-US" sz="2000" b="1">
                  <a:solidFill>
                    <a:schemeClr val="tx1">
                      <a:alpha val="90000"/>
                    </a:schemeClr>
                  </a:solidFill>
                  <a:latin typeface="Open Sans"/>
                  <a:ea typeface="Open Sans"/>
                  <a:cs typeface="Open Sans"/>
                </a:rPr>
                <a:t>Create strong networks</a:t>
              </a:r>
            </a:p>
          </p:txBody>
        </p:sp>
        <p:sp>
          <p:nvSpPr>
            <p:cNvPr id="1025" name="Rectangle 1024">
              <a:extLst>
                <a:ext uri="{FF2B5EF4-FFF2-40B4-BE49-F238E27FC236}">
                  <a16:creationId xmlns:a16="http://schemas.microsoft.com/office/drawing/2014/main" id="{D75D2021-3BCA-6973-55E4-E3F951F1E0D4}"/>
                </a:ext>
              </a:extLst>
            </p:cNvPr>
            <p:cNvSpPr/>
            <p:nvPr/>
          </p:nvSpPr>
          <p:spPr>
            <a:xfrm>
              <a:off x="323611" y="2936152"/>
              <a:ext cx="540322" cy="426720"/>
            </a:xfrm>
            <a:prstGeom prst="rect">
              <a:avLst/>
            </a:prstGeom>
            <a:solidFill>
              <a:schemeClr val="bg2">
                <a:lumMod val="25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Bef>
                  <a:spcPts val="800"/>
                </a:spcBef>
                <a:spcAft>
                  <a:spcPts val="800"/>
                </a:spcAft>
              </a:pPr>
              <a:endParaRPr lang="en-US" sz="2400" b="1">
                <a:solidFill>
                  <a:srgbClr val="FFCB05">
                    <a:alpha val="90000"/>
                  </a:srgb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027" name="Star: 4 Points 1026">
              <a:extLst>
                <a:ext uri="{FF2B5EF4-FFF2-40B4-BE49-F238E27FC236}">
                  <a16:creationId xmlns:a16="http://schemas.microsoft.com/office/drawing/2014/main" id="{28C73918-5D28-7EAC-1067-3B6CBC2CCFE6}"/>
                </a:ext>
              </a:extLst>
            </p:cNvPr>
            <p:cNvSpPr/>
            <p:nvPr/>
          </p:nvSpPr>
          <p:spPr>
            <a:xfrm>
              <a:off x="429653" y="3018029"/>
              <a:ext cx="306190" cy="262965"/>
            </a:xfrm>
            <a:prstGeom prst="star4">
              <a:avLst>
                <a:gd name="adj" fmla="val 17045"/>
              </a:avLst>
            </a:prstGeom>
            <a:solidFill>
              <a:srgbClr val="FBFB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alpha val="90000"/>
                  </a:schemeClr>
                </a:solidFill>
              </a:endParaRPr>
            </a:p>
          </p:txBody>
        </p:sp>
      </p:grpSp>
      <p:grpSp>
        <p:nvGrpSpPr>
          <p:cNvPr id="1033" name="Build Road">
            <a:extLst>
              <a:ext uri="{FF2B5EF4-FFF2-40B4-BE49-F238E27FC236}">
                <a16:creationId xmlns:a16="http://schemas.microsoft.com/office/drawing/2014/main" id="{E61BEE92-7DB7-01CF-82F9-0CD3F86B08C5}"/>
              </a:ext>
            </a:extLst>
          </p:cNvPr>
          <p:cNvGrpSpPr/>
          <p:nvPr/>
        </p:nvGrpSpPr>
        <p:grpSpPr>
          <a:xfrm>
            <a:off x="307507" y="2108800"/>
            <a:ext cx="11575476" cy="551638"/>
            <a:chOff x="323611" y="4054104"/>
            <a:chExt cx="13680151" cy="551638"/>
          </a:xfrm>
        </p:grpSpPr>
        <p:sp>
          <p:nvSpPr>
            <p:cNvPr id="1030" name="Rectangle 1029">
              <a:extLst>
                <a:ext uri="{FF2B5EF4-FFF2-40B4-BE49-F238E27FC236}">
                  <a16:creationId xmlns:a16="http://schemas.microsoft.com/office/drawing/2014/main" id="{0D7C2BD1-4A5C-D6F7-D4C1-60A8511DBEE7}"/>
                </a:ext>
              </a:extLst>
            </p:cNvPr>
            <p:cNvSpPr/>
            <p:nvPr/>
          </p:nvSpPr>
          <p:spPr>
            <a:xfrm>
              <a:off x="996545" y="4054104"/>
              <a:ext cx="13007217" cy="551638"/>
            </a:xfrm>
            <a:prstGeom prst="rect">
              <a:avLst/>
            </a:prstGeom>
            <a:solidFill>
              <a:srgbClr val="FBFBFB">
                <a:alpha val="9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spcBef>
                  <a:spcPts val="800"/>
                </a:spcBef>
                <a:spcAft>
                  <a:spcPts val="800"/>
                </a:spcAft>
              </a:pPr>
              <a:r>
                <a:rPr lang="en-US" sz="2000" b="1">
                  <a:solidFill>
                    <a:schemeClr val="tx1"/>
                  </a:solidFill>
                  <a:latin typeface="Open Sans"/>
                  <a:ea typeface="Open Sans"/>
                  <a:cs typeface="Open Sans"/>
                </a:rPr>
                <a:t>You help build the road; it may not get built without you. Certainly not as quickly.  </a:t>
              </a:r>
            </a:p>
          </p:txBody>
        </p:sp>
        <p:sp>
          <p:nvSpPr>
            <p:cNvPr id="1031" name="Rectangle 1030">
              <a:extLst>
                <a:ext uri="{FF2B5EF4-FFF2-40B4-BE49-F238E27FC236}">
                  <a16:creationId xmlns:a16="http://schemas.microsoft.com/office/drawing/2014/main" id="{042AA7A4-7E14-5418-EB7A-33E6EFBA8DCB}"/>
                </a:ext>
              </a:extLst>
            </p:cNvPr>
            <p:cNvSpPr/>
            <p:nvPr/>
          </p:nvSpPr>
          <p:spPr>
            <a:xfrm>
              <a:off x="323611" y="4054104"/>
              <a:ext cx="540322" cy="426720"/>
            </a:xfrm>
            <a:prstGeom prst="rect">
              <a:avLst/>
            </a:prstGeom>
            <a:solidFill>
              <a:schemeClr val="bg2">
                <a:lumMod val="25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Bef>
                  <a:spcPts val="800"/>
                </a:spcBef>
                <a:spcAft>
                  <a:spcPts val="800"/>
                </a:spcAft>
              </a:pPr>
              <a:endParaRPr lang="en-US" sz="2400" b="1">
                <a:solidFill>
                  <a:srgbClr val="FFCB05"/>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032" name="Star: 4 Points 1031">
              <a:extLst>
                <a:ext uri="{FF2B5EF4-FFF2-40B4-BE49-F238E27FC236}">
                  <a16:creationId xmlns:a16="http://schemas.microsoft.com/office/drawing/2014/main" id="{5E84FFEF-B9E5-0E3D-8210-5FB7714785EB}"/>
                </a:ext>
              </a:extLst>
            </p:cNvPr>
            <p:cNvSpPr/>
            <p:nvPr/>
          </p:nvSpPr>
          <p:spPr>
            <a:xfrm>
              <a:off x="435629" y="4135981"/>
              <a:ext cx="306190" cy="262965"/>
            </a:xfrm>
            <a:prstGeom prst="star4">
              <a:avLst>
                <a:gd name="adj" fmla="val 17045"/>
              </a:avLst>
            </a:prstGeom>
            <a:solidFill>
              <a:srgbClr val="FBFB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017933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459CAB-9CF1-ECA7-BA98-0610A9FAFAB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243701" y="1470341"/>
            <a:ext cx="6759271" cy="5069453"/>
          </a:xfrm>
          <a:prstGeom prst="rect">
            <a:avLst/>
          </a:prstGeom>
        </p:spPr>
      </p:pic>
      <p:sp>
        <p:nvSpPr>
          <p:cNvPr id="6" name="TextBox 5">
            <a:extLst>
              <a:ext uri="{FF2B5EF4-FFF2-40B4-BE49-F238E27FC236}">
                <a16:creationId xmlns:a16="http://schemas.microsoft.com/office/drawing/2014/main" id="{EAB78ACC-3CEF-C381-6C4F-A50E7764695D}"/>
              </a:ext>
            </a:extLst>
          </p:cNvPr>
          <p:cNvSpPr txBox="1"/>
          <p:nvPr/>
        </p:nvSpPr>
        <p:spPr>
          <a:xfrm>
            <a:off x="7618713" y="734141"/>
            <a:ext cx="4108335" cy="5078313"/>
          </a:xfrm>
          <a:prstGeom prst="rect">
            <a:avLst/>
          </a:prstGeom>
          <a:noFill/>
        </p:spPr>
        <p:txBody>
          <a:bodyPr wrap="square" rtlCol="0">
            <a:spAutoFit/>
          </a:bodyPr>
          <a:lstStyle/>
          <a:p>
            <a:pPr rtl="0">
              <a:spcBef>
                <a:spcPts val="0"/>
              </a:spcBef>
              <a:spcAft>
                <a:spcPts val="0"/>
              </a:spcAft>
            </a:pPr>
            <a:r>
              <a:rPr lang="en-US" sz="1800" b="1" i="0" u="none" strike="noStrike">
                <a:solidFill>
                  <a:srgbClr val="000000"/>
                </a:solidFill>
                <a:effectLst/>
                <a:latin typeface="Arial" panose="020B0604020202020204" pitchFamily="34" charset="0"/>
              </a:rPr>
              <a:t>Capabilities and Resources:</a:t>
            </a:r>
          </a:p>
          <a:p>
            <a:pPr rtl="0">
              <a:spcBef>
                <a:spcPts val="0"/>
              </a:spcBef>
              <a:spcAft>
                <a:spcPts val="0"/>
              </a:spcAft>
            </a:pPr>
            <a:endParaRPr lang="en-US" b="0">
              <a:effectLst/>
            </a:endParaRPr>
          </a:p>
          <a:p>
            <a:pPr marL="285750" indent="-285750" rtl="0" fontAlgn="base">
              <a:spcBef>
                <a:spcPts val="0"/>
              </a:spcBef>
              <a:spcAft>
                <a:spcPts val="0"/>
              </a:spcAft>
              <a:buFont typeface="Arial" panose="020B0604020202020204" pitchFamily="34" charset="0"/>
              <a:buChar char="•"/>
            </a:pPr>
            <a:r>
              <a:rPr lang="en-US" sz="1800" b="0" i="0" u="none" strike="noStrike">
                <a:solidFill>
                  <a:srgbClr val="000000"/>
                </a:solidFill>
                <a:effectLst/>
                <a:latin typeface="Arial" panose="020B0604020202020204" pitchFamily="34" charset="0"/>
              </a:rPr>
              <a:t>300-camera </a:t>
            </a:r>
            <a:r>
              <a:rPr lang="en-US" sz="1800" b="0" i="0" u="none" strike="noStrike" err="1">
                <a:solidFill>
                  <a:srgbClr val="000000"/>
                </a:solidFill>
                <a:effectLst/>
                <a:latin typeface="Arial" panose="020B0604020202020204" pitchFamily="34" charset="0"/>
              </a:rPr>
              <a:t>HoloCamera</a:t>
            </a:r>
            <a:r>
              <a:rPr lang="en-US" sz="1800" b="0" i="0" u="none" strike="noStrike">
                <a:solidFill>
                  <a:srgbClr val="000000"/>
                </a:solidFill>
                <a:effectLst/>
                <a:latin typeface="Arial" panose="020B0604020202020204" pitchFamily="34" charset="0"/>
              </a:rPr>
              <a:t> volumetric capture studio (world-wide largest number of cameras)</a:t>
            </a:r>
          </a:p>
          <a:p>
            <a:pPr marL="285750" indent="-285750" rtl="0" fontAlgn="base">
              <a:spcBef>
                <a:spcPts val="0"/>
              </a:spcBef>
              <a:spcAft>
                <a:spcPts val="0"/>
              </a:spcAft>
              <a:buFont typeface="Arial" panose="020B0604020202020204" pitchFamily="34" charset="0"/>
              <a:buChar char="•"/>
            </a:pPr>
            <a:r>
              <a:rPr lang="en-US" sz="1800" b="0" i="0" u="none" strike="noStrike">
                <a:solidFill>
                  <a:srgbClr val="000000"/>
                </a:solidFill>
                <a:effectLst/>
                <a:latin typeface="Arial" panose="020B0604020202020204" pitchFamily="34" charset="0"/>
              </a:rPr>
              <a:t>High accuracy, real-time acquisition</a:t>
            </a:r>
          </a:p>
          <a:p>
            <a:pPr marL="285750" indent="-285750" rtl="0" fontAlgn="base">
              <a:spcBef>
                <a:spcPts val="0"/>
              </a:spcBef>
              <a:spcAft>
                <a:spcPts val="0"/>
              </a:spcAft>
              <a:buFont typeface="Arial" panose="020B0604020202020204" pitchFamily="34" charset="0"/>
              <a:buChar char="•"/>
            </a:pPr>
            <a:r>
              <a:rPr lang="en-US" sz="1800" b="0" i="0" u="none" strike="noStrike">
                <a:solidFill>
                  <a:srgbClr val="000000"/>
                </a:solidFill>
                <a:effectLst/>
                <a:latin typeface="Arial" panose="020B0604020202020204" pitchFamily="34" charset="0"/>
              </a:rPr>
              <a:t>Scalable cinematic-quality 3D scene generation and capture from images and videos</a:t>
            </a:r>
          </a:p>
          <a:p>
            <a:pPr marL="285750" indent="-285750" rtl="0" fontAlgn="base">
              <a:spcBef>
                <a:spcPts val="0"/>
              </a:spcBef>
              <a:spcAft>
                <a:spcPts val="0"/>
              </a:spcAft>
              <a:buFont typeface="Arial" panose="020B0604020202020204" pitchFamily="34" charset="0"/>
              <a:buChar char="•"/>
            </a:pPr>
            <a:r>
              <a:rPr lang="en-US" sz="1800" b="0" i="0" u="none" strike="noStrike">
                <a:solidFill>
                  <a:srgbClr val="000000"/>
                </a:solidFill>
                <a:effectLst/>
                <a:latin typeface="Arial" panose="020B0604020202020204" pitchFamily="34" charset="0"/>
              </a:rPr>
              <a:t>Novel approaches to compression, decompression and rendering at low latency at interactive frame rates</a:t>
            </a:r>
          </a:p>
          <a:p>
            <a:pPr marL="285750" indent="-285750" rtl="0" fontAlgn="base">
              <a:spcBef>
                <a:spcPts val="0"/>
              </a:spcBef>
              <a:spcAft>
                <a:spcPts val="0"/>
              </a:spcAft>
              <a:buFont typeface="Arial" panose="020B0604020202020204" pitchFamily="34" charset="0"/>
              <a:buChar char="•"/>
            </a:pPr>
            <a:r>
              <a:rPr lang="en-US" sz="1800" b="0" i="0" u="none" strike="noStrike">
                <a:solidFill>
                  <a:srgbClr val="000000"/>
                </a:solidFill>
                <a:effectLst/>
                <a:latin typeface="Arial" panose="020B0604020202020204" pitchFamily="34" charset="0"/>
              </a:rPr>
              <a:t>New software tools for editing, streaming, and annotation of light-field-based precision telepresence environments</a:t>
            </a:r>
          </a:p>
          <a:p>
            <a:pPr rtl="0">
              <a:spcBef>
                <a:spcPts val="0"/>
              </a:spcBef>
              <a:spcAft>
                <a:spcPts val="0"/>
              </a:spcAft>
            </a:pPr>
            <a:endParaRPr lang="en-US" sz="1800" b="0" i="0" u="none" strike="noStrike">
              <a:solidFill>
                <a:srgbClr val="000000"/>
              </a:solidFill>
              <a:effectLst/>
              <a:latin typeface="Arial" panose="020B0604020202020204" pitchFamily="34" charset="0"/>
            </a:endParaRPr>
          </a:p>
        </p:txBody>
      </p:sp>
      <p:pic>
        <p:nvPicPr>
          <p:cNvPr id="5" name="Picture 4" descr="A black text on a white background&#10;&#10;Description automatically generated">
            <a:extLst>
              <a:ext uri="{FF2B5EF4-FFF2-40B4-BE49-F238E27FC236}">
                <a16:creationId xmlns:a16="http://schemas.microsoft.com/office/drawing/2014/main" id="{86D2973C-AF85-03A9-3E4E-84DD5ED444F6}"/>
              </a:ext>
            </a:extLst>
          </p:cNvPr>
          <p:cNvPicPr>
            <a:picLocks noChangeAspect="1"/>
          </p:cNvPicPr>
          <p:nvPr/>
        </p:nvPicPr>
        <p:blipFill>
          <a:blip r:embed="rId3"/>
          <a:srcRect l="-39" t="24221" b="24913"/>
          <a:stretch/>
        </p:blipFill>
        <p:spPr>
          <a:xfrm>
            <a:off x="244565" y="111761"/>
            <a:ext cx="6098383" cy="1034729"/>
          </a:xfrm>
          <a:prstGeom prst="rect">
            <a:avLst/>
          </a:prstGeom>
        </p:spPr>
      </p:pic>
    </p:spTree>
    <p:extLst>
      <p:ext uri="{BB962C8B-B14F-4D97-AF65-F5344CB8AC3E}">
        <p14:creationId xmlns:p14="http://schemas.microsoft.com/office/powerpoint/2010/main" val="41686275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5FCD43-3682-26EE-5160-5DC139ADF8F7}"/>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C1FB1C2-0F0D-4772-AB2F-3AB6C5010079}" type="slidenum">
              <a:rPr lang="en-US" smtClean="0"/>
              <a:pPr/>
              <a:t>13</a:t>
            </a:fld>
            <a:endParaRPr lang="en-US"/>
          </a:p>
        </p:txBody>
      </p:sp>
      <p:sp>
        <p:nvSpPr>
          <p:cNvPr id="7" name="TextBox 6">
            <a:extLst>
              <a:ext uri="{FF2B5EF4-FFF2-40B4-BE49-F238E27FC236}">
                <a16:creationId xmlns:a16="http://schemas.microsoft.com/office/drawing/2014/main" id="{436C37D7-4E9A-9771-32D6-BA2BF9AF4D60}"/>
              </a:ext>
            </a:extLst>
          </p:cNvPr>
          <p:cNvSpPr txBox="1"/>
          <p:nvPr/>
        </p:nvSpPr>
        <p:spPr>
          <a:xfrm>
            <a:off x="6808666" y="2337796"/>
            <a:ext cx="5374811" cy="3402209"/>
          </a:xfrm>
          <a:prstGeom prst="rect">
            <a:avLst/>
          </a:prstGeom>
          <a:noFill/>
        </p:spPr>
        <p:txBody>
          <a:bodyPr wrap="square" lIns="91440" tIns="45720" rIns="91440" bIns="45720" rtlCol="0" anchor="t">
            <a:spAutoFit/>
          </a:bodyPr>
          <a:lstStyle/>
          <a:p>
            <a:r>
              <a:rPr lang="en-US" b="1">
                <a:solidFill>
                  <a:srgbClr val="000000"/>
                </a:solidFill>
                <a:latin typeface="Arial"/>
                <a:cs typeface="Arial"/>
              </a:rPr>
              <a:t>User Studies</a:t>
            </a:r>
            <a:r>
              <a:rPr lang="en-US" sz="1800" b="1" i="0" u="none" strike="noStrike">
                <a:solidFill>
                  <a:srgbClr val="000000"/>
                </a:solidFill>
                <a:effectLst/>
                <a:latin typeface="Arial"/>
                <a:cs typeface="Arial"/>
              </a:rPr>
              <a:t>: </a:t>
            </a:r>
          </a:p>
          <a:p>
            <a:endParaRPr lang="en-US" b="1">
              <a:latin typeface="Arial"/>
              <a:cs typeface="Arial"/>
            </a:endParaRPr>
          </a:p>
          <a:p>
            <a:pPr marL="285750" indent="-285750" fontAlgn="base">
              <a:buFont typeface="Arial" panose="020B0604020202020204" pitchFamily="34" charset="0"/>
              <a:buChar char="•"/>
            </a:pPr>
            <a:r>
              <a:rPr lang="en-US" sz="1800" b="0" i="0" u="none" strike="noStrike">
                <a:solidFill>
                  <a:srgbClr val="000000"/>
                </a:solidFill>
                <a:effectLst/>
                <a:latin typeface="Arial"/>
                <a:cs typeface="Arial"/>
              </a:rPr>
              <a:t>First study of its kind shows an 8.8% improvement in recall of information learned in 3D immersive environments compared with traditional 2D desktops</a:t>
            </a:r>
          </a:p>
          <a:p>
            <a:pPr marL="285750" indent="-285750" fontAlgn="base">
              <a:buFont typeface="Arial" panose="020B0604020202020204" pitchFamily="34" charset="0"/>
              <a:buChar char="•"/>
            </a:pPr>
            <a:r>
              <a:rPr lang="en-US" sz="1800" b="0" i="0" u="none" strike="noStrike">
                <a:solidFill>
                  <a:srgbClr val="000000"/>
                </a:solidFill>
                <a:effectLst/>
                <a:latin typeface="Arial"/>
                <a:cs typeface="Arial"/>
              </a:rPr>
              <a:t>Systematic study of objective EEG measures of </a:t>
            </a:r>
            <a:r>
              <a:rPr lang="en-US" err="1">
                <a:solidFill>
                  <a:srgbClr val="000000"/>
                </a:solidFill>
                <a:latin typeface="Arial"/>
                <a:cs typeface="Arial"/>
              </a:rPr>
              <a:t>vection</a:t>
            </a:r>
            <a:r>
              <a:rPr lang="en-US">
                <a:solidFill>
                  <a:srgbClr val="000000"/>
                </a:solidFill>
                <a:latin typeface="Arial"/>
                <a:cs typeface="Arial"/>
              </a:rPr>
              <a:t>- and vergence-accommodation-related</a:t>
            </a:r>
            <a:r>
              <a:rPr lang="en-US" sz="1800" b="0" i="0" u="none" strike="noStrike">
                <a:solidFill>
                  <a:srgbClr val="000000"/>
                </a:solidFill>
                <a:effectLst/>
                <a:latin typeface="Arial"/>
                <a:cs typeface="Arial"/>
              </a:rPr>
              <a:t> cybersickness to develop best practices for healthcare-XR environments to mitigate</a:t>
            </a:r>
            <a:r>
              <a:rPr lang="en-US">
                <a:solidFill>
                  <a:srgbClr val="000000"/>
                </a:solidFill>
                <a:latin typeface="Arial"/>
                <a:cs typeface="Arial"/>
              </a:rPr>
              <a:t> psychophysical issues</a:t>
            </a:r>
            <a:endParaRPr lang="en-US" sz="1800" b="0" i="0" u="none" strike="noStrike">
              <a:solidFill>
                <a:srgbClr val="000000"/>
              </a:solidFill>
              <a:effectLst/>
              <a:latin typeface="Arial"/>
              <a:cs typeface="Arial"/>
            </a:endParaRPr>
          </a:p>
          <a:p>
            <a:pPr marL="285750" indent="-285750" fontAlgn="base">
              <a:spcBef>
                <a:spcPts val="0"/>
              </a:spcBef>
              <a:spcAft>
                <a:spcPts val="0"/>
              </a:spcAft>
              <a:buFont typeface="Arial" panose="020B0604020202020204" pitchFamily="34" charset="0"/>
              <a:buChar char="•"/>
            </a:pPr>
            <a:endParaRPr lang="en-US" sz="1800" b="0" i="0" u="none" strike="noStrike">
              <a:solidFill>
                <a:srgbClr val="000000"/>
              </a:solidFill>
              <a:effectLst/>
              <a:latin typeface="Arial" panose="020B0604020202020204" pitchFamily="34" charset="0"/>
              <a:cs typeface="Arial" panose="020B0604020202020204" pitchFamily="34" charset="0"/>
            </a:endParaRPr>
          </a:p>
        </p:txBody>
      </p:sp>
      <p:pic>
        <p:nvPicPr>
          <p:cNvPr id="9" name="Picture 8" descr="A black text on a white background&#10;&#10;Description automatically generated">
            <a:extLst>
              <a:ext uri="{FF2B5EF4-FFF2-40B4-BE49-F238E27FC236}">
                <a16:creationId xmlns:a16="http://schemas.microsoft.com/office/drawing/2014/main" id="{0CDF0ACD-F1E0-0FC2-1D24-63300959911A}"/>
              </a:ext>
            </a:extLst>
          </p:cNvPr>
          <p:cNvPicPr>
            <a:picLocks noChangeAspect="1"/>
          </p:cNvPicPr>
          <p:nvPr/>
        </p:nvPicPr>
        <p:blipFill>
          <a:blip r:embed="rId2"/>
          <a:srcRect l="-39" t="24221" b="24913"/>
          <a:stretch/>
        </p:blipFill>
        <p:spPr>
          <a:xfrm>
            <a:off x="244565" y="111761"/>
            <a:ext cx="6098383" cy="1034729"/>
          </a:xfrm>
          <a:prstGeom prst="rect">
            <a:avLst/>
          </a:prstGeom>
        </p:spPr>
      </p:pic>
      <p:sp>
        <p:nvSpPr>
          <p:cNvPr id="10" name="TextBox 9">
            <a:extLst>
              <a:ext uri="{FF2B5EF4-FFF2-40B4-BE49-F238E27FC236}">
                <a16:creationId xmlns:a16="http://schemas.microsoft.com/office/drawing/2014/main" id="{E4874BBE-3CB7-BB2B-6155-FE42219AB525}"/>
              </a:ext>
            </a:extLst>
          </p:cNvPr>
          <p:cNvSpPr txBox="1"/>
          <p:nvPr/>
        </p:nvSpPr>
        <p:spPr>
          <a:xfrm>
            <a:off x="247001" y="1335905"/>
            <a:ext cx="5727589" cy="3416320"/>
          </a:xfrm>
          <a:prstGeom prst="rect">
            <a:avLst/>
          </a:prstGeom>
          <a:noFill/>
        </p:spPr>
        <p:txBody>
          <a:bodyPr wrap="square" lIns="91440" tIns="45720" rIns="91440" bIns="45720" rtlCol="0" anchor="t">
            <a:spAutoFit/>
          </a:bodyPr>
          <a:lstStyle/>
          <a:p>
            <a:r>
              <a:rPr lang="en-US" b="1">
                <a:solidFill>
                  <a:srgbClr val="000000"/>
                </a:solidFill>
                <a:latin typeface="Arial"/>
                <a:cs typeface="Arial"/>
              </a:rPr>
              <a:t>New Institutes</a:t>
            </a:r>
            <a:r>
              <a:rPr lang="en-US" sz="1800" b="1" i="0" u="none" strike="noStrike">
                <a:solidFill>
                  <a:srgbClr val="000000"/>
                </a:solidFill>
                <a:effectLst/>
                <a:latin typeface="Arial"/>
                <a:cs typeface="Arial"/>
              </a:rPr>
              <a:t>: </a:t>
            </a:r>
          </a:p>
          <a:p>
            <a:endParaRPr lang="en-US" b="1">
              <a:latin typeface="Arial"/>
              <a:cs typeface="Arial"/>
            </a:endParaRPr>
          </a:p>
          <a:p>
            <a:pPr marL="285750" indent="-285750" fontAlgn="base">
              <a:buFont typeface="Arial" panose="020B0604020202020204" pitchFamily="34" charset="0"/>
              <a:buChar char="•"/>
            </a:pPr>
            <a:r>
              <a:rPr lang="en-US">
                <a:solidFill>
                  <a:srgbClr val="000000"/>
                </a:solidFill>
                <a:latin typeface="Arial"/>
                <a:cs typeface="Arial"/>
              </a:rPr>
              <a:t>Institute for Health Co</a:t>
            </a:r>
            <a:r>
              <a:rPr lang="en-US">
                <a:latin typeface="Arial"/>
                <a:cs typeface="Arial"/>
              </a:rPr>
              <a:t>mputing (IHC), co-led by UMD, UMB, and UMMS, using computationally empowered life science research initiative to improve the well-being and health, including Applied AI and Immersive Visualization centers</a:t>
            </a:r>
            <a:endParaRPr lang="en-US" sz="1200" b="0" i="0" u="none" strike="noStrike">
              <a:solidFill>
                <a:srgbClr val="000000"/>
              </a:solidFill>
              <a:effectLst/>
              <a:latin typeface="Arial"/>
              <a:cs typeface="Arial"/>
            </a:endParaRPr>
          </a:p>
          <a:p>
            <a:pPr marL="285750" indent="-285750" fontAlgn="base">
              <a:buFont typeface="Arial" panose="020B0604020202020204" pitchFamily="34" charset="0"/>
              <a:buChar char="•"/>
            </a:pPr>
            <a:r>
              <a:rPr lang="en-US">
                <a:solidFill>
                  <a:srgbClr val="000000"/>
                </a:solidFill>
                <a:latin typeface="Arial"/>
                <a:cs typeface="Arial"/>
              </a:rPr>
              <a:t>Artificial Intelligence Interdisciplinary Institute at Maryland (AIM), developing</a:t>
            </a:r>
            <a:r>
              <a:rPr lang="en-US">
                <a:latin typeface="Arial"/>
                <a:ea typeface="+mn-lt"/>
                <a:cs typeface="+mn-lt"/>
              </a:rPr>
              <a:t> the next generation of artificial intelligence education, technology and leaders through interdisciplinary research that focuses on the responsible and ethical use of AI</a:t>
            </a:r>
            <a:endParaRPr lang="en-US" b="0" i="0" u="none" strike="noStrike">
              <a:effectLst/>
              <a:latin typeface="Arial"/>
              <a:cs typeface="Arial" panose="020B0604020202020204" pitchFamily="34" charset="0"/>
            </a:endParaRPr>
          </a:p>
        </p:txBody>
      </p:sp>
      <p:pic>
        <p:nvPicPr>
          <p:cNvPr id="1045" name="Picture 21">
            <a:extLst>
              <a:ext uri="{FF2B5EF4-FFF2-40B4-BE49-F238E27FC236}">
                <a16:creationId xmlns:a16="http://schemas.microsoft.com/office/drawing/2014/main" id="{D66A3854-9865-CD9E-A0E2-F91C3F0153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554" t="33" r="43" b="-6750"/>
          <a:stretch/>
        </p:blipFill>
        <p:spPr bwMode="auto">
          <a:xfrm>
            <a:off x="8994630" y="627"/>
            <a:ext cx="3195391" cy="219627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A person wearing a vr headset&#10;&#10;Description automatically generated">
            <a:extLst>
              <a:ext uri="{FF2B5EF4-FFF2-40B4-BE49-F238E27FC236}">
                <a16:creationId xmlns:a16="http://schemas.microsoft.com/office/drawing/2014/main" id="{788579F4-7899-07C3-6FBB-5AD9B620F004}"/>
              </a:ext>
            </a:extLst>
          </p:cNvPr>
          <p:cNvPicPr>
            <a:picLocks noChangeAspect="1"/>
          </p:cNvPicPr>
          <p:nvPr/>
        </p:nvPicPr>
        <p:blipFill>
          <a:blip r:embed="rId4"/>
          <a:srcRect l="229" t="27616" r="16756" b="17380"/>
          <a:stretch/>
        </p:blipFill>
        <p:spPr>
          <a:xfrm>
            <a:off x="6810727" y="-956"/>
            <a:ext cx="2343196" cy="2072797"/>
          </a:xfrm>
          <a:prstGeom prst="rect">
            <a:avLst/>
          </a:prstGeom>
        </p:spPr>
      </p:pic>
      <p:pic>
        <p:nvPicPr>
          <p:cNvPr id="15" name="Picture 14" descr="A person in a suit on a stage&#10;&#10;Description automatically generated">
            <a:extLst>
              <a:ext uri="{FF2B5EF4-FFF2-40B4-BE49-F238E27FC236}">
                <a16:creationId xmlns:a16="http://schemas.microsoft.com/office/drawing/2014/main" id="{0ED47041-5B70-5B02-1E65-ACDBCB296EDD}"/>
              </a:ext>
            </a:extLst>
          </p:cNvPr>
          <p:cNvPicPr>
            <a:picLocks noChangeAspect="1"/>
          </p:cNvPicPr>
          <p:nvPr/>
        </p:nvPicPr>
        <p:blipFill>
          <a:blip r:embed="rId5"/>
          <a:srcRect t="-674" r="210" b="513"/>
          <a:stretch/>
        </p:blipFill>
        <p:spPr>
          <a:xfrm>
            <a:off x="3358444" y="4959665"/>
            <a:ext cx="3351406" cy="1890404"/>
          </a:xfrm>
          <a:prstGeom prst="rect">
            <a:avLst/>
          </a:prstGeom>
        </p:spPr>
      </p:pic>
      <p:pic>
        <p:nvPicPr>
          <p:cNvPr id="16" name="Picture 15" descr="A group of people posing for a photo&#10;&#10;Description automatically generated">
            <a:extLst>
              <a:ext uri="{FF2B5EF4-FFF2-40B4-BE49-F238E27FC236}">
                <a16:creationId xmlns:a16="http://schemas.microsoft.com/office/drawing/2014/main" id="{F06D5D39-F348-013E-47DE-55926EE5ED1C}"/>
              </a:ext>
            </a:extLst>
          </p:cNvPr>
          <p:cNvPicPr>
            <a:picLocks noChangeAspect="1"/>
          </p:cNvPicPr>
          <p:nvPr/>
        </p:nvPicPr>
        <p:blipFill>
          <a:blip r:embed="rId6"/>
          <a:srcRect l="-188" t="-25" r="-22" b="13922"/>
          <a:stretch/>
        </p:blipFill>
        <p:spPr>
          <a:xfrm>
            <a:off x="753" y="4959110"/>
            <a:ext cx="3359833" cy="1894510"/>
          </a:xfrm>
          <a:prstGeom prst="rect">
            <a:avLst/>
          </a:prstGeom>
        </p:spPr>
      </p:pic>
    </p:spTree>
    <p:extLst>
      <p:ext uri="{BB962C8B-B14F-4D97-AF65-F5344CB8AC3E}">
        <p14:creationId xmlns:p14="http://schemas.microsoft.com/office/powerpoint/2010/main" val="1150659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llage of medical personnel and a helicopter&#10;&#10;Description automatically generated">
            <a:extLst>
              <a:ext uri="{FF2B5EF4-FFF2-40B4-BE49-F238E27FC236}">
                <a16:creationId xmlns:a16="http://schemas.microsoft.com/office/drawing/2014/main" id="{3C6FC67E-5E5D-4F61-946F-211AF65CB227}"/>
              </a:ext>
            </a:extLst>
          </p:cNvPr>
          <p:cNvPicPr>
            <a:picLocks noChangeAspect="1"/>
          </p:cNvPicPr>
          <p:nvPr/>
        </p:nvPicPr>
        <p:blipFill>
          <a:blip r:embed="rId2"/>
          <a:srcRect r="5177" b="-2"/>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7172D72-8E9C-302B-0763-FAABA32B34B7}"/>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altLang="en-US" sz="4000" b="1">
                <a:latin typeface="+mj-lt"/>
                <a:ea typeface="+mj-ea"/>
                <a:cs typeface="+mj-cs"/>
              </a:rPr>
              <a:t>University of Maryland Baltimore</a:t>
            </a:r>
            <a:endParaRPr lang="en-US" sz="4000">
              <a:latin typeface="+mj-lt"/>
              <a:ea typeface="+mj-ea"/>
              <a:cs typeface="+mj-cs"/>
            </a:endParaRPr>
          </a:p>
        </p:txBody>
      </p:sp>
      <p:sp>
        <p:nvSpPr>
          <p:cNvPr id="8" name="TextBox 7">
            <a:extLst>
              <a:ext uri="{FF2B5EF4-FFF2-40B4-BE49-F238E27FC236}">
                <a16:creationId xmlns:a16="http://schemas.microsoft.com/office/drawing/2014/main" id="{26D38AEB-F614-3FD8-4B9A-B812B7D1DA6A}"/>
              </a:ext>
            </a:extLst>
          </p:cNvPr>
          <p:cNvSpPr txBox="1"/>
          <p:nvPr/>
        </p:nvSpPr>
        <p:spPr>
          <a:xfrm>
            <a:off x="7531610" y="2434201"/>
            <a:ext cx="4534338" cy="3685791"/>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a:t>UMD Schools of Medicine, Nursing, Pharmacy and Law</a:t>
            </a:r>
          </a:p>
          <a:p>
            <a:pPr indent="-228600">
              <a:lnSpc>
                <a:spcPct val="90000"/>
              </a:lnSpc>
              <a:spcAft>
                <a:spcPts val="600"/>
              </a:spcAft>
              <a:buFont typeface="Arial" panose="020B0604020202020204" pitchFamily="34" charset="0"/>
              <a:buChar char="•"/>
            </a:pPr>
            <a:r>
              <a:rPr lang="en-US" sz="1700"/>
              <a:t>STC is a dedicated Trauma and Critical Care Medical Center</a:t>
            </a:r>
          </a:p>
          <a:p>
            <a:pPr indent="-228600">
              <a:lnSpc>
                <a:spcPct val="90000"/>
              </a:lnSpc>
              <a:spcAft>
                <a:spcPts val="600"/>
              </a:spcAft>
              <a:buFont typeface="Arial" panose="020B0604020202020204" pitchFamily="34" charset="0"/>
              <a:buChar char="•"/>
            </a:pPr>
            <a:r>
              <a:rPr lang="en-US" sz="1700"/>
              <a:t>High volume of patients</a:t>
            </a:r>
          </a:p>
          <a:p>
            <a:pPr indent="-228600">
              <a:lnSpc>
                <a:spcPct val="90000"/>
              </a:lnSpc>
              <a:spcAft>
                <a:spcPts val="600"/>
              </a:spcAft>
              <a:buFont typeface="Arial" panose="020B0604020202020204" pitchFamily="34" charset="0"/>
              <a:buChar char="•"/>
            </a:pPr>
            <a:r>
              <a:rPr lang="en-US" sz="1700"/>
              <a:t>National training center with scores of fellows and residents</a:t>
            </a:r>
          </a:p>
          <a:p>
            <a:pPr indent="-228600">
              <a:lnSpc>
                <a:spcPct val="90000"/>
              </a:lnSpc>
              <a:spcAft>
                <a:spcPts val="600"/>
              </a:spcAft>
              <a:buFont typeface="Arial" panose="020B0604020202020204" pitchFamily="34" charset="0"/>
              <a:buChar char="•"/>
            </a:pPr>
            <a:r>
              <a:rPr lang="en-US" sz="1700"/>
              <a:t>Training and research center for the US AF</a:t>
            </a:r>
          </a:p>
          <a:p>
            <a:pPr indent="-228600">
              <a:lnSpc>
                <a:spcPct val="90000"/>
              </a:lnSpc>
              <a:spcAft>
                <a:spcPts val="600"/>
              </a:spcAft>
              <a:buFont typeface="Arial" panose="020B0604020202020204" pitchFamily="34" charset="0"/>
              <a:buChar char="•"/>
            </a:pPr>
            <a:r>
              <a:rPr lang="en-US" sz="1700"/>
              <a:t>Access first responders </a:t>
            </a:r>
          </a:p>
          <a:p>
            <a:pPr indent="-228600">
              <a:lnSpc>
                <a:spcPct val="90000"/>
              </a:lnSpc>
              <a:spcAft>
                <a:spcPts val="600"/>
              </a:spcAft>
              <a:buFont typeface="Arial" panose="020B0604020202020204" pitchFamily="34" charset="0"/>
              <a:buChar char="•"/>
            </a:pPr>
            <a:r>
              <a:rPr lang="en-US" sz="1700"/>
              <a:t>Two high-fidelity simulation centers</a:t>
            </a:r>
          </a:p>
          <a:p>
            <a:pPr indent="-228600">
              <a:lnSpc>
                <a:spcPct val="90000"/>
              </a:lnSpc>
              <a:spcAft>
                <a:spcPts val="600"/>
              </a:spcAft>
              <a:buFont typeface="Arial" panose="020B0604020202020204" pitchFamily="34" charset="0"/>
              <a:buChar char="•"/>
            </a:pPr>
            <a:endParaRPr lang="en-US" sz="1700"/>
          </a:p>
          <a:p>
            <a:pPr marL="285750" indent="-228600" fontAlgn="base">
              <a:lnSpc>
                <a:spcPct val="90000"/>
              </a:lnSpc>
              <a:spcAft>
                <a:spcPts val="600"/>
              </a:spcAft>
              <a:buFont typeface="Arial" panose="020B0604020202020204" pitchFamily="34" charset="0"/>
              <a:buChar char="•"/>
            </a:pPr>
            <a:endParaRPr lang="en-US" sz="1700"/>
          </a:p>
        </p:txBody>
      </p:sp>
      <p:sp>
        <p:nvSpPr>
          <p:cNvPr id="2" name="Slide Number Placeholder 1">
            <a:extLst>
              <a:ext uri="{FF2B5EF4-FFF2-40B4-BE49-F238E27FC236}">
                <a16:creationId xmlns:a16="http://schemas.microsoft.com/office/drawing/2014/main" id="{EE5FCD43-3682-26EE-5160-5DC139ADF8F7}"/>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defRPr/>
            </a:pPr>
            <a:fld id="{4C1FB1C2-0F0D-4772-AB2F-3AB6C5010079}" type="slidenum">
              <a:rPr lang="en-US" smtClean="0">
                <a:solidFill>
                  <a:prstClr val="black">
                    <a:tint val="75000"/>
                  </a:prstClr>
                </a:solidFill>
                <a:latin typeface="Calibri" panose="020F0502020204030204"/>
              </a:rPr>
              <a:pPr>
                <a:spcAft>
                  <a:spcPts val="600"/>
                </a:spcAft>
                <a:defRPr/>
              </a:pPr>
              <a:t>14</a:t>
            </a:fld>
            <a:endParaRPr lang="en-US">
              <a:solidFill>
                <a:prstClr val="black">
                  <a:tint val="75000"/>
                </a:prstClr>
              </a:solidFill>
              <a:latin typeface="Calibri" panose="020F0502020204030204"/>
            </a:endParaRPr>
          </a:p>
        </p:txBody>
      </p:sp>
      <p:pic>
        <p:nvPicPr>
          <p:cNvPr id="6" name="Picture 5">
            <a:extLst>
              <a:ext uri="{FF2B5EF4-FFF2-40B4-BE49-F238E27FC236}">
                <a16:creationId xmlns:a16="http://schemas.microsoft.com/office/drawing/2014/main" id="{BE96D283-8CD2-6FC7-2177-233D15F28399}"/>
              </a:ext>
            </a:extLst>
          </p:cNvPr>
          <p:cNvPicPr>
            <a:picLocks noChangeAspect="1"/>
          </p:cNvPicPr>
          <p:nvPr/>
        </p:nvPicPr>
        <p:blipFill>
          <a:blip r:embed="rId3"/>
          <a:stretch>
            <a:fillRect/>
          </a:stretch>
        </p:blipFill>
        <p:spPr>
          <a:xfrm>
            <a:off x="10005395" y="5765104"/>
            <a:ext cx="1921835" cy="959186"/>
          </a:xfrm>
          <a:prstGeom prst="rect">
            <a:avLst/>
          </a:prstGeom>
        </p:spPr>
      </p:pic>
    </p:spTree>
    <p:extLst>
      <p:ext uri="{BB962C8B-B14F-4D97-AF65-F5344CB8AC3E}">
        <p14:creationId xmlns:p14="http://schemas.microsoft.com/office/powerpoint/2010/main" val="14003778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9" name="Rectangle 1048">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people in a room&#10;&#10;Description automatically generated">
            <a:extLst>
              <a:ext uri="{FF2B5EF4-FFF2-40B4-BE49-F238E27FC236}">
                <a16:creationId xmlns:a16="http://schemas.microsoft.com/office/drawing/2014/main" id="{BFBAE86B-3CBD-8C33-103D-3DA45644A9BA}"/>
              </a:ext>
            </a:extLst>
          </p:cNvPr>
          <p:cNvPicPr>
            <a:picLocks noChangeAspect="1"/>
          </p:cNvPicPr>
          <p:nvPr/>
        </p:nvPicPr>
        <p:blipFill>
          <a:blip r:embed="rId2"/>
          <a:srcRect t="15538"/>
          <a:stretch/>
        </p:blipFill>
        <p:spPr>
          <a:xfrm>
            <a:off x="5" y="10"/>
            <a:ext cx="6095995"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p:spPr>
      </p:pic>
      <p:pic>
        <p:nvPicPr>
          <p:cNvPr id="1037" name="Picture 13">
            <a:extLst>
              <a:ext uri="{FF2B5EF4-FFF2-40B4-BE49-F238E27FC236}">
                <a16:creationId xmlns:a16="http://schemas.microsoft.com/office/drawing/2014/main" id="{F09017EB-2CF2-A005-E661-8C197D876A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471" r="-3" b="6451"/>
          <a:stretch/>
        </p:blipFill>
        <p:spPr bwMode="auto">
          <a:xfrm>
            <a:off x="6019800" y="10"/>
            <a:ext cx="6172195" cy="4187662"/>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a:noFill/>
          <a:extLst>
            <a:ext uri="{909E8E84-426E-40DD-AFC4-6F175D3DCCD1}">
              <a14:hiddenFill xmlns:a14="http://schemas.microsoft.com/office/drawing/2010/main">
                <a:solidFill>
                  <a:srgbClr val="FFFFFF"/>
                </a:solidFill>
              </a14:hiddenFill>
            </a:ext>
          </a:extLst>
        </p:spPr>
      </p:pic>
      <p:sp>
        <p:nvSpPr>
          <p:cNvPr id="1051"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1F848A5-9257-BE8A-FB4B-C26C25E8C71D}"/>
              </a:ext>
            </a:extLst>
          </p:cNvPr>
          <p:cNvSpPr txBox="1"/>
          <p:nvPr/>
        </p:nvSpPr>
        <p:spPr>
          <a:xfrm>
            <a:off x="4654294" y="4637807"/>
            <a:ext cx="7403393" cy="157521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2000" b="1"/>
              <a:t>Building the Road </a:t>
            </a:r>
            <a:endParaRPr lang="en-US" sz="2000"/>
          </a:p>
          <a:p>
            <a:pPr>
              <a:lnSpc>
                <a:spcPct val="90000"/>
              </a:lnSpc>
              <a:spcAft>
                <a:spcPts val="600"/>
              </a:spcAft>
            </a:pPr>
            <a:r>
              <a:rPr lang="en-US" sz="2000"/>
              <a:t>Tight connections with UMD </a:t>
            </a:r>
            <a:endParaRPr lang="en-US" sz="2000" b="1"/>
          </a:p>
          <a:p>
            <a:pPr>
              <a:lnSpc>
                <a:spcPct val="90000"/>
              </a:lnSpc>
              <a:spcAft>
                <a:spcPts val="600"/>
              </a:spcAft>
            </a:pPr>
            <a:r>
              <a:rPr lang="en-US" sz="2000"/>
              <a:t>Ideal for developing and accessing new technologies relevant to the practice of medicine (AR intubation and EVD placement ) placement and medical therapeutics (VR for pain) </a:t>
            </a:r>
          </a:p>
          <a:p>
            <a:pPr>
              <a:lnSpc>
                <a:spcPct val="90000"/>
              </a:lnSpc>
              <a:spcAft>
                <a:spcPts val="600"/>
              </a:spcAft>
            </a:pPr>
            <a:r>
              <a:rPr lang="en-US" sz="2000"/>
              <a:t>Perfect for studying XR for education and training (XR for ECMO cannulation) </a:t>
            </a:r>
          </a:p>
        </p:txBody>
      </p:sp>
      <p:sp>
        <p:nvSpPr>
          <p:cNvPr id="2" name="Slide Number Placeholder 1">
            <a:extLst>
              <a:ext uri="{FF2B5EF4-FFF2-40B4-BE49-F238E27FC236}">
                <a16:creationId xmlns:a16="http://schemas.microsoft.com/office/drawing/2014/main" id="{EE5FCD43-3682-26EE-5160-5DC139ADF8F7}"/>
              </a:ext>
            </a:extLst>
          </p:cNvPr>
          <p:cNvSpPr>
            <a:spLocks noGrp="1"/>
          </p:cNvSpPr>
          <p:nvPr>
            <p:ph type="sldNum" sz="quarter" idx="12"/>
          </p:nvPr>
        </p:nvSpPr>
        <p:spPr>
          <a:xfrm>
            <a:off x="8553628" y="5822238"/>
            <a:ext cx="2743200"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4C1FB1C2-0F0D-4772-AB2F-3AB6C5010079}" type="slidenum">
              <a:rPr lang="en-US" smtClean="0"/>
              <a:pPr>
                <a:spcAft>
                  <a:spcPts val="600"/>
                </a:spcAft>
              </a:pPr>
              <a:t>15</a:t>
            </a:fld>
            <a:endParaRPr lang="en-US"/>
          </a:p>
        </p:txBody>
      </p:sp>
    </p:spTree>
    <p:extLst>
      <p:ext uri="{BB962C8B-B14F-4D97-AF65-F5344CB8AC3E}">
        <p14:creationId xmlns:p14="http://schemas.microsoft.com/office/powerpoint/2010/main" val="1656394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p:nvSpPr>
          <p:cNvPr id="1033" name="Slide Number Placeholder 4">
            <a:extLst>
              <a:ext uri="{FF2B5EF4-FFF2-40B4-BE49-F238E27FC236}">
                <a16:creationId xmlns:a16="http://schemas.microsoft.com/office/drawing/2014/main" id="{17C1189C-C66B-5048-D890-19C081E85CE7}"/>
              </a:ext>
            </a:extLst>
          </p:cNvPr>
          <p:cNvSpPr>
            <a:spLocks noGrp="1"/>
          </p:cNvSpPr>
          <p:nvPr>
            <p:ph type="sldNum" sz="quarter" idx="4294967295"/>
          </p:nvPr>
        </p:nvSpPr>
        <p:spPr>
          <a:xfrm>
            <a:off x="9448800" y="6356350"/>
            <a:ext cx="2743200" cy="365125"/>
          </a:xfrm>
          <a:prstGeom prst="rect">
            <a:avLst/>
          </a:prstGeom>
        </p:spPr>
        <p:txBody>
          <a:bodyPr vert="horz" lIns="91440" tIns="45720" rIns="91440" bIns="45720" rtlCol="0" anchor="ctr">
            <a:normAutofit/>
          </a:bodyPr>
          <a:lstStyle/>
          <a:p>
            <a:pPr algn="r">
              <a:spcAft>
                <a:spcPts val="600"/>
              </a:spcAft>
            </a:pPr>
            <a:fld id="{B5CEABB6-07DC-46E8-9B57-56EC44A396E5}" type="slidenum">
              <a:rPr lang="en-US" sz="1200" smtClean="0">
                <a:solidFill>
                  <a:schemeClr val="tx1">
                    <a:tint val="75000"/>
                  </a:schemeClr>
                </a:solidFill>
              </a:rPr>
              <a:pPr algn="r">
                <a:spcAft>
                  <a:spcPts val="600"/>
                </a:spcAft>
              </a:pPr>
              <a:t>16</a:t>
            </a:fld>
            <a:endParaRPr lang="en-US" sz="1200">
              <a:solidFill>
                <a:schemeClr val="tx1">
                  <a:tint val="75000"/>
                </a:schemeClr>
              </a:solidFill>
            </a:endParaRPr>
          </a:p>
        </p:txBody>
      </p:sp>
      <p:pic>
        <p:nvPicPr>
          <p:cNvPr id="4104" name="Picture 8" descr="Welcome – University of Michigan Family Medicine Residency Program | |  Michigan Medicine | University of Michigan">
            <a:extLst>
              <a:ext uri="{FF2B5EF4-FFF2-40B4-BE49-F238E27FC236}">
                <a16:creationId xmlns:a16="http://schemas.microsoft.com/office/drawing/2014/main" id="{1D97F167-3DC2-F165-69E7-69B974D345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001" t="38333" r="9999" b="39861"/>
          <a:stretch/>
        </p:blipFill>
        <p:spPr bwMode="auto">
          <a:xfrm>
            <a:off x="1219200" y="554037"/>
            <a:ext cx="9753600" cy="14954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D857DE1-EA4A-F525-6925-3A5161D3580D}"/>
              </a:ext>
            </a:extLst>
          </p:cNvPr>
          <p:cNvSpPr txBox="1"/>
          <p:nvPr/>
        </p:nvSpPr>
        <p:spPr>
          <a:xfrm>
            <a:off x="647700" y="2419350"/>
            <a:ext cx="5905500" cy="3739485"/>
          </a:xfrm>
          <a:prstGeom prst="rect">
            <a:avLst/>
          </a:prstGeom>
          <a:noFill/>
        </p:spPr>
        <p:txBody>
          <a:bodyPr wrap="square" rtlCol="0">
            <a:spAutoFit/>
          </a:bodyPr>
          <a:lstStyle/>
          <a:p>
            <a:pPr marL="342900" marR="0" lvl="0" indent="-34290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lang="en-US" sz="2000">
              <a:solidFill>
                <a:srgbClr val="000000"/>
              </a:solidFill>
            </a:endParaRPr>
          </a:p>
          <a:p>
            <a:pPr fontAlgn="base">
              <a:defRPr/>
            </a:pPr>
            <a:r>
              <a:rPr lang="en-US" sz="2400" b="1" u="sng"/>
              <a:t>CULTURE OF RESEARCH AN INNOVATION</a:t>
            </a:r>
            <a:endParaRPr lang="en-US" sz="2400">
              <a:solidFill>
                <a:srgbClr val="000000"/>
              </a:solidFill>
            </a:endParaRPr>
          </a:p>
          <a:p>
            <a:pPr marL="342900" marR="0" lvl="0" indent="-342900" algn="l" defTabSz="914400" rtl="0" eaLnBrk="1" fontAlgn="base" latinLnBrk="0" hangingPunct="1">
              <a:lnSpc>
                <a:spcPct val="100000"/>
              </a:lnSpc>
              <a:spcBef>
                <a:spcPts val="0"/>
              </a:spcBef>
              <a:spcAft>
                <a:spcPts val="600"/>
              </a:spcAft>
              <a:buClrTx/>
              <a:buSzTx/>
              <a:buFont typeface="Arial" panose="020B0604020202020204" pitchFamily="34" charset="0"/>
              <a:buChar char="•"/>
              <a:tabLst/>
              <a:defRPr/>
            </a:pPr>
            <a:r>
              <a:rPr lang="en-US" sz="2400">
                <a:solidFill>
                  <a:srgbClr val="000000"/>
                </a:solidFill>
              </a:rPr>
              <a:t>Among </a:t>
            </a:r>
            <a:r>
              <a:rPr kumimoji="0" lang="en-US" sz="2400" i="0" u="none" strike="noStrike" kern="1200" cap="none" spc="0" normalizeH="0" baseline="0" noProof="0">
                <a:ln>
                  <a:noFill/>
                </a:ln>
                <a:solidFill>
                  <a:srgbClr val="000000"/>
                </a:solidFill>
                <a:effectLst/>
                <a:uLnTx/>
                <a:uFillTx/>
              </a:rPr>
              <a:t>the best in the nation in a broad range of adult and pediatric specialties</a:t>
            </a:r>
          </a:p>
          <a:p>
            <a:pPr marL="342900" lvl="0" indent="-342900">
              <a:spcAft>
                <a:spcPts val="600"/>
              </a:spcAft>
              <a:buFont typeface="Arial" panose="020B0604020202020204" pitchFamily="34" charset="0"/>
              <a:buChar char="•"/>
            </a:pPr>
            <a:r>
              <a:rPr lang="en-US" sz="2400"/>
              <a:t>3000 faculty</a:t>
            </a:r>
          </a:p>
          <a:p>
            <a:pPr marL="342900" lvl="0" indent="-342900">
              <a:spcAft>
                <a:spcPts val="600"/>
              </a:spcAft>
              <a:buFont typeface="Arial" panose="020B0604020202020204" pitchFamily="34" charset="0"/>
              <a:buChar char="•"/>
            </a:pPr>
            <a:r>
              <a:rPr lang="en-US" sz="2400"/>
              <a:t>21 clinical departments</a:t>
            </a:r>
          </a:p>
          <a:p>
            <a:pPr marL="342900" lvl="0" indent="-342900">
              <a:spcAft>
                <a:spcPts val="600"/>
              </a:spcAft>
              <a:buFont typeface="Arial" panose="020B0604020202020204" pitchFamily="34" charset="0"/>
              <a:buChar char="•"/>
            </a:pPr>
            <a:r>
              <a:rPr lang="en-US" sz="2400"/>
              <a:t>8 basic science departments</a:t>
            </a:r>
          </a:p>
          <a:p>
            <a:pPr marL="342900" lvl="0" indent="-342900">
              <a:spcAft>
                <a:spcPts val="600"/>
              </a:spcAft>
              <a:buFont typeface="Arial" panose="020B0604020202020204" pitchFamily="34" charset="0"/>
              <a:buChar char="•"/>
            </a:pPr>
            <a:r>
              <a:rPr lang="en-US" sz="2400"/>
              <a:t>5</a:t>
            </a:r>
            <a:r>
              <a:rPr lang="en-US" sz="2400" baseline="30000"/>
              <a:t>th</a:t>
            </a:r>
            <a:r>
              <a:rPr lang="en-US" sz="2400"/>
              <a:t> largest recipient of NIH funds</a:t>
            </a:r>
          </a:p>
          <a:p>
            <a:pPr marL="342900" lvl="0" indent="-342900">
              <a:spcAft>
                <a:spcPts val="600"/>
              </a:spcAft>
              <a:buFont typeface="Arial" panose="020B0604020202020204" pitchFamily="34" charset="0"/>
              <a:buChar char="•"/>
            </a:pPr>
            <a:r>
              <a:rPr lang="en-US" sz="2400"/>
              <a:t>10</a:t>
            </a:r>
            <a:r>
              <a:rPr lang="en-US" sz="2400" baseline="30000"/>
              <a:t>th</a:t>
            </a:r>
            <a:r>
              <a:rPr lang="en-US" sz="2400"/>
              <a:t> largest in patents awarded</a:t>
            </a:r>
          </a:p>
        </p:txBody>
      </p:sp>
      <p:pic>
        <p:nvPicPr>
          <p:cNvPr id="4106" name="Picture 10" descr="Extended Reality Is Radically Changing the World of Medicine | Michigan  Medicine">
            <a:extLst>
              <a:ext uri="{FF2B5EF4-FFF2-40B4-BE49-F238E27FC236}">
                <a16:creationId xmlns:a16="http://schemas.microsoft.com/office/drawing/2014/main" id="{9D51786F-9306-7803-CBDB-FF6553E03C28}"/>
              </a:ext>
            </a:extLst>
          </p:cNvPr>
          <p:cNvPicPr>
            <a:picLocks noChangeAspect="1" noChangeArrowheads="1"/>
          </p:cNvPicPr>
          <p:nvPr/>
        </p:nvPicPr>
        <p:blipFill>
          <a:blip r:embed="rId4">
            <a:alphaModFix amt="85000"/>
            <a:extLst>
              <a:ext uri="{28A0092B-C50C-407E-A947-70E740481C1C}">
                <a14:useLocalDpi xmlns:a14="http://schemas.microsoft.com/office/drawing/2010/main" val="0"/>
              </a:ext>
            </a:extLst>
          </a:blip>
          <a:srcRect/>
          <a:stretch>
            <a:fillRect/>
          </a:stretch>
        </p:blipFill>
        <p:spPr bwMode="auto">
          <a:xfrm>
            <a:off x="6890544" y="2789238"/>
            <a:ext cx="4507112" cy="300196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6090278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3000" fill="remove" nodeType="afterEffect">
                                  <p:stCondLst>
                                    <p:cond delay="1000"/>
                                  </p:stCondLst>
                                  <p:childTnLst>
                                    <p:animEffect transition="out" filter="fade">
                                      <p:cBhvr>
                                        <p:cTn id="6" dur="1000" tmFilter="0, 0; .2, .5; .8, .5; 1, 0"/>
                                        <p:tgtEl>
                                          <p:spTgt spid="5">
                                            <p:txEl>
                                              <p:pRg st="1" end="1"/>
                                            </p:txEl>
                                          </p:spTgt>
                                        </p:tgtEl>
                                      </p:cBhvr>
                                    </p:animEffect>
                                    <p:animScale>
                                      <p:cBhvr>
                                        <p:cTn id="7" dur="500" autoRev="1" fill="hold"/>
                                        <p:tgtEl>
                                          <p:spTgt spid="5">
                                            <p:txEl>
                                              <p:pRg st="1" end="1"/>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p:nvSpPr>
          <p:cNvPr id="1033" name="Slide Number Placeholder 4">
            <a:extLst>
              <a:ext uri="{FF2B5EF4-FFF2-40B4-BE49-F238E27FC236}">
                <a16:creationId xmlns:a16="http://schemas.microsoft.com/office/drawing/2014/main" id="{17C1189C-C66B-5048-D890-19C081E85CE7}"/>
              </a:ext>
            </a:extLst>
          </p:cNvPr>
          <p:cNvSpPr>
            <a:spLocks noGrp="1"/>
          </p:cNvSpPr>
          <p:nvPr>
            <p:ph type="sldNum" sz="quarter" idx="4294967295"/>
          </p:nvPr>
        </p:nvSpPr>
        <p:spPr>
          <a:xfrm>
            <a:off x="9448800" y="6356350"/>
            <a:ext cx="2743200" cy="365125"/>
          </a:xfrm>
          <a:prstGeom prst="rect">
            <a:avLst/>
          </a:prstGeom>
        </p:spPr>
        <p:txBody>
          <a:bodyPr vert="horz" lIns="91440" tIns="45720" rIns="91440" bIns="45720" rtlCol="0" anchor="ctr">
            <a:normAutofit/>
          </a:bodyPr>
          <a:lstStyle/>
          <a:p>
            <a:pPr algn="r">
              <a:spcAft>
                <a:spcPts val="600"/>
              </a:spcAft>
            </a:pPr>
            <a:fld id="{B5CEABB6-07DC-46E8-9B57-56EC44A396E5}" type="slidenum">
              <a:rPr lang="en-US" sz="1200" smtClean="0">
                <a:solidFill>
                  <a:schemeClr val="tx1">
                    <a:tint val="75000"/>
                  </a:schemeClr>
                </a:solidFill>
              </a:rPr>
              <a:pPr algn="r">
                <a:spcAft>
                  <a:spcPts val="600"/>
                </a:spcAft>
              </a:pPr>
              <a:t>17</a:t>
            </a:fld>
            <a:endParaRPr lang="en-US" sz="1200">
              <a:solidFill>
                <a:schemeClr val="tx1">
                  <a:tint val="75000"/>
                </a:schemeClr>
              </a:solidFill>
            </a:endParaRPr>
          </a:p>
        </p:txBody>
      </p:sp>
      <p:pic>
        <p:nvPicPr>
          <p:cNvPr id="4104" name="Picture 8" descr="Welcome – University of Michigan Family Medicine Residency Program | |  Michigan Medicine | University of Michigan">
            <a:extLst>
              <a:ext uri="{FF2B5EF4-FFF2-40B4-BE49-F238E27FC236}">
                <a16:creationId xmlns:a16="http://schemas.microsoft.com/office/drawing/2014/main" id="{1D97F167-3DC2-F165-69E7-69B974D345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001" t="38333" r="9999" b="39861"/>
          <a:stretch/>
        </p:blipFill>
        <p:spPr bwMode="auto">
          <a:xfrm>
            <a:off x="1219200" y="554037"/>
            <a:ext cx="9753600" cy="14954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D857DE1-EA4A-F525-6925-3A5161D3580D}"/>
              </a:ext>
            </a:extLst>
          </p:cNvPr>
          <p:cNvSpPr txBox="1"/>
          <p:nvPr/>
        </p:nvSpPr>
        <p:spPr>
          <a:xfrm>
            <a:off x="647700" y="2419350"/>
            <a:ext cx="5905500" cy="3662541"/>
          </a:xfrm>
          <a:prstGeom prst="rect">
            <a:avLst/>
          </a:prstGeom>
          <a:noFill/>
        </p:spPr>
        <p:txBody>
          <a:bodyPr wrap="square" rtlCol="0">
            <a:spAutoFit/>
          </a:bodyPr>
          <a:lstStyle/>
          <a:p>
            <a:pPr marL="342900" marR="0" lvl="0" indent="-34290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lang="en-US" sz="2000">
              <a:solidFill>
                <a:srgbClr val="000000"/>
              </a:solidFill>
            </a:endParaRPr>
          </a:p>
          <a:p>
            <a:pPr fontAlgn="base">
              <a:defRPr/>
            </a:pPr>
            <a:r>
              <a:rPr lang="en-US" sz="2400" b="1" u="sng"/>
              <a:t>Clinical Simulation Center</a:t>
            </a:r>
          </a:p>
          <a:p>
            <a:pPr marL="342900" indent="-342900" fontAlgn="base">
              <a:spcAft>
                <a:spcPts val="600"/>
              </a:spcAft>
              <a:buFont typeface="Arial" panose="020B0604020202020204" pitchFamily="34" charset="0"/>
              <a:buChar char="•"/>
              <a:defRPr/>
            </a:pPr>
            <a:r>
              <a:rPr lang="en-US" sz="2400"/>
              <a:t>Provides training for 12,000 learners</a:t>
            </a:r>
          </a:p>
          <a:p>
            <a:pPr marL="342900" indent="-342900" fontAlgn="base">
              <a:spcAft>
                <a:spcPts val="600"/>
              </a:spcAft>
              <a:buFont typeface="Arial" panose="020B0604020202020204" pitchFamily="34" charset="0"/>
              <a:buChar char="•"/>
              <a:defRPr/>
            </a:pPr>
            <a:r>
              <a:rPr lang="en-US" sz="2400"/>
              <a:t>4,400 hrs. of educational events per year</a:t>
            </a:r>
          </a:p>
          <a:p>
            <a:pPr marL="342900" indent="-342900" fontAlgn="base">
              <a:spcAft>
                <a:spcPts val="600"/>
              </a:spcAft>
              <a:buFont typeface="Arial" panose="020B0604020202020204" pitchFamily="34" charset="0"/>
              <a:buChar char="•"/>
              <a:defRPr/>
            </a:pPr>
            <a:r>
              <a:rPr lang="en-US" sz="2400"/>
              <a:t>Network enabled patient/procedure simulators</a:t>
            </a:r>
          </a:p>
          <a:p>
            <a:pPr marL="342900" indent="-342900" fontAlgn="base">
              <a:spcAft>
                <a:spcPts val="600"/>
              </a:spcAft>
              <a:buFont typeface="Arial" panose="020B0604020202020204" pitchFamily="34" charset="0"/>
              <a:buChar char="•"/>
              <a:defRPr/>
            </a:pPr>
            <a:r>
              <a:rPr lang="en-US" sz="2400"/>
              <a:t>Campus-wide access to AR/VR Development</a:t>
            </a:r>
          </a:p>
          <a:p>
            <a:pPr fontAlgn="base">
              <a:defRPr/>
            </a:pPr>
            <a:endParaRPr lang="en-US" sz="2400">
              <a:solidFill>
                <a:srgbClr val="000000"/>
              </a:solidFill>
            </a:endParaRPr>
          </a:p>
        </p:txBody>
      </p:sp>
      <p:pic>
        <p:nvPicPr>
          <p:cNvPr id="8194" name="Picture 2" descr="Latest News | Page 2 | Clinical Simulation Center | Michigan Medicine |  University of Michigan">
            <a:extLst>
              <a:ext uri="{FF2B5EF4-FFF2-40B4-BE49-F238E27FC236}">
                <a16:creationId xmlns:a16="http://schemas.microsoft.com/office/drawing/2014/main" id="{2C71CD41-762A-D9A1-846B-755B6506E5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8950" y="2419350"/>
            <a:ext cx="3420397" cy="34203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5261883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3000" fill="remove" nodeType="afterEffect">
                                  <p:stCondLst>
                                    <p:cond delay="1000"/>
                                  </p:stCondLst>
                                  <p:childTnLst>
                                    <p:animEffect transition="out" filter="fade">
                                      <p:cBhvr>
                                        <p:cTn id="6" dur="1000" tmFilter="0, 0; .2, .5; .8, .5; 1, 0"/>
                                        <p:tgtEl>
                                          <p:spTgt spid="5">
                                            <p:txEl>
                                              <p:pRg st="1" end="1"/>
                                            </p:txEl>
                                          </p:spTgt>
                                        </p:tgtEl>
                                      </p:cBhvr>
                                    </p:animEffect>
                                    <p:animScale>
                                      <p:cBhvr>
                                        <p:cTn id="7" dur="500" autoRev="1" fill="hold"/>
                                        <p:tgtEl>
                                          <p:spTgt spid="5">
                                            <p:txEl>
                                              <p:pRg st="1" end="1"/>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8" name="Picture 10">
            <a:extLst>
              <a:ext uri="{FF2B5EF4-FFF2-40B4-BE49-F238E27FC236}">
                <a16:creationId xmlns:a16="http://schemas.microsoft.com/office/drawing/2014/main" id="{BE039337-09AB-93F5-CBB3-13A3BC8AB7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836049"/>
            <a:ext cx="5268957" cy="395515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180" name="Picture 12" descr="XR Initiative – Center for Academic Innovation">
            <a:extLst>
              <a:ext uri="{FF2B5EF4-FFF2-40B4-BE49-F238E27FC236}">
                <a16:creationId xmlns:a16="http://schemas.microsoft.com/office/drawing/2014/main" id="{4DB8B198-4B74-A07D-807A-8435CE7F13F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727" r="9029"/>
          <a:stretch/>
        </p:blipFill>
        <p:spPr bwMode="auto">
          <a:xfrm>
            <a:off x="6096000" y="1836049"/>
            <a:ext cx="5257800" cy="39551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182" name="Picture 14" descr="A student uses VR technology in Peter Toogood’s course “Augmenting Reality in Medicinal Chemistry.">
            <a:extLst>
              <a:ext uri="{FF2B5EF4-FFF2-40B4-BE49-F238E27FC236}">
                <a16:creationId xmlns:a16="http://schemas.microsoft.com/office/drawing/2014/main" id="{401F538D-7683-D2F2-07BF-3D10B780F91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237" r="9090"/>
          <a:stretch/>
        </p:blipFill>
        <p:spPr bwMode="auto">
          <a:xfrm>
            <a:off x="6096000" y="1836047"/>
            <a:ext cx="5268957" cy="39551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33" name="Slide Number Placeholder 4">
            <a:extLst>
              <a:ext uri="{FF2B5EF4-FFF2-40B4-BE49-F238E27FC236}">
                <a16:creationId xmlns:a16="http://schemas.microsoft.com/office/drawing/2014/main" id="{17C1189C-C66B-5048-D890-19C081E85CE7}"/>
              </a:ext>
            </a:extLst>
          </p:cNvPr>
          <p:cNvSpPr>
            <a:spLocks noGrp="1"/>
          </p:cNvSpPr>
          <p:nvPr>
            <p:ph type="sldNum" sz="quarter" idx="4294967295"/>
          </p:nvPr>
        </p:nvSpPr>
        <p:spPr>
          <a:xfrm>
            <a:off x="8610600" y="6356350"/>
            <a:ext cx="2743200" cy="365125"/>
          </a:xfrm>
          <a:prstGeom prst="rect">
            <a:avLst/>
          </a:prstGeom>
        </p:spPr>
        <p:txBody>
          <a:bodyPr/>
          <a:lstStyle/>
          <a:p>
            <a:pPr>
              <a:spcAft>
                <a:spcPts val="600"/>
              </a:spcAft>
            </a:pPr>
            <a:fld id="{B5CEABB6-07DC-46E8-9B57-56EC44A396E5}" type="slidenum">
              <a:rPr lang="en-US" smtClean="0"/>
              <a:pPr>
                <a:spcAft>
                  <a:spcPts val="600"/>
                </a:spcAft>
              </a:pPr>
              <a:t>18</a:t>
            </a:fld>
            <a:endParaRPr lang="en-US"/>
          </a:p>
        </p:txBody>
      </p:sp>
      <p:pic>
        <p:nvPicPr>
          <p:cNvPr id="7176" name="Picture 8" descr="University of Michigan - Center for Academic Innovation | LinkedIn">
            <a:extLst>
              <a:ext uri="{FF2B5EF4-FFF2-40B4-BE49-F238E27FC236}">
                <a16:creationId xmlns:a16="http://schemas.microsoft.com/office/drawing/2014/main" id="{F555F8F8-375B-DD4F-CE29-F5C46AD23B7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5017" b="31830"/>
          <a:stretch/>
        </p:blipFill>
        <p:spPr bwMode="auto">
          <a:xfrm>
            <a:off x="1390650" y="152400"/>
            <a:ext cx="9410700" cy="14097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6A51BF6-41C5-D83D-5035-6AF21D48C9CD}"/>
              </a:ext>
            </a:extLst>
          </p:cNvPr>
          <p:cNvSpPr txBox="1"/>
          <p:nvPr/>
        </p:nvSpPr>
        <p:spPr>
          <a:xfrm>
            <a:off x="606379" y="2005548"/>
            <a:ext cx="5353050" cy="3785652"/>
          </a:xfrm>
          <a:prstGeom prst="rect">
            <a:avLst/>
          </a:prstGeom>
          <a:noFill/>
        </p:spPr>
        <p:txBody>
          <a:bodyPr wrap="square" rtlCol="0">
            <a:spAutoFit/>
          </a:bodyPr>
          <a:lstStyle/>
          <a:p>
            <a:r>
              <a:rPr lang="en-US" sz="2000" b="1"/>
              <a:t>Michigan Medicine works closely with the University’s Center for Academic Innovation</a:t>
            </a:r>
          </a:p>
          <a:p>
            <a:endParaRPr lang="en-US" sz="2000"/>
          </a:p>
          <a:p>
            <a:pPr marL="285750" indent="-285750">
              <a:buFont typeface="Arial" panose="020B0604020202020204" pitchFamily="34" charset="0"/>
              <a:buChar char="•"/>
            </a:pPr>
            <a:r>
              <a:rPr lang="en-US" sz="2000"/>
              <a:t>Extended Reality in Healthcare</a:t>
            </a:r>
          </a:p>
          <a:p>
            <a:pPr marL="285750" indent="-285750">
              <a:buFont typeface="Arial" panose="020B0604020202020204" pitchFamily="34" charset="0"/>
              <a:buChar char="•"/>
            </a:pPr>
            <a:endParaRPr lang="en-US" sz="2000"/>
          </a:p>
          <a:p>
            <a:pPr marL="285750" indent="-285750">
              <a:buFont typeface="Arial" panose="020B0604020202020204" pitchFamily="34" charset="0"/>
              <a:buChar char="•"/>
            </a:pPr>
            <a:r>
              <a:rPr lang="en-US" sz="2000"/>
              <a:t>Collaborative Educational Research and Development</a:t>
            </a:r>
          </a:p>
          <a:p>
            <a:pPr marL="285750" indent="-285750">
              <a:buFont typeface="Arial" panose="020B0604020202020204" pitchFamily="34" charset="0"/>
              <a:buChar char="•"/>
            </a:pPr>
            <a:endParaRPr lang="en-US" sz="2000"/>
          </a:p>
          <a:p>
            <a:pPr marL="285750" indent="-285750">
              <a:buFont typeface="Arial" panose="020B0604020202020204" pitchFamily="34" charset="0"/>
              <a:buChar char="•"/>
            </a:pPr>
            <a:r>
              <a:rPr lang="en-US" sz="2000"/>
              <a:t>Continuing Medical Education</a:t>
            </a:r>
          </a:p>
          <a:p>
            <a:pPr marL="285750" indent="-285750">
              <a:buFont typeface="Arial" panose="020B0604020202020204" pitchFamily="34" charset="0"/>
              <a:buChar char="•"/>
            </a:pPr>
            <a:endParaRPr lang="en-US" sz="2000"/>
          </a:p>
          <a:p>
            <a:pPr marL="285750" indent="-285750">
              <a:buFont typeface="Arial" panose="020B0604020202020204" pitchFamily="34" charset="0"/>
              <a:buChar char="•"/>
            </a:pPr>
            <a:r>
              <a:rPr lang="en-US" sz="2000"/>
              <a:t>Medical and Healthcare Leadership Courses (Michigan Online)</a:t>
            </a:r>
          </a:p>
        </p:txBody>
      </p:sp>
    </p:spTree>
    <p:extLst>
      <p:ext uri="{BB962C8B-B14F-4D97-AF65-F5344CB8AC3E}">
        <p14:creationId xmlns:p14="http://schemas.microsoft.com/office/powerpoint/2010/main" val="16782986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5000"/>
                                  </p:stCondLst>
                                  <p:childTnLst>
                                    <p:set>
                                      <p:cBhvr>
                                        <p:cTn id="6" dur="1" fill="hold">
                                          <p:stCondLst>
                                            <p:cond delay="0"/>
                                          </p:stCondLst>
                                        </p:cTn>
                                        <p:tgtEl>
                                          <p:spTgt spid="7180"/>
                                        </p:tgtEl>
                                        <p:attrNameLst>
                                          <p:attrName>style.visibility</p:attrName>
                                        </p:attrNameLst>
                                      </p:cBhvr>
                                      <p:to>
                                        <p:strVal val="visible"/>
                                      </p:to>
                                    </p:set>
                                  </p:childTnLst>
                                </p:cTn>
                              </p:par>
                            </p:childTnLst>
                          </p:cTn>
                        </p:par>
                        <p:par>
                          <p:cTn id="7" fill="hold">
                            <p:stCondLst>
                              <p:cond delay="5000"/>
                            </p:stCondLst>
                            <p:childTnLst>
                              <p:par>
                                <p:cTn id="8" presetID="1" presetClass="entr" presetSubtype="0" fill="hold" nodeType="afterEffect">
                                  <p:stCondLst>
                                    <p:cond delay="5000"/>
                                  </p:stCondLst>
                                  <p:childTnLst>
                                    <p:set>
                                      <p:cBhvr>
                                        <p:cTn id="9" dur="1" fill="hold">
                                          <p:stCondLst>
                                            <p:cond delay="0"/>
                                          </p:stCondLst>
                                        </p:cTn>
                                        <p:tgtEl>
                                          <p:spTgt spid="71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5FCD43-3682-26EE-5160-5DC139ADF8F7}"/>
              </a:ext>
            </a:extLst>
          </p:cNvPr>
          <p:cNvSpPr>
            <a:spLocks noGrp="1"/>
          </p:cNvSpPr>
          <p:nvPr>
            <p:ph type="sldNum" sz="quarter" idx="4294967295"/>
          </p:nvPr>
        </p:nvSpPr>
        <p:spPr>
          <a:xfrm>
            <a:off x="94488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C1FB1C2-0F0D-4772-AB2F-3AB6C5010079}" type="slidenum">
              <a:rPr lang="en-US" smtClean="0"/>
              <a:pPr/>
              <a:t>19</a:t>
            </a:fld>
            <a:endParaRPr lang="en-US"/>
          </a:p>
        </p:txBody>
      </p:sp>
      <p:sp>
        <p:nvSpPr>
          <p:cNvPr id="7" name="TextBox 6">
            <a:extLst>
              <a:ext uri="{FF2B5EF4-FFF2-40B4-BE49-F238E27FC236}">
                <a16:creationId xmlns:a16="http://schemas.microsoft.com/office/drawing/2014/main" id="{436C37D7-4E9A-9771-32D6-BA2BF9AF4D60}"/>
              </a:ext>
            </a:extLst>
          </p:cNvPr>
          <p:cNvSpPr txBox="1"/>
          <p:nvPr/>
        </p:nvSpPr>
        <p:spPr>
          <a:xfrm>
            <a:off x="4800600" y="1275601"/>
            <a:ext cx="7112000" cy="5632311"/>
          </a:xfrm>
          <a:prstGeom prst="rect">
            <a:avLst/>
          </a:prstGeom>
          <a:noFill/>
        </p:spPr>
        <p:txBody>
          <a:bodyPr wrap="square" lIns="91440" tIns="45720" rIns="91440" bIns="45720" rtlCol="0" anchor="t">
            <a:spAutoFit/>
          </a:bodyPr>
          <a:lstStyle/>
          <a:p>
            <a:pPr rtl="0">
              <a:spcBef>
                <a:spcPts val="0"/>
              </a:spcBef>
              <a:spcAft>
                <a:spcPts val="0"/>
              </a:spcAft>
            </a:pPr>
            <a:r>
              <a:rPr lang="en-US" b="1">
                <a:solidFill>
                  <a:srgbClr val="000000"/>
                </a:solidFill>
                <a:latin typeface="Arial"/>
                <a:cs typeface="Arial"/>
              </a:rPr>
              <a:t>Capabilities and Resources</a:t>
            </a:r>
            <a:r>
              <a:rPr lang="en-US" sz="1800" b="1" i="0" u="none" strike="noStrike">
                <a:solidFill>
                  <a:srgbClr val="000000"/>
                </a:solidFill>
                <a:effectLst/>
                <a:latin typeface="Arial"/>
                <a:cs typeface="Arial"/>
              </a:rPr>
              <a:t>: </a:t>
            </a:r>
            <a:endParaRPr lang="en-US">
              <a:latin typeface="Arial"/>
              <a:cs typeface="Arial"/>
            </a:endParaRPr>
          </a:p>
          <a:p>
            <a:pPr rtl="0">
              <a:spcBef>
                <a:spcPts val="0"/>
              </a:spcBef>
              <a:spcAft>
                <a:spcPts val="0"/>
              </a:spcAft>
            </a:pPr>
            <a:r>
              <a:rPr lang="en-US" b="0" i="0">
                <a:effectLst/>
                <a:latin typeface="Arial"/>
                <a:cs typeface="Arial"/>
              </a:rPr>
              <a:t>Carle Illinois College of Medicine/UIUC</a:t>
            </a:r>
          </a:p>
          <a:p>
            <a:pPr rtl="0">
              <a:spcBef>
                <a:spcPts val="0"/>
              </a:spcBef>
              <a:spcAft>
                <a:spcPts val="0"/>
              </a:spcAft>
            </a:pPr>
            <a:endParaRPr lang="en-US"/>
          </a:p>
          <a:p>
            <a:pPr marL="285750" indent="-285750" rtl="0">
              <a:spcBef>
                <a:spcPts val="0"/>
              </a:spcBef>
              <a:spcAft>
                <a:spcPts val="0"/>
              </a:spcAft>
              <a:buFont typeface="Arial" panose="020B0604020202020204" pitchFamily="34" charset="0"/>
              <a:buChar char="•"/>
            </a:pPr>
            <a:r>
              <a:rPr lang="en-US" b="0" i="0">
                <a:effectLst/>
                <a:latin typeface="Arial"/>
                <a:cs typeface="Arial"/>
              </a:rPr>
              <a:t>&gt;20 Investigator teams developing novel XR applications</a:t>
            </a:r>
          </a:p>
          <a:p>
            <a:pPr marL="285750" indent="-285750" rtl="0">
              <a:spcBef>
                <a:spcPts val="0"/>
              </a:spcBef>
              <a:spcAft>
                <a:spcPts val="0"/>
              </a:spcAft>
              <a:buFont typeface="Arial" panose="020B0604020202020204" pitchFamily="34" charset="0"/>
              <a:buChar char="•"/>
            </a:pPr>
            <a:endParaRPr lang="en-US" b="0" i="0">
              <a:effectLst/>
              <a:latin typeface="Arial" panose="020B0604020202020204" pitchFamily="34" charset="0"/>
            </a:endParaRPr>
          </a:p>
          <a:p>
            <a:pPr marL="285750" indent="-285750" rtl="0">
              <a:spcBef>
                <a:spcPts val="0"/>
              </a:spcBef>
              <a:spcAft>
                <a:spcPts val="0"/>
              </a:spcAft>
              <a:buFont typeface="Arial" panose="020B0604020202020204" pitchFamily="34" charset="0"/>
              <a:buChar char="•"/>
            </a:pPr>
            <a:r>
              <a:rPr lang="en-US" b="0" i="0">
                <a:effectLst/>
                <a:latin typeface="Arial"/>
                <a:cs typeface="Arial"/>
              </a:rPr>
              <a:t>3 Health-Focused Sim-centers on Campus with XR programs</a:t>
            </a:r>
          </a:p>
          <a:p>
            <a:pPr marL="285750" indent="-285750" rtl="0">
              <a:spcBef>
                <a:spcPts val="0"/>
              </a:spcBef>
              <a:spcAft>
                <a:spcPts val="0"/>
              </a:spcAft>
              <a:buFont typeface="Arial" panose="020B0604020202020204" pitchFamily="34" charset="0"/>
              <a:buChar char="•"/>
            </a:pPr>
            <a:endParaRPr lang="en-US" b="0" i="0">
              <a:effectLst/>
              <a:latin typeface="Arial" panose="020B0604020202020204" pitchFamily="34" charset="0"/>
            </a:endParaRPr>
          </a:p>
          <a:p>
            <a:pPr marL="285750" indent="-285750" rtl="0">
              <a:spcBef>
                <a:spcPts val="0"/>
              </a:spcBef>
              <a:spcAft>
                <a:spcPts val="0"/>
              </a:spcAft>
              <a:buFont typeface="Arial" panose="020B0604020202020204" pitchFamily="34" charset="0"/>
              <a:buChar char="•"/>
            </a:pPr>
            <a:r>
              <a:rPr lang="en-US" b="0" i="0">
                <a:effectLst/>
                <a:latin typeface="Arial"/>
                <a:cs typeface="Arial"/>
              </a:rPr>
              <a:t>CIMED: World’s First Engineering-Based Medical School</a:t>
            </a:r>
          </a:p>
          <a:p>
            <a:pPr marL="285750" indent="-285750" rtl="0">
              <a:spcBef>
                <a:spcPts val="0"/>
              </a:spcBef>
              <a:spcAft>
                <a:spcPts val="0"/>
              </a:spcAft>
              <a:buFont typeface="Arial" panose="020B0604020202020204" pitchFamily="34" charset="0"/>
              <a:buChar char="•"/>
            </a:pPr>
            <a:endParaRPr lang="en-US" b="0" i="0">
              <a:effectLst/>
              <a:latin typeface="Arial" panose="020B0604020202020204" pitchFamily="34" charset="0"/>
            </a:endParaRPr>
          </a:p>
          <a:p>
            <a:pPr marL="285750" indent="-285750">
              <a:buFont typeface="Arial" panose="020B0604020202020204" pitchFamily="34" charset="0"/>
              <a:buChar char="•"/>
            </a:pPr>
            <a:r>
              <a:rPr lang="en-US" b="0" i="0">
                <a:effectLst/>
                <a:latin typeface="Arial"/>
                <a:cs typeface="Arial"/>
              </a:rPr>
              <a:t>UIUC</a:t>
            </a:r>
            <a:r>
              <a:rPr lang="en-US">
                <a:latin typeface="Arial"/>
                <a:cs typeface="Arial"/>
              </a:rPr>
              <a:t> top</a:t>
            </a:r>
            <a:r>
              <a:rPr lang="en-US" b="0" i="0">
                <a:effectLst/>
                <a:latin typeface="Arial"/>
                <a:cs typeface="Arial"/>
              </a:rPr>
              <a:t> NSF funded campus in U.S.</a:t>
            </a:r>
          </a:p>
          <a:p>
            <a:pPr marL="285750" indent="-285750" rtl="0">
              <a:spcBef>
                <a:spcPts val="0"/>
              </a:spcBef>
              <a:spcAft>
                <a:spcPts val="0"/>
              </a:spcAft>
              <a:buFont typeface="Arial" panose="020B0604020202020204" pitchFamily="34" charset="0"/>
              <a:buChar char="•"/>
            </a:pPr>
            <a:endParaRPr lang="en-US" b="0" i="0">
              <a:effectLst/>
              <a:latin typeface="Arial" panose="020B0604020202020204" pitchFamily="34" charset="0"/>
            </a:endParaRPr>
          </a:p>
          <a:p>
            <a:pPr marL="285750" indent="-285750" rtl="0">
              <a:spcBef>
                <a:spcPts val="0"/>
              </a:spcBef>
              <a:spcAft>
                <a:spcPts val="0"/>
              </a:spcAft>
              <a:buFont typeface="Arial" panose="020B0604020202020204" pitchFamily="34" charset="0"/>
              <a:buChar char="•"/>
            </a:pPr>
            <a:r>
              <a:rPr lang="en-US" b="0" i="0">
                <a:effectLst/>
                <a:latin typeface="Arial"/>
                <a:cs typeface="Arial"/>
              </a:rPr>
              <a:t>NSCA has 3 supercomputers on site for high level AI/ML, NLP, and EMR integration/cybersecurity capabilities</a:t>
            </a:r>
          </a:p>
          <a:p>
            <a:pPr marL="285750" indent="-285750">
              <a:buFont typeface="Arial" panose="020B0604020202020204" pitchFamily="34" charset="0"/>
              <a:buChar char="•"/>
            </a:pPr>
            <a:endParaRPr lang="en-US">
              <a:latin typeface="Arial"/>
              <a:cs typeface="Arial"/>
            </a:endParaRPr>
          </a:p>
          <a:p>
            <a:pPr marL="285750" indent="-285750">
              <a:buFont typeface="Arial" panose="020B0604020202020204" pitchFamily="34" charset="0"/>
              <a:buChar char="•"/>
            </a:pPr>
            <a:r>
              <a:rPr lang="en-US">
                <a:latin typeface="Arial"/>
                <a:cs typeface="Arial"/>
              </a:rPr>
              <a:t>New $500M quantum computing hub at UIUC </a:t>
            </a:r>
            <a:endParaRPr lang="en-US">
              <a:latin typeface="Arial" panose="020B0604020202020204" pitchFamily="34" charset="0"/>
              <a:cs typeface="Arial"/>
            </a:endParaRPr>
          </a:p>
          <a:p>
            <a:pPr marL="285750" indent="-285750">
              <a:buFont typeface="Arial" panose="020B0604020202020204" pitchFamily="34" charset="0"/>
              <a:buChar char="•"/>
            </a:pPr>
            <a:endParaRPr lang="en-US">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0" i="0">
                <a:effectLst/>
                <a:latin typeface="Arial"/>
                <a:cs typeface="Arial"/>
              </a:rPr>
              <a:t>JUMP-Arches and Mayo Clinic Simulation Partnership</a:t>
            </a:r>
            <a:endParaRPr lang="en-US">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t>IMMERSE Center developing solutions for open collaborative </a:t>
            </a:r>
            <a:r>
              <a:rPr lang="en-US" err="1"/>
              <a:t>platform,hardware</a:t>
            </a:r>
            <a:r>
              <a:rPr lang="en-US"/>
              <a:t> solutions for processing,  network </a:t>
            </a:r>
            <a:r>
              <a:rPr lang="en-US" err="1"/>
              <a:t>soln</a:t>
            </a:r>
            <a:r>
              <a:rPr lang="en-US"/>
              <a:t> - latency</a:t>
            </a:r>
            <a:br>
              <a:rPr lang="en-US"/>
            </a:br>
            <a:endParaRPr lang="en-US" sz="1800" b="0" i="0" u="none" strike="noStrike">
              <a:solidFill>
                <a:srgbClr val="000000"/>
              </a:solidFill>
              <a:effectLst/>
              <a:latin typeface="Arial" panose="020B0604020202020204" pitchFamily="34" charset="0"/>
              <a:cs typeface="Arial"/>
            </a:endParaRPr>
          </a:p>
        </p:txBody>
      </p:sp>
      <p:pic>
        <p:nvPicPr>
          <p:cNvPr id="8" name="CM0059 2 VSDs Plunkett In Heart_Trim_Trim">
            <a:hlinkClick r:id="" action="ppaction://media"/>
            <a:extLst>
              <a:ext uri="{FF2B5EF4-FFF2-40B4-BE49-F238E27FC236}">
                <a16:creationId xmlns:a16="http://schemas.microsoft.com/office/drawing/2014/main" id="{5F301713-8271-A50B-810D-CF6CD230FDB8}"/>
              </a:ext>
            </a:extLst>
          </p:cNvPr>
          <p:cNvPicPr>
            <a:picLocks noChangeAspect="1"/>
          </p:cNvPicPr>
          <p:nvPr>
            <a:videoFile r:link="rId1"/>
            <p:extLst>
              <p:ext uri="{DAA4B4D4-6D71-4841-9C94-3DE7FCFB9230}">
                <p14:media xmlns:p14="http://schemas.microsoft.com/office/powerpoint/2010/main" r:embed="rId2">
                  <p14:trim st="4280" end="3038.6333"/>
                </p14:media>
              </p:ext>
            </p:extLst>
          </p:nvPr>
        </p:nvPicPr>
        <p:blipFill rotWithShape="1">
          <a:blip r:embed="rId4"/>
          <a:srcRect l="12742" t="6892" r="12258" b="10640"/>
          <a:stretch/>
        </p:blipFill>
        <p:spPr>
          <a:xfrm>
            <a:off x="596802" y="3844235"/>
            <a:ext cx="3845698" cy="2228851"/>
          </a:xfrm>
          <a:prstGeom prst="rect">
            <a:avLst/>
          </a:prstGeom>
        </p:spPr>
      </p:pic>
      <p:pic>
        <p:nvPicPr>
          <p:cNvPr id="12" name="Picture 11">
            <a:extLst>
              <a:ext uri="{FF2B5EF4-FFF2-40B4-BE49-F238E27FC236}">
                <a16:creationId xmlns:a16="http://schemas.microsoft.com/office/drawing/2014/main" id="{A5F5C1DC-5465-8DDD-8984-553E20E2A17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31" y="1281453"/>
            <a:ext cx="3278375" cy="2430062"/>
          </a:xfrm>
          <a:prstGeom prst="rect">
            <a:avLst/>
          </a:prstGeom>
        </p:spPr>
      </p:pic>
      <p:pic>
        <p:nvPicPr>
          <p:cNvPr id="1026" name="Picture 2" descr="University of Illinois Urbana-Champaign - 2024">
            <a:extLst>
              <a:ext uri="{FF2B5EF4-FFF2-40B4-BE49-F238E27FC236}">
                <a16:creationId xmlns:a16="http://schemas.microsoft.com/office/drawing/2014/main" id="{555236A3-61A9-ED63-A1BA-1110E66BB98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43" y="-5841"/>
            <a:ext cx="6230522" cy="123333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lose-up of a logo&#10;&#10;Description automatically generated">
            <a:extLst>
              <a:ext uri="{FF2B5EF4-FFF2-40B4-BE49-F238E27FC236}">
                <a16:creationId xmlns:a16="http://schemas.microsoft.com/office/drawing/2014/main" id="{D8139F1F-117A-74C3-4EA0-314E6A12D542}"/>
              </a:ext>
            </a:extLst>
          </p:cNvPr>
          <p:cNvPicPr>
            <a:picLocks noChangeAspect="1"/>
          </p:cNvPicPr>
          <p:nvPr/>
        </p:nvPicPr>
        <p:blipFill>
          <a:blip r:embed="rId7"/>
          <a:stretch>
            <a:fillRect/>
          </a:stretch>
        </p:blipFill>
        <p:spPr>
          <a:xfrm>
            <a:off x="2520351" y="6244985"/>
            <a:ext cx="2047336" cy="607804"/>
          </a:xfrm>
          <a:prstGeom prst="rect">
            <a:avLst/>
          </a:prstGeom>
        </p:spPr>
      </p:pic>
      <p:pic>
        <p:nvPicPr>
          <p:cNvPr id="4" name="Picture 3" descr="A close up of a sign&#10;&#10;Description automatically generated">
            <a:extLst>
              <a:ext uri="{FF2B5EF4-FFF2-40B4-BE49-F238E27FC236}">
                <a16:creationId xmlns:a16="http://schemas.microsoft.com/office/drawing/2014/main" id="{27C999F5-81E8-5F1A-491E-EBE788D1458E}"/>
              </a:ext>
            </a:extLst>
          </p:cNvPr>
          <p:cNvPicPr>
            <a:picLocks noChangeAspect="1"/>
          </p:cNvPicPr>
          <p:nvPr/>
        </p:nvPicPr>
        <p:blipFill>
          <a:blip r:embed="rId8"/>
          <a:stretch>
            <a:fillRect/>
          </a:stretch>
        </p:blipFill>
        <p:spPr>
          <a:xfrm>
            <a:off x="7977951" y="-1764"/>
            <a:ext cx="4288838" cy="784343"/>
          </a:xfrm>
          <a:prstGeom prst="rect">
            <a:avLst/>
          </a:prstGeom>
        </p:spPr>
      </p:pic>
    </p:spTree>
    <p:extLst>
      <p:ext uri="{BB962C8B-B14F-4D97-AF65-F5344CB8AC3E}">
        <p14:creationId xmlns:p14="http://schemas.microsoft.com/office/powerpoint/2010/main" val="2693331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84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mute="1">
                <p:cTn id="12" repeatCount="indefinite" fill="hold" display="0">
                  <p:stCondLst>
                    <p:cond delay="indefinite"/>
                  </p:stCondLst>
                </p:cTn>
                <p:tgtEl>
                  <p:spTgt spid="8"/>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5FCD43-3682-26EE-5160-5DC139ADF8F7}"/>
              </a:ext>
            </a:extLst>
          </p:cNvPr>
          <p:cNvSpPr>
            <a:spLocks noGrp="1"/>
          </p:cNvSpPr>
          <p:nvPr>
            <p:ph type="sldNum" sz="quarter" idx="4294967295"/>
          </p:nvPr>
        </p:nvSpPr>
        <p:spPr>
          <a:xfrm>
            <a:off x="94488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C1FB1C2-0F0D-4772-AB2F-3AB6C5010079}" type="slidenum">
              <a:rPr lang="en-US" smtClean="0"/>
              <a:pPr/>
              <a:t>20</a:t>
            </a:fld>
            <a:endParaRPr lang="en-US"/>
          </a:p>
        </p:txBody>
      </p:sp>
      <p:pic>
        <p:nvPicPr>
          <p:cNvPr id="8" name="Picture 7" descr="Timeline&#10;&#10;Description automatically generated">
            <a:extLst>
              <a:ext uri="{FF2B5EF4-FFF2-40B4-BE49-F238E27FC236}">
                <a16:creationId xmlns:a16="http://schemas.microsoft.com/office/drawing/2014/main" id="{F795011C-20AF-FD6B-802A-0F75311A3E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11426" y="1636790"/>
            <a:ext cx="9169147" cy="5027827"/>
          </a:xfrm>
          <a:prstGeom prst="rect">
            <a:avLst/>
          </a:prstGeom>
        </p:spPr>
      </p:pic>
      <p:pic>
        <p:nvPicPr>
          <p:cNvPr id="10" name="Picture 2" descr="University of Illinois Urbana-Champaign - 2024">
            <a:extLst>
              <a:ext uri="{FF2B5EF4-FFF2-40B4-BE49-F238E27FC236}">
                <a16:creationId xmlns:a16="http://schemas.microsoft.com/office/drawing/2014/main" id="{4A4F807E-A06F-D12E-79CE-AAD0CEF113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5681" y="252952"/>
            <a:ext cx="5620638" cy="1260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2456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uzzle road with trucks on it&#10;&#10;Description automatically generated">
            <a:extLst>
              <a:ext uri="{FF2B5EF4-FFF2-40B4-BE49-F238E27FC236}">
                <a16:creationId xmlns:a16="http://schemas.microsoft.com/office/drawing/2014/main" id="{EF8455B1-155F-53FE-9F55-73747D678F39}"/>
              </a:ext>
            </a:extLst>
          </p:cNvPr>
          <p:cNvPicPr>
            <a:picLocks noChangeAspect="1"/>
          </p:cNvPicPr>
          <p:nvPr/>
        </p:nvPicPr>
        <p:blipFill>
          <a:blip r:embed="rId3"/>
          <a:stretch>
            <a:fillRect/>
          </a:stretch>
        </p:blipFill>
        <p:spPr>
          <a:xfrm>
            <a:off x="0" y="7547"/>
            <a:ext cx="12192000" cy="6842905"/>
          </a:xfrm>
          <a:prstGeom prst="rect">
            <a:avLst/>
          </a:prstGeom>
        </p:spPr>
      </p:pic>
      <p:sp>
        <p:nvSpPr>
          <p:cNvPr id="9" name="Rectangle 8">
            <a:extLst>
              <a:ext uri="{FF2B5EF4-FFF2-40B4-BE49-F238E27FC236}">
                <a16:creationId xmlns:a16="http://schemas.microsoft.com/office/drawing/2014/main" id="{BC6C06B3-F614-8503-C96E-567CCF398657}"/>
              </a:ext>
            </a:extLst>
          </p:cNvPr>
          <p:cNvSpPr/>
          <p:nvPr/>
        </p:nvSpPr>
        <p:spPr>
          <a:xfrm>
            <a:off x="2067464" y="5460241"/>
            <a:ext cx="8057072" cy="996351"/>
          </a:xfrm>
          <a:prstGeom prst="rect">
            <a:avLst/>
          </a:prstGeom>
          <a:solidFill>
            <a:schemeClr val="bg1">
              <a:alpha val="82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600">
                <a:solidFill>
                  <a:schemeClr val="tx1">
                    <a:lumMod val="75000"/>
                    <a:lumOff val="25000"/>
                  </a:schemeClr>
                </a:solidFill>
              </a:rPr>
              <a:t>MIXR Projects</a:t>
            </a:r>
          </a:p>
        </p:txBody>
      </p:sp>
      <p:pic>
        <p:nvPicPr>
          <p:cNvPr id="7" name="Picture 6">
            <a:extLst>
              <a:ext uri="{FF2B5EF4-FFF2-40B4-BE49-F238E27FC236}">
                <a16:creationId xmlns:a16="http://schemas.microsoft.com/office/drawing/2014/main" id="{CA1AD507-D888-1E47-DD38-172C906FF37B}"/>
              </a:ext>
            </a:extLst>
          </p:cNvPr>
          <p:cNvPicPr>
            <a:picLocks noChangeAspect="1"/>
          </p:cNvPicPr>
          <p:nvPr/>
        </p:nvPicPr>
        <p:blipFill>
          <a:blip r:embed="rId4"/>
          <a:stretch>
            <a:fillRect/>
          </a:stretch>
        </p:blipFill>
        <p:spPr>
          <a:xfrm>
            <a:off x="10349186" y="4359523"/>
            <a:ext cx="1663897" cy="2206775"/>
          </a:xfrm>
          <a:prstGeom prst="rect">
            <a:avLst/>
          </a:prstGeom>
        </p:spPr>
      </p:pic>
    </p:spTree>
    <p:extLst>
      <p:ext uri="{BB962C8B-B14F-4D97-AF65-F5344CB8AC3E}">
        <p14:creationId xmlns:p14="http://schemas.microsoft.com/office/powerpoint/2010/main" val="24810702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C8814D43-75C6-4E33-8A48-EA5F793E7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C6C06B3-F614-8503-C96E-567CCF398657}"/>
              </a:ext>
            </a:extLst>
          </p:cNvPr>
          <p:cNvSpPr/>
          <p:nvPr/>
        </p:nvSpPr>
        <p:spPr>
          <a:xfrm>
            <a:off x="612649" y="713232"/>
            <a:ext cx="3522934" cy="32918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5400" kern="1200">
                <a:solidFill>
                  <a:schemeClr val="bg1"/>
                </a:solidFill>
                <a:latin typeface="+mj-lt"/>
                <a:ea typeface="+mj-ea"/>
                <a:cs typeface="+mj-cs"/>
              </a:rPr>
              <a:t>MIXR Projects</a:t>
            </a:r>
          </a:p>
        </p:txBody>
      </p:sp>
      <p:pic>
        <p:nvPicPr>
          <p:cNvPr id="3" name="Picture 2" descr="A wooden block leaning over a hole&#10;&#10;Description automatically generated">
            <a:extLst>
              <a:ext uri="{FF2B5EF4-FFF2-40B4-BE49-F238E27FC236}">
                <a16:creationId xmlns:a16="http://schemas.microsoft.com/office/drawing/2014/main" id="{02756CA6-BDC0-12BF-DA09-42F591F801E9}"/>
              </a:ext>
            </a:extLst>
          </p:cNvPr>
          <p:cNvPicPr>
            <a:picLocks noChangeAspect="1"/>
          </p:cNvPicPr>
          <p:nvPr/>
        </p:nvPicPr>
        <p:blipFill>
          <a:blip r:embed="rId3"/>
          <a:srcRect r="2523" b="-2"/>
          <a:stretch/>
        </p:blipFill>
        <p:spPr>
          <a:xfrm>
            <a:off x="4654842" y="10"/>
            <a:ext cx="3008523" cy="4115294"/>
          </a:xfrm>
          <a:custGeom>
            <a:avLst/>
            <a:gdLst/>
            <a:ahLst/>
            <a:cxnLst/>
            <a:rect l="l" t="t" r="r" b="b"/>
            <a:pathLst>
              <a:path w="3008523" h="4115304">
                <a:moveTo>
                  <a:pt x="24852" y="0"/>
                </a:moveTo>
                <a:lnTo>
                  <a:pt x="2979215" y="0"/>
                </a:lnTo>
                <a:lnTo>
                  <a:pt x="2994066" y="116180"/>
                </a:lnTo>
                <a:cubicBezTo>
                  <a:pt x="3005186" y="195816"/>
                  <a:pt x="3009899" y="276075"/>
                  <a:pt x="3008178" y="356320"/>
                </a:cubicBezTo>
                <a:cubicBezTo>
                  <a:pt x="3008319" y="552394"/>
                  <a:pt x="2998582" y="748086"/>
                  <a:pt x="2980941" y="943653"/>
                </a:cubicBezTo>
                <a:cubicBezTo>
                  <a:pt x="2976665" y="1015643"/>
                  <a:pt x="2978598" y="1087813"/>
                  <a:pt x="2986727" y="1159537"/>
                </a:cubicBezTo>
                <a:cubicBezTo>
                  <a:pt x="2994856" y="1240519"/>
                  <a:pt x="2992019" y="1322097"/>
                  <a:pt x="2978260" y="1402470"/>
                </a:cubicBezTo>
                <a:cubicBezTo>
                  <a:pt x="2960902" y="1497713"/>
                  <a:pt x="2968664" y="1592956"/>
                  <a:pt x="2975014" y="1688199"/>
                </a:cubicBezTo>
                <a:cubicBezTo>
                  <a:pt x="2992372" y="1949673"/>
                  <a:pt x="3013541" y="2211147"/>
                  <a:pt x="2999428" y="2473510"/>
                </a:cubicBezTo>
                <a:cubicBezTo>
                  <a:pt x="2996464" y="2529513"/>
                  <a:pt x="2983482" y="2584119"/>
                  <a:pt x="2978118" y="2639740"/>
                </a:cubicBezTo>
                <a:cubicBezTo>
                  <a:pt x="2962453" y="2801400"/>
                  <a:pt x="2980801" y="2962424"/>
                  <a:pt x="2988280" y="3123702"/>
                </a:cubicBezTo>
                <a:cubicBezTo>
                  <a:pt x="2999033" y="3302188"/>
                  <a:pt x="2996860" y="3481118"/>
                  <a:pt x="2981788" y="3659349"/>
                </a:cubicBezTo>
                <a:cubicBezTo>
                  <a:pt x="2972333" y="3756116"/>
                  <a:pt x="2969123" y="3853010"/>
                  <a:pt x="2970287" y="3949936"/>
                </a:cubicBezTo>
                <a:lnTo>
                  <a:pt x="2976835" y="4079050"/>
                </a:lnTo>
                <a:lnTo>
                  <a:pt x="2975002" y="4079008"/>
                </a:lnTo>
                <a:cubicBezTo>
                  <a:pt x="2922505" y="4079573"/>
                  <a:pt x="2870008" y="4083101"/>
                  <a:pt x="2817511" y="4086276"/>
                </a:cubicBezTo>
                <a:cubicBezTo>
                  <a:pt x="2529266" y="4103634"/>
                  <a:pt x="2241021" y="4124803"/>
                  <a:pt x="1951796" y="4110690"/>
                </a:cubicBezTo>
                <a:cubicBezTo>
                  <a:pt x="1890059" y="4107726"/>
                  <a:pt x="1829862" y="4094744"/>
                  <a:pt x="1768546" y="4089380"/>
                </a:cubicBezTo>
                <a:cubicBezTo>
                  <a:pt x="1590335" y="4073715"/>
                  <a:pt x="1412824" y="4092063"/>
                  <a:pt x="1235034" y="4099542"/>
                </a:cubicBezTo>
                <a:cubicBezTo>
                  <a:pt x="1038273" y="4110295"/>
                  <a:pt x="841024" y="4108122"/>
                  <a:pt x="644545" y="4093050"/>
                </a:cubicBezTo>
                <a:cubicBezTo>
                  <a:pt x="537871" y="4083595"/>
                  <a:pt x="431056" y="4080385"/>
                  <a:pt x="324207" y="4081549"/>
                </a:cubicBezTo>
                <a:lnTo>
                  <a:pt x="14165" y="4095812"/>
                </a:lnTo>
                <a:lnTo>
                  <a:pt x="15439" y="4046690"/>
                </a:lnTo>
                <a:cubicBezTo>
                  <a:pt x="18374" y="4018368"/>
                  <a:pt x="22584" y="3990046"/>
                  <a:pt x="28197" y="3961979"/>
                </a:cubicBezTo>
                <a:cubicBezTo>
                  <a:pt x="40955" y="3897553"/>
                  <a:pt x="31514" y="3834402"/>
                  <a:pt x="21563" y="3770614"/>
                </a:cubicBezTo>
                <a:cubicBezTo>
                  <a:pt x="13335" y="3723257"/>
                  <a:pt x="13335" y="3674829"/>
                  <a:pt x="21563" y="3627473"/>
                </a:cubicBezTo>
                <a:cubicBezTo>
                  <a:pt x="40700" y="3525411"/>
                  <a:pt x="30111" y="3423350"/>
                  <a:pt x="20543" y="3322437"/>
                </a:cubicBezTo>
                <a:cubicBezTo>
                  <a:pt x="7785" y="3186823"/>
                  <a:pt x="1406" y="3052357"/>
                  <a:pt x="33300" y="2917763"/>
                </a:cubicBezTo>
                <a:cubicBezTo>
                  <a:pt x="53330" y="2833053"/>
                  <a:pt x="36872" y="2747066"/>
                  <a:pt x="26284" y="2662610"/>
                </a:cubicBezTo>
                <a:cubicBezTo>
                  <a:pt x="18272" y="2599804"/>
                  <a:pt x="17328" y="2536296"/>
                  <a:pt x="23477" y="2473286"/>
                </a:cubicBezTo>
                <a:cubicBezTo>
                  <a:pt x="32790" y="2377718"/>
                  <a:pt x="29486" y="2281334"/>
                  <a:pt x="13654" y="2186621"/>
                </a:cubicBezTo>
                <a:cubicBezTo>
                  <a:pt x="4264" y="2133256"/>
                  <a:pt x="7899" y="2078424"/>
                  <a:pt x="24242" y="2026768"/>
                </a:cubicBezTo>
                <a:cubicBezTo>
                  <a:pt x="48099" y="1952646"/>
                  <a:pt x="33683" y="1876993"/>
                  <a:pt x="24242" y="1802105"/>
                </a:cubicBezTo>
                <a:cubicBezTo>
                  <a:pt x="10081" y="1684607"/>
                  <a:pt x="-6887" y="1567364"/>
                  <a:pt x="3192" y="1448463"/>
                </a:cubicBezTo>
                <a:cubicBezTo>
                  <a:pt x="4787" y="1415892"/>
                  <a:pt x="9316" y="1383526"/>
                  <a:pt x="16716" y="1351759"/>
                </a:cubicBezTo>
                <a:cubicBezTo>
                  <a:pt x="50153" y="1229069"/>
                  <a:pt x="51646" y="1099859"/>
                  <a:pt x="21053" y="976429"/>
                </a:cubicBezTo>
                <a:cubicBezTo>
                  <a:pt x="-11352" y="843621"/>
                  <a:pt x="-4463" y="711579"/>
                  <a:pt x="28835" y="579920"/>
                </a:cubicBezTo>
                <a:cubicBezTo>
                  <a:pt x="65552" y="440185"/>
                  <a:pt x="68779" y="293753"/>
                  <a:pt x="38276" y="152538"/>
                </a:cubicBezTo>
                <a:cubicBezTo>
                  <a:pt x="32318" y="125065"/>
                  <a:pt x="28191" y="97256"/>
                  <a:pt x="25911" y="69298"/>
                </a:cubicBezTo>
                <a:close/>
              </a:path>
            </a:pathLst>
          </a:custGeom>
        </p:spPr>
      </p:pic>
      <p:sp>
        <p:nvSpPr>
          <p:cNvPr id="2057" name="sketch line">
            <a:extLst>
              <a:ext uri="{FF2B5EF4-FFF2-40B4-BE49-F238E27FC236}">
                <a16:creationId xmlns:a16="http://schemas.microsoft.com/office/drawing/2014/main" id="{CBFD732F-F4A3-490D-A72E-EEFD47BBF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648" y="4179016"/>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red and black wifi symbol&#10;&#10;Description automatically generated">
            <a:extLst>
              <a:ext uri="{FF2B5EF4-FFF2-40B4-BE49-F238E27FC236}">
                <a16:creationId xmlns:a16="http://schemas.microsoft.com/office/drawing/2014/main" id="{5DBB3BBC-2589-D737-1BFC-01DCDD2D112F}"/>
              </a:ext>
            </a:extLst>
          </p:cNvPr>
          <p:cNvPicPr>
            <a:picLocks noChangeAspect="1"/>
          </p:cNvPicPr>
          <p:nvPr/>
        </p:nvPicPr>
        <p:blipFill>
          <a:blip r:embed="rId4"/>
          <a:srcRect l="6177" r="9885"/>
          <a:stretch/>
        </p:blipFill>
        <p:spPr>
          <a:xfrm>
            <a:off x="4660458" y="4311230"/>
            <a:ext cx="3851767" cy="2546773"/>
          </a:xfrm>
          <a:custGeom>
            <a:avLst/>
            <a:gdLst/>
            <a:ahLst/>
            <a:cxnLst/>
            <a:rect l="l" t="t" r="r" b="b"/>
            <a:pathLst>
              <a:path w="3851767" h="2546773">
                <a:moveTo>
                  <a:pt x="2228768" y="1329"/>
                </a:moveTo>
                <a:cubicBezTo>
                  <a:pt x="2306504" y="3895"/>
                  <a:pt x="2384120" y="10183"/>
                  <a:pt x="2461354" y="20181"/>
                </a:cubicBezTo>
                <a:cubicBezTo>
                  <a:pt x="2577127" y="36835"/>
                  <a:pt x="2693882" y="26532"/>
                  <a:pt x="2810216" y="19476"/>
                </a:cubicBezTo>
                <a:cubicBezTo>
                  <a:pt x="2951049" y="10867"/>
                  <a:pt x="3091741" y="6210"/>
                  <a:pt x="3232853" y="20323"/>
                </a:cubicBezTo>
                <a:cubicBezTo>
                  <a:pt x="3333228" y="30483"/>
                  <a:pt x="3434162" y="21028"/>
                  <a:pt x="3534817" y="15383"/>
                </a:cubicBezTo>
                <a:cubicBezTo>
                  <a:pt x="3587342" y="11714"/>
                  <a:pt x="3639965" y="9879"/>
                  <a:pt x="3692589" y="9879"/>
                </a:cubicBezTo>
                <a:lnTo>
                  <a:pt x="3834056" y="14814"/>
                </a:lnTo>
                <a:lnTo>
                  <a:pt x="3836624" y="266102"/>
                </a:lnTo>
                <a:cubicBezTo>
                  <a:pt x="3833493" y="376950"/>
                  <a:pt x="3829341" y="487798"/>
                  <a:pt x="3833895" y="598646"/>
                </a:cubicBezTo>
                <a:cubicBezTo>
                  <a:pt x="3842870" y="818327"/>
                  <a:pt x="3853184" y="1038005"/>
                  <a:pt x="3838717" y="1257560"/>
                </a:cubicBezTo>
                <a:cubicBezTo>
                  <a:pt x="3828806" y="1408046"/>
                  <a:pt x="3815811" y="1559288"/>
                  <a:pt x="3819831" y="1710531"/>
                </a:cubicBezTo>
                <a:cubicBezTo>
                  <a:pt x="3824117" y="1865807"/>
                  <a:pt x="3838181" y="2020453"/>
                  <a:pt x="3848495" y="2175350"/>
                </a:cubicBezTo>
                <a:cubicBezTo>
                  <a:pt x="3855955" y="2288984"/>
                  <a:pt x="3850652" y="2403058"/>
                  <a:pt x="3832690" y="2515646"/>
                </a:cubicBezTo>
                <a:lnTo>
                  <a:pt x="3830673" y="2546773"/>
                </a:lnTo>
                <a:lnTo>
                  <a:pt x="20600" y="2546773"/>
                </a:lnTo>
                <a:lnTo>
                  <a:pt x="22581" y="2532072"/>
                </a:lnTo>
                <a:cubicBezTo>
                  <a:pt x="35339" y="2420570"/>
                  <a:pt x="24877" y="2309706"/>
                  <a:pt x="14289" y="2199097"/>
                </a:cubicBezTo>
                <a:cubicBezTo>
                  <a:pt x="2577" y="2063804"/>
                  <a:pt x="6226" y="1927626"/>
                  <a:pt x="25133" y="1793147"/>
                </a:cubicBezTo>
                <a:cubicBezTo>
                  <a:pt x="35786" y="1702096"/>
                  <a:pt x="35530" y="1610100"/>
                  <a:pt x="24367" y="1519113"/>
                </a:cubicBezTo>
                <a:cubicBezTo>
                  <a:pt x="5996" y="1349691"/>
                  <a:pt x="-19775" y="1179121"/>
                  <a:pt x="24367" y="1008806"/>
                </a:cubicBezTo>
                <a:cubicBezTo>
                  <a:pt x="43121" y="936342"/>
                  <a:pt x="37125" y="860307"/>
                  <a:pt x="26663" y="786440"/>
                </a:cubicBezTo>
                <a:cubicBezTo>
                  <a:pt x="9721" y="659871"/>
                  <a:pt x="8778" y="531669"/>
                  <a:pt x="23857" y="404858"/>
                </a:cubicBezTo>
                <a:cubicBezTo>
                  <a:pt x="32239" y="337778"/>
                  <a:pt x="31895" y="269894"/>
                  <a:pt x="22836" y="202904"/>
                </a:cubicBezTo>
                <a:cubicBezTo>
                  <a:pt x="16458" y="161314"/>
                  <a:pt x="17159" y="119533"/>
                  <a:pt x="18260" y="77719"/>
                </a:cubicBezTo>
                <a:lnTo>
                  <a:pt x="17201" y="16987"/>
                </a:lnTo>
                <a:lnTo>
                  <a:pt x="155607" y="20171"/>
                </a:lnTo>
                <a:cubicBezTo>
                  <a:pt x="345286" y="19609"/>
                  <a:pt x="534670" y="7199"/>
                  <a:pt x="723345" y="9315"/>
                </a:cubicBezTo>
                <a:cubicBezTo>
                  <a:pt x="828339" y="10444"/>
                  <a:pt x="933054" y="31612"/>
                  <a:pt x="1038328" y="27661"/>
                </a:cubicBezTo>
                <a:cubicBezTo>
                  <a:pt x="1357371" y="16089"/>
                  <a:pt x="1676555" y="19899"/>
                  <a:pt x="1995458" y="4798"/>
                </a:cubicBezTo>
                <a:cubicBezTo>
                  <a:pt x="2073175" y="-85"/>
                  <a:pt x="2151032" y="-1238"/>
                  <a:pt x="2228768" y="1329"/>
                </a:cubicBezTo>
                <a:close/>
              </a:path>
            </a:pathLst>
          </a:custGeom>
        </p:spPr>
      </p:pic>
      <p:pic>
        <p:nvPicPr>
          <p:cNvPr id="2050" name="Picture 2" descr="Bouncers Doormen Nightclub and Bar Security Expert Chris E. McGoey">
            <a:extLst>
              <a:ext uri="{FF2B5EF4-FFF2-40B4-BE49-F238E27FC236}">
                <a16:creationId xmlns:a16="http://schemas.microsoft.com/office/drawing/2014/main" id="{0F137856-36F0-96C3-B635-F20C5053193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8649" r="7405" b="2"/>
          <a:stretch/>
        </p:blipFill>
        <p:spPr bwMode="auto">
          <a:xfrm>
            <a:off x="8699547" y="4187535"/>
            <a:ext cx="3492455" cy="2670464"/>
          </a:xfrm>
          <a:custGeom>
            <a:avLst/>
            <a:gdLst/>
            <a:ahLst/>
            <a:cxnLst/>
            <a:rect l="l" t="t" r="r" b="b"/>
            <a:pathLst>
              <a:path w="3492455" h="2670464">
                <a:moveTo>
                  <a:pt x="3492454" y="0"/>
                </a:moveTo>
                <a:lnTo>
                  <a:pt x="3492455" y="0"/>
                </a:lnTo>
                <a:lnTo>
                  <a:pt x="3492455" y="2670464"/>
                </a:lnTo>
                <a:lnTo>
                  <a:pt x="22094" y="2670464"/>
                </a:lnTo>
                <a:lnTo>
                  <a:pt x="26537" y="2636565"/>
                </a:lnTo>
                <a:cubicBezTo>
                  <a:pt x="37788" y="2451923"/>
                  <a:pt x="28413" y="2267533"/>
                  <a:pt x="15822" y="2083521"/>
                </a:cubicBezTo>
                <a:cubicBezTo>
                  <a:pt x="-1861" y="1835118"/>
                  <a:pt x="-387" y="1585844"/>
                  <a:pt x="20242" y="1337642"/>
                </a:cubicBezTo>
                <a:cubicBezTo>
                  <a:pt x="41459" y="1117571"/>
                  <a:pt x="37454" y="895988"/>
                  <a:pt x="8320" y="676712"/>
                </a:cubicBezTo>
                <a:cubicBezTo>
                  <a:pt x="-9495" y="552441"/>
                  <a:pt x="6579" y="427036"/>
                  <a:pt x="8320" y="302134"/>
                </a:cubicBezTo>
                <a:lnTo>
                  <a:pt x="12190" y="139575"/>
                </a:lnTo>
                <a:lnTo>
                  <a:pt x="99516" y="133852"/>
                </a:lnTo>
                <a:cubicBezTo>
                  <a:pt x="211510" y="121998"/>
                  <a:pt x="323504" y="131171"/>
                  <a:pt x="435498" y="139780"/>
                </a:cubicBezTo>
                <a:cubicBezTo>
                  <a:pt x="632608" y="155162"/>
                  <a:pt x="829578" y="148247"/>
                  <a:pt x="1026268" y="136957"/>
                </a:cubicBezTo>
                <a:cubicBezTo>
                  <a:pt x="1161684" y="129731"/>
                  <a:pt x="1297462" y="133697"/>
                  <a:pt x="1432246" y="148811"/>
                </a:cubicBezTo>
                <a:lnTo>
                  <a:pt x="1479476" y="151347"/>
                </a:lnTo>
                <a:lnTo>
                  <a:pt x="1505794" y="154630"/>
                </a:lnTo>
                <a:lnTo>
                  <a:pt x="1623334" y="159020"/>
                </a:lnTo>
                <a:lnTo>
                  <a:pt x="1624456" y="159537"/>
                </a:lnTo>
                <a:lnTo>
                  <a:pt x="1638454" y="159537"/>
                </a:lnTo>
                <a:lnTo>
                  <a:pt x="1639578" y="158918"/>
                </a:lnTo>
                <a:lnTo>
                  <a:pt x="1754394" y="154630"/>
                </a:lnTo>
                <a:lnTo>
                  <a:pt x="1839394" y="144027"/>
                </a:lnTo>
                <a:lnTo>
                  <a:pt x="1958902" y="138104"/>
                </a:lnTo>
                <a:cubicBezTo>
                  <a:pt x="2055700" y="136855"/>
                  <a:pt x="2152544" y="139151"/>
                  <a:pt x="2249244" y="145001"/>
                </a:cubicBezTo>
                <a:cubicBezTo>
                  <a:pt x="2427314" y="153610"/>
                  <a:pt x="2605104" y="144719"/>
                  <a:pt x="2783036" y="134275"/>
                </a:cubicBezTo>
                <a:cubicBezTo>
                  <a:pt x="2994564" y="121857"/>
                  <a:pt x="3205954" y="141614"/>
                  <a:pt x="3417482" y="144578"/>
                </a:cubicBezTo>
                <a:cubicBezTo>
                  <a:pt x="3436450" y="144861"/>
                  <a:pt x="3455454" y="143802"/>
                  <a:pt x="3474460" y="142496"/>
                </a:cubicBezTo>
                <a:lnTo>
                  <a:pt x="3492454" y="141371"/>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A blue lock with white text&#10;&#10;Description automatically generated with medium confidence">
            <a:extLst>
              <a:ext uri="{FF2B5EF4-FFF2-40B4-BE49-F238E27FC236}">
                <a16:creationId xmlns:a16="http://schemas.microsoft.com/office/drawing/2014/main" id="{D90DA7D0-9299-87D3-4B66-5F6F9781FC66}"/>
              </a:ext>
            </a:extLst>
          </p:cNvPr>
          <p:cNvPicPr>
            <a:picLocks noChangeAspect="1"/>
          </p:cNvPicPr>
          <p:nvPr/>
        </p:nvPicPr>
        <p:blipFill>
          <a:blip r:embed="rId6"/>
          <a:srcRect l="23899" r="25010" b="2"/>
          <a:stretch/>
        </p:blipFill>
        <p:spPr>
          <a:xfrm>
            <a:off x="7854807" y="-2"/>
            <a:ext cx="4337195" cy="4244532"/>
          </a:xfrm>
          <a:custGeom>
            <a:avLst/>
            <a:gdLst/>
            <a:ahLst/>
            <a:cxnLst/>
            <a:rect l="l" t="t" r="r" b="b"/>
            <a:pathLst>
              <a:path w="4337195" h="4244532">
                <a:moveTo>
                  <a:pt x="24052" y="0"/>
                </a:moveTo>
                <a:lnTo>
                  <a:pt x="4337195" y="0"/>
                </a:lnTo>
                <a:lnTo>
                  <a:pt x="4337195" y="4244532"/>
                </a:lnTo>
                <a:lnTo>
                  <a:pt x="4337193" y="4244532"/>
                </a:lnTo>
                <a:lnTo>
                  <a:pt x="4337193" y="4095069"/>
                </a:lnTo>
                <a:lnTo>
                  <a:pt x="3956757" y="4077385"/>
                </a:lnTo>
                <a:cubicBezTo>
                  <a:pt x="3688111" y="4074422"/>
                  <a:pt x="3418905" y="4066377"/>
                  <a:pt x="3151099" y="4091498"/>
                </a:cubicBezTo>
                <a:cubicBezTo>
                  <a:pt x="2969669" y="4108573"/>
                  <a:pt x="2789079" y="4101800"/>
                  <a:pt x="2607789" y="4098695"/>
                </a:cubicBezTo>
                <a:cubicBezTo>
                  <a:pt x="2404097" y="4095167"/>
                  <a:pt x="2200271" y="4096860"/>
                  <a:pt x="1996579" y="4096860"/>
                </a:cubicBezTo>
                <a:cubicBezTo>
                  <a:pt x="1907965" y="4097143"/>
                  <a:pt x="1819909" y="4092344"/>
                  <a:pt x="1731715" y="4084159"/>
                </a:cubicBezTo>
                <a:cubicBezTo>
                  <a:pt x="1603761" y="4072445"/>
                  <a:pt x="1476507" y="4086558"/>
                  <a:pt x="1350515" y="4105328"/>
                </a:cubicBezTo>
                <a:cubicBezTo>
                  <a:pt x="1262725" y="4116448"/>
                  <a:pt x="1174249" y="4121161"/>
                  <a:pt x="1085789" y="4119440"/>
                </a:cubicBezTo>
                <a:cubicBezTo>
                  <a:pt x="869639" y="4119581"/>
                  <a:pt x="653911" y="4109844"/>
                  <a:pt x="438322" y="4092203"/>
                </a:cubicBezTo>
                <a:cubicBezTo>
                  <a:pt x="358961" y="4087927"/>
                  <a:pt x="279402" y="4089860"/>
                  <a:pt x="200334" y="4097989"/>
                </a:cubicBezTo>
                <a:cubicBezTo>
                  <a:pt x="155697" y="4102053"/>
                  <a:pt x="110897" y="4103376"/>
                  <a:pt x="66180" y="4101963"/>
                </a:cubicBezTo>
                <a:lnTo>
                  <a:pt x="20169" y="4097680"/>
                </a:lnTo>
                <a:lnTo>
                  <a:pt x="13739" y="3839937"/>
                </a:lnTo>
                <a:cubicBezTo>
                  <a:pt x="10831" y="3754087"/>
                  <a:pt x="8257" y="3668350"/>
                  <a:pt x="9315" y="3582774"/>
                </a:cubicBezTo>
                <a:cubicBezTo>
                  <a:pt x="10444" y="3487531"/>
                  <a:pt x="31612" y="3392542"/>
                  <a:pt x="27661" y="3297045"/>
                </a:cubicBezTo>
                <a:cubicBezTo>
                  <a:pt x="16089" y="3007633"/>
                  <a:pt x="19899" y="2718094"/>
                  <a:pt x="4798" y="2428809"/>
                </a:cubicBezTo>
                <a:cubicBezTo>
                  <a:pt x="-4968" y="2287812"/>
                  <a:pt x="184" y="2146305"/>
                  <a:pt x="20181" y="2006184"/>
                </a:cubicBezTo>
                <a:cubicBezTo>
                  <a:pt x="36835" y="1901163"/>
                  <a:pt x="26532" y="1795252"/>
                  <a:pt x="19476" y="1689723"/>
                </a:cubicBezTo>
                <a:cubicBezTo>
                  <a:pt x="10867" y="1561970"/>
                  <a:pt x="6210" y="1434344"/>
                  <a:pt x="20323" y="1306338"/>
                </a:cubicBezTo>
                <a:cubicBezTo>
                  <a:pt x="30483" y="1215286"/>
                  <a:pt x="21028" y="1123726"/>
                  <a:pt x="15383" y="1032419"/>
                </a:cubicBezTo>
                <a:cubicBezTo>
                  <a:pt x="8045" y="937126"/>
                  <a:pt x="8045" y="841475"/>
                  <a:pt x="15383" y="746182"/>
                </a:cubicBezTo>
                <a:cubicBezTo>
                  <a:pt x="22749" y="659066"/>
                  <a:pt x="20999" y="571532"/>
                  <a:pt x="10161" y="484708"/>
                </a:cubicBezTo>
                <a:cubicBezTo>
                  <a:pt x="-1693" y="383115"/>
                  <a:pt x="7480" y="281523"/>
                  <a:pt x="16089" y="179930"/>
                </a:cubicBezTo>
                <a:cubicBezTo>
                  <a:pt x="19935" y="135229"/>
                  <a:pt x="22387" y="90537"/>
                  <a:pt x="23725" y="45854"/>
                </a:cubicBezTo>
                <a:close/>
              </a:path>
            </a:pathLst>
          </a:custGeom>
        </p:spPr>
      </p:pic>
      <p:sp>
        <p:nvSpPr>
          <p:cNvPr id="5" name="TextBox 4">
            <a:extLst>
              <a:ext uri="{FF2B5EF4-FFF2-40B4-BE49-F238E27FC236}">
                <a16:creationId xmlns:a16="http://schemas.microsoft.com/office/drawing/2014/main" id="{04F3F32A-4CDD-57B0-39DB-EA49B7B1F86E}"/>
              </a:ext>
            </a:extLst>
          </p:cNvPr>
          <p:cNvSpPr txBox="1"/>
          <p:nvPr/>
        </p:nvSpPr>
        <p:spPr>
          <a:xfrm>
            <a:off x="555498" y="4389120"/>
            <a:ext cx="4892801" cy="1764792"/>
          </a:xfrm>
          <a:prstGeom prst="rect">
            <a:avLst/>
          </a:prstGeom>
        </p:spPr>
        <p:txBody>
          <a:bodyPr vert="horz" lIns="91440" tIns="45720" rIns="91440" bIns="45720" rtlCol="0">
            <a:normAutofit/>
          </a:bodyPr>
          <a:lstStyle/>
          <a:p>
            <a:pPr>
              <a:lnSpc>
                <a:spcPct val="90000"/>
              </a:lnSpc>
              <a:spcBef>
                <a:spcPts val="1000"/>
              </a:spcBef>
            </a:pPr>
            <a:r>
              <a:rPr lang="en-US" sz="2800" i="0" kern="1200">
                <a:solidFill>
                  <a:schemeClr val="tx1"/>
                </a:solidFill>
                <a:effectLst/>
                <a:latin typeface="+mn-lt"/>
                <a:ea typeface="+mn-ea"/>
                <a:cs typeface="+mn-cs"/>
              </a:rPr>
              <a:t>STANDARDIZATION OF XR INTERGRATION IN HEALTHCARE FACILITIES</a:t>
            </a:r>
          </a:p>
        </p:txBody>
      </p:sp>
    </p:spTree>
    <p:extLst>
      <p:ext uri="{BB962C8B-B14F-4D97-AF65-F5344CB8AC3E}">
        <p14:creationId xmlns:p14="http://schemas.microsoft.com/office/powerpoint/2010/main" val="40592677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C8814D43-75C6-4E33-8A48-EA5F793E7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C6C06B3-F614-8503-C96E-567CCF398657}"/>
              </a:ext>
            </a:extLst>
          </p:cNvPr>
          <p:cNvSpPr/>
          <p:nvPr/>
        </p:nvSpPr>
        <p:spPr>
          <a:xfrm>
            <a:off x="612649" y="713232"/>
            <a:ext cx="3522934" cy="32918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5400" kern="1200">
                <a:solidFill>
                  <a:schemeClr val="bg1"/>
                </a:solidFill>
                <a:latin typeface="+mj-lt"/>
                <a:ea typeface="+mj-ea"/>
                <a:cs typeface="+mj-cs"/>
              </a:rPr>
              <a:t>MIXR Projects</a:t>
            </a:r>
          </a:p>
        </p:txBody>
      </p:sp>
      <p:sp>
        <p:nvSpPr>
          <p:cNvPr id="6" name="TextBox 5">
            <a:extLst>
              <a:ext uri="{FF2B5EF4-FFF2-40B4-BE49-F238E27FC236}">
                <a16:creationId xmlns:a16="http://schemas.microsoft.com/office/drawing/2014/main" id="{ACAF2663-81C4-A2F9-EE40-33F758D86BAD}"/>
              </a:ext>
            </a:extLst>
          </p:cNvPr>
          <p:cNvSpPr txBox="1"/>
          <p:nvPr/>
        </p:nvSpPr>
        <p:spPr>
          <a:xfrm>
            <a:off x="555498" y="4389120"/>
            <a:ext cx="4892801" cy="1764792"/>
          </a:xfrm>
          <a:prstGeom prst="rect">
            <a:avLst/>
          </a:prstGeom>
        </p:spPr>
        <p:txBody>
          <a:bodyPr vert="horz" lIns="91440" tIns="45720" rIns="91440" bIns="45720" rtlCol="0">
            <a:normAutofit/>
          </a:bodyPr>
          <a:lstStyle/>
          <a:p>
            <a:pPr>
              <a:lnSpc>
                <a:spcPct val="90000"/>
              </a:lnSpc>
              <a:spcBef>
                <a:spcPts val="1000"/>
              </a:spcBef>
            </a:pPr>
            <a:r>
              <a:rPr lang="en-US" sz="2800" i="0" kern="1200">
                <a:solidFill>
                  <a:schemeClr val="tx1"/>
                </a:solidFill>
                <a:effectLst/>
                <a:latin typeface="+mn-lt"/>
                <a:ea typeface="+mn-ea"/>
                <a:cs typeface="+mn-cs"/>
              </a:rPr>
              <a:t>STANDARDIZATION OF XR INTERGRATION IN HEALTHCARE FACILITIES</a:t>
            </a:r>
          </a:p>
        </p:txBody>
      </p:sp>
      <p:sp>
        <p:nvSpPr>
          <p:cNvPr id="2057" name="sketch line">
            <a:extLst>
              <a:ext uri="{FF2B5EF4-FFF2-40B4-BE49-F238E27FC236}">
                <a16:creationId xmlns:a16="http://schemas.microsoft.com/office/drawing/2014/main" id="{CBFD732F-F4A3-490D-A72E-EEFD47BBF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648" y="4179016"/>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of a company&#10;&#10;Description automatically generated with medium confidence">
            <a:extLst>
              <a:ext uri="{FF2B5EF4-FFF2-40B4-BE49-F238E27FC236}">
                <a16:creationId xmlns:a16="http://schemas.microsoft.com/office/drawing/2014/main" id="{C8468667-5544-595A-CA07-F7DC91932F49}"/>
              </a:ext>
            </a:extLst>
          </p:cNvPr>
          <p:cNvPicPr>
            <a:picLocks noChangeAspect="1"/>
          </p:cNvPicPr>
          <p:nvPr/>
        </p:nvPicPr>
        <p:blipFill>
          <a:blip r:embed="rId3"/>
          <a:srcRect l="1580"/>
          <a:stretch/>
        </p:blipFill>
        <p:spPr>
          <a:xfrm>
            <a:off x="5851836" y="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78480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C6C06B3-F614-8503-C96E-567CCF398657}"/>
              </a:ext>
            </a:extLst>
          </p:cNvPr>
          <p:cNvSpPr/>
          <p:nvPr/>
        </p:nvSpPr>
        <p:spPr>
          <a:xfrm>
            <a:off x="640080" y="325369"/>
            <a:ext cx="4368602" cy="19568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5400">
                <a:solidFill>
                  <a:schemeClr val="bg1"/>
                </a:solidFill>
                <a:latin typeface="+mj-lt"/>
                <a:ea typeface="+mj-ea"/>
                <a:cs typeface="+mj-cs"/>
              </a:rPr>
              <a:t>MIXR Projects</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CAF2663-81C4-A2F9-EE40-33F758D86BAD}"/>
              </a:ext>
            </a:extLst>
          </p:cNvPr>
          <p:cNvSpPr txBox="1"/>
          <p:nvPr/>
        </p:nvSpPr>
        <p:spPr>
          <a:xfrm>
            <a:off x="640080" y="2872899"/>
            <a:ext cx="4243589" cy="3320668"/>
          </a:xfrm>
          <a:prstGeom prst="rect">
            <a:avLst/>
          </a:prstGeom>
        </p:spPr>
        <p:txBody>
          <a:bodyPr vert="horz" lIns="91440" tIns="45720" rIns="91440" bIns="45720" rtlCol="0">
            <a:normAutofit/>
          </a:bodyPr>
          <a:lstStyle/>
          <a:p>
            <a:pPr>
              <a:lnSpc>
                <a:spcPct val="90000"/>
              </a:lnSpc>
              <a:spcAft>
                <a:spcPts val="600"/>
              </a:spcAft>
            </a:pPr>
            <a:r>
              <a:rPr lang="en-US" sz="2200" i="0">
                <a:effectLst/>
              </a:rPr>
              <a:t>QUANTIFYING LATENCY &amp; CYBERSICKNESS IN XR</a:t>
            </a:r>
          </a:p>
          <a:p>
            <a:pPr indent="-228600">
              <a:lnSpc>
                <a:spcPct val="90000"/>
              </a:lnSpc>
              <a:spcAft>
                <a:spcPts val="600"/>
              </a:spcAft>
              <a:buFont typeface="Arial" panose="020B0604020202020204" pitchFamily="34" charset="0"/>
              <a:buChar char="•"/>
            </a:pPr>
            <a:endParaRPr lang="en-US" sz="2200"/>
          </a:p>
        </p:txBody>
      </p:sp>
      <p:pic>
        <p:nvPicPr>
          <p:cNvPr id="1026" name="Picture 2" descr="Listening to the right tunes can prevent cybersickness in VR">
            <a:extLst>
              <a:ext uri="{FF2B5EF4-FFF2-40B4-BE49-F238E27FC236}">
                <a16:creationId xmlns:a16="http://schemas.microsoft.com/office/drawing/2014/main" id="{701488A4-3172-D677-02B2-FE93B815C5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168" r="3017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80620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598A219-8B2A-FC72-DFCE-BBD80D3101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0533" y="1118738"/>
            <a:ext cx="4114767" cy="4451739"/>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C52DDD16-3EE4-84AE-0311-716CB371D4B0}"/>
              </a:ext>
            </a:extLst>
          </p:cNvPr>
          <p:cNvSpPr txBox="1">
            <a:spLocks/>
          </p:cNvSpPr>
          <p:nvPr/>
        </p:nvSpPr>
        <p:spPr>
          <a:xfrm>
            <a:off x="836675" y="5761876"/>
            <a:ext cx="10515600" cy="94266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2900"/>
          </a:p>
        </p:txBody>
      </p:sp>
      <p:sp>
        <p:nvSpPr>
          <p:cNvPr id="8" name="Rectangle 7">
            <a:extLst>
              <a:ext uri="{FF2B5EF4-FFF2-40B4-BE49-F238E27FC236}">
                <a16:creationId xmlns:a16="http://schemas.microsoft.com/office/drawing/2014/main" id="{C61C0B04-B6DC-3413-4590-511094828A2D}"/>
              </a:ext>
            </a:extLst>
          </p:cNvPr>
          <p:cNvSpPr/>
          <p:nvPr/>
        </p:nvSpPr>
        <p:spPr>
          <a:xfrm>
            <a:off x="460865" y="5994352"/>
            <a:ext cx="9597536" cy="7101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gn="ctr"/>
            <a:r>
              <a:rPr lang="en-US" sz="3200"/>
              <a:t>QUANTIFYING LATENCY &amp; CYBERSICKNESS IN XR</a:t>
            </a:r>
          </a:p>
        </p:txBody>
      </p:sp>
      <p:pic>
        <p:nvPicPr>
          <p:cNvPr id="4" name="Picture 3" descr="A diagram of a virtual reality headset&#10;&#10;Description automatically generated">
            <a:extLst>
              <a:ext uri="{FF2B5EF4-FFF2-40B4-BE49-F238E27FC236}">
                <a16:creationId xmlns:a16="http://schemas.microsoft.com/office/drawing/2014/main" id="{8CD568CD-5D8A-757A-553C-7A1D213DBFBE}"/>
              </a:ext>
            </a:extLst>
          </p:cNvPr>
          <p:cNvPicPr>
            <a:picLocks noChangeAspect="1"/>
          </p:cNvPicPr>
          <p:nvPr/>
        </p:nvPicPr>
        <p:blipFill>
          <a:blip r:embed="rId4"/>
          <a:stretch>
            <a:fillRect/>
          </a:stretch>
        </p:blipFill>
        <p:spPr>
          <a:xfrm>
            <a:off x="0" y="942664"/>
            <a:ext cx="7607348" cy="4294909"/>
          </a:xfrm>
          <a:prstGeom prst="rect">
            <a:avLst/>
          </a:prstGeom>
        </p:spPr>
      </p:pic>
    </p:spTree>
    <p:extLst>
      <p:ext uri="{BB962C8B-B14F-4D97-AF65-F5344CB8AC3E}">
        <p14:creationId xmlns:p14="http://schemas.microsoft.com/office/powerpoint/2010/main" val="6367865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334EBFF-BF8F-1605-A19B-71DBFCB04A5F}"/>
              </a:ext>
            </a:extLst>
          </p:cNvPr>
          <p:cNvSpPr>
            <a:spLocks noChangeArrowheads="1"/>
          </p:cNvSpPr>
          <p:nvPr/>
        </p:nvSpPr>
        <p:spPr bwMode="auto">
          <a:xfrm>
            <a:off x="5553874" y="1600676"/>
            <a:ext cx="13535470" cy="564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3077" name="Picture 5">
            <a:extLst>
              <a:ext uri="{FF2B5EF4-FFF2-40B4-BE49-F238E27FC236}">
                <a16:creationId xmlns:a16="http://schemas.microsoft.com/office/drawing/2014/main" id="{6496254A-F7FB-1DF4-B32B-5E55F29FA0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381" y="990600"/>
            <a:ext cx="7586594" cy="447153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able 4">
            <a:extLst>
              <a:ext uri="{FF2B5EF4-FFF2-40B4-BE49-F238E27FC236}">
                <a16:creationId xmlns:a16="http://schemas.microsoft.com/office/drawing/2014/main" id="{94717514-D3A1-37F7-FEEC-CF8593D29DB1}"/>
              </a:ext>
            </a:extLst>
          </p:cNvPr>
          <p:cNvGraphicFramePr>
            <a:graphicFrameLocks noGrp="1"/>
          </p:cNvGraphicFramePr>
          <p:nvPr>
            <p:extLst>
              <p:ext uri="{D42A27DB-BD31-4B8C-83A1-F6EECF244321}">
                <p14:modId xmlns:p14="http://schemas.microsoft.com/office/powerpoint/2010/main" val="1213389153"/>
              </p:ext>
            </p:extLst>
          </p:nvPr>
        </p:nvGraphicFramePr>
        <p:xfrm>
          <a:off x="8029575" y="1321192"/>
          <a:ext cx="3752850" cy="3810346"/>
        </p:xfrm>
        <a:graphic>
          <a:graphicData uri="http://schemas.openxmlformats.org/drawingml/2006/table">
            <a:tbl>
              <a:tblPr/>
              <a:tblGrid>
                <a:gridCol w="1628775">
                  <a:extLst>
                    <a:ext uri="{9D8B030D-6E8A-4147-A177-3AD203B41FA5}">
                      <a16:colId xmlns:a16="http://schemas.microsoft.com/office/drawing/2014/main" val="188211333"/>
                    </a:ext>
                  </a:extLst>
                </a:gridCol>
                <a:gridCol w="1085850">
                  <a:extLst>
                    <a:ext uri="{9D8B030D-6E8A-4147-A177-3AD203B41FA5}">
                      <a16:colId xmlns:a16="http://schemas.microsoft.com/office/drawing/2014/main" val="1610199440"/>
                    </a:ext>
                  </a:extLst>
                </a:gridCol>
                <a:gridCol w="1038225">
                  <a:extLst>
                    <a:ext uri="{9D8B030D-6E8A-4147-A177-3AD203B41FA5}">
                      <a16:colId xmlns:a16="http://schemas.microsoft.com/office/drawing/2014/main" val="3866978576"/>
                    </a:ext>
                  </a:extLst>
                </a:gridCol>
              </a:tblGrid>
              <a:tr h="1119360">
                <a:tc>
                  <a:txBody>
                    <a:bodyPr/>
                    <a:lstStyle/>
                    <a:p>
                      <a:pPr algn="ctr" rtl="0" fontAlgn="ctr">
                        <a:spcBef>
                          <a:spcPts val="0"/>
                        </a:spcBef>
                        <a:spcAft>
                          <a:spcPts val="0"/>
                        </a:spcAft>
                      </a:pPr>
                      <a:r>
                        <a:rPr lang="en-US" sz="1800" b="1" i="0" u="none" strike="noStrike">
                          <a:solidFill>
                            <a:srgbClr val="FFFFFF"/>
                          </a:solidFill>
                          <a:effectLst/>
                          <a:latin typeface="Calibri" panose="020F0502020204030204" pitchFamily="34" charset="0"/>
                        </a:rPr>
                        <a:t>SSQ Sub-score</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0000"/>
                    </a:solidFill>
                  </a:tcPr>
                </a:tc>
                <a:tc>
                  <a:txBody>
                    <a:bodyPr/>
                    <a:lstStyle/>
                    <a:p>
                      <a:pPr algn="ctr" rtl="0" fontAlgn="ctr">
                        <a:spcBef>
                          <a:spcPts val="0"/>
                        </a:spcBef>
                        <a:spcAft>
                          <a:spcPts val="0"/>
                        </a:spcAft>
                      </a:pPr>
                      <a:r>
                        <a:rPr lang="en-US" sz="1800" b="1" i="0" u="none" strike="noStrike">
                          <a:solidFill>
                            <a:srgbClr val="FFFFFF"/>
                          </a:solidFill>
                          <a:effectLst/>
                          <a:latin typeface="Calibri" panose="020F0502020204030204" pitchFamily="34" charset="0"/>
                        </a:rPr>
                        <a:t>P-score</a:t>
                      </a:r>
                      <a:endParaRPr lang="en-US">
                        <a:effectLst/>
                      </a:endParaRPr>
                    </a:p>
                  </a:txBody>
                  <a:tcPr marL="95250" marR="95250" marT="47625" marB="4762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0000"/>
                    </a:solidFill>
                  </a:tcPr>
                </a:tc>
                <a:tc>
                  <a:txBody>
                    <a:bodyPr/>
                    <a:lstStyle/>
                    <a:p>
                      <a:pPr algn="ctr" rtl="0" fontAlgn="ctr">
                        <a:spcBef>
                          <a:spcPts val="0"/>
                        </a:spcBef>
                        <a:spcAft>
                          <a:spcPts val="0"/>
                        </a:spcAft>
                      </a:pPr>
                      <a:r>
                        <a:rPr lang="en-US" sz="1800" b="1" i="0" u="none" strike="noStrike">
                          <a:solidFill>
                            <a:srgbClr val="FFFFFF"/>
                          </a:solidFill>
                          <a:effectLst/>
                          <a:latin typeface="Calibri" panose="020F0502020204030204" pitchFamily="34" charset="0"/>
                        </a:rPr>
                        <a:t>Cohen's d score</a:t>
                      </a:r>
                      <a:endParaRPr lang="en-US">
                        <a:effectLst/>
                      </a:endParaRPr>
                    </a:p>
                  </a:txBody>
                  <a:tcPr marL="95250" marR="95250" marT="47625" marB="4762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0000"/>
                    </a:solidFill>
                  </a:tcPr>
                </a:tc>
                <a:extLst>
                  <a:ext uri="{0D108BD9-81ED-4DB2-BD59-A6C34878D82A}">
                    <a16:rowId xmlns:a16="http://schemas.microsoft.com/office/drawing/2014/main" val="1143665797"/>
                  </a:ext>
                </a:extLst>
              </a:tr>
              <a:tr h="644480">
                <a:tc>
                  <a:txBody>
                    <a:bodyPr/>
                    <a:lstStyle/>
                    <a:p>
                      <a:pPr algn="ctr" rtl="0" fontAlgn="ctr">
                        <a:spcBef>
                          <a:spcPts val="0"/>
                        </a:spcBef>
                        <a:spcAft>
                          <a:spcPts val="0"/>
                        </a:spcAft>
                      </a:pPr>
                      <a:r>
                        <a:rPr lang="en-US" sz="1800" b="0" i="0" u="none" strike="noStrike">
                          <a:solidFill>
                            <a:srgbClr val="000000"/>
                          </a:solidFill>
                          <a:effectLst/>
                          <a:latin typeface="Calibri" panose="020F0502020204030204" pitchFamily="34" charset="0"/>
                        </a:rPr>
                        <a:t>Nausea</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9525" cap="flat" cmpd="sng" algn="ctr">
                      <a:solidFill>
                        <a:srgbClr val="000000"/>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E7E7E7"/>
                    </a:solidFill>
                  </a:tcPr>
                </a:tc>
                <a:tc>
                  <a:txBody>
                    <a:bodyPr/>
                    <a:lstStyle/>
                    <a:p>
                      <a:pPr algn="ctr" rtl="0" fontAlgn="ctr">
                        <a:spcBef>
                          <a:spcPts val="0"/>
                        </a:spcBef>
                        <a:spcAft>
                          <a:spcPts val="0"/>
                        </a:spcAft>
                      </a:pPr>
                      <a:r>
                        <a:rPr lang="en-US" sz="1800" b="0" i="0" u="none" strike="noStrike">
                          <a:solidFill>
                            <a:srgbClr val="000000"/>
                          </a:solidFill>
                          <a:effectLst/>
                          <a:latin typeface="Calibri" panose="020F0502020204030204" pitchFamily="34" charset="0"/>
                        </a:rPr>
                        <a:t>0.00009</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9525" cap="flat" cmpd="sng" algn="ctr">
                      <a:solidFill>
                        <a:srgbClr val="000000"/>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E7E7E7"/>
                    </a:solidFill>
                  </a:tcPr>
                </a:tc>
                <a:tc>
                  <a:txBody>
                    <a:bodyPr/>
                    <a:lstStyle/>
                    <a:p>
                      <a:pPr algn="ctr" rtl="0" fontAlgn="ctr">
                        <a:spcBef>
                          <a:spcPts val="0"/>
                        </a:spcBef>
                        <a:spcAft>
                          <a:spcPts val="0"/>
                        </a:spcAft>
                      </a:pPr>
                      <a:r>
                        <a:rPr lang="en-US" sz="1800" b="0" i="0" u="none" strike="noStrike">
                          <a:solidFill>
                            <a:srgbClr val="000000"/>
                          </a:solidFill>
                          <a:effectLst/>
                          <a:latin typeface="Calibri" panose="020F0502020204030204" pitchFamily="34" charset="0"/>
                        </a:rPr>
                        <a:t>0.54</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9525" cap="flat" cmpd="sng" algn="ctr">
                      <a:solidFill>
                        <a:srgbClr val="000000"/>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E7E7E7"/>
                    </a:solidFill>
                  </a:tcPr>
                </a:tc>
                <a:extLst>
                  <a:ext uri="{0D108BD9-81ED-4DB2-BD59-A6C34878D82A}">
                    <a16:rowId xmlns:a16="http://schemas.microsoft.com/office/drawing/2014/main" val="3853794122"/>
                  </a:ext>
                </a:extLst>
              </a:tr>
              <a:tr h="701013">
                <a:tc>
                  <a:txBody>
                    <a:bodyPr/>
                    <a:lstStyle/>
                    <a:p>
                      <a:pPr algn="ctr" rtl="0" fontAlgn="ctr">
                        <a:spcBef>
                          <a:spcPts val="0"/>
                        </a:spcBef>
                        <a:spcAft>
                          <a:spcPts val="0"/>
                        </a:spcAft>
                      </a:pPr>
                      <a:r>
                        <a:rPr lang="en-US" sz="1800" b="0" i="0" u="none" strike="noStrike">
                          <a:solidFill>
                            <a:srgbClr val="000000"/>
                          </a:solidFill>
                          <a:effectLst/>
                          <a:latin typeface="Calibri" panose="020F0502020204030204" pitchFamily="34" charset="0"/>
                        </a:rPr>
                        <a:t>Oculomotor</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FFFFFF"/>
                    </a:solidFill>
                  </a:tcPr>
                </a:tc>
                <a:tc>
                  <a:txBody>
                    <a:bodyPr/>
                    <a:lstStyle/>
                    <a:p>
                      <a:pPr algn="ctr" rtl="0" fontAlgn="ctr">
                        <a:spcBef>
                          <a:spcPts val="0"/>
                        </a:spcBef>
                        <a:spcAft>
                          <a:spcPts val="0"/>
                        </a:spcAft>
                      </a:pPr>
                      <a:r>
                        <a:rPr lang="en-US" sz="1800" b="0" i="0" u="none" strike="noStrike">
                          <a:solidFill>
                            <a:srgbClr val="000000"/>
                          </a:solidFill>
                          <a:effectLst/>
                          <a:latin typeface="Calibri" panose="020F0502020204030204" pitchFamily="34" charset="0"/>
                        </a:rPr>
                        <a:t>0.00006</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FFFFFF"/>
                    </a:solidFill>
                  </a:tcPr>
                </a:tc>
                <a:tc>
                  <a:txBody>
                    <a:bodyPr/>
                    <a:lstStyle/>
                    <a:p>
                      <a:pPr algn="ctr" rtl="0" fontAlgn="ctr">
                        <a:spcBef>
                          <a:spcPts val="0"/>
                        </a:spcBef>
                        <a:spcAft>
                          <a:spcPts val="0"/>
                        </a:spcAft>
                      </a:pPr>
                      <a:r>
                        <a:rPr lang="en-US" sz="1800" b="0" i="0" u="none" strike="noStrike">
                          <a:solidFill>
                            <a:srgbClr val="000000"/>
                          </a:solidFill>
                          <a:effectLst/>
                          <a:latin typeface="Calibri" panose="020F0502020204030204" pitchFamily="34" charset="0"/>
                        </a:rPr>
                        <a:t>0.63</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24182028"/>
                  </a:ext>
                </a:extLst>
              </a:tr>
              <a:tr h="701013">
                <a:tc>
                  <a:txBody>
                    <a:bodyPr/>
                    <a:lstStyle/>
                    <a:p>
                      <a:pPr algn="ctr" rtl="0" fontAlgn="ctr">
                        <a:spcBef>
                          <a:spcPts val="0"/>
                        </a:spcBef>
                        <a:spcAft>
                          <a:spcPts val="0"/>
                        </a:spcAft>
                      </a:pPr>
                      <a:r>
                        <a:rPr lang="en-US" sz="1800" b="0" i="0" u="none" strike="noStrike">
                          <a:solidFill>
                            <a:srgbClr val="000000"/>
                          </a:solidFill>
                          <a:effectLst/>
                          <a:latin typeface="Calibri" panose="020F0502020204030204" pitchFamily="34" charset="0"/>
                        </a:rPr>
                        <a:t>Disorientation</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E7E7E7"/>
                    </a:solidFill>
                  </a:tcPr>
                </a:tc>
                <a:tc>
                  <a:txBody>
                    <a:bodyPr/>
                    <a:lstStyle/>
                    <a:p>
                      <a:pPr algn="ctr" rtl="0" fontAlgn="ctr">
                        <a:spcBef>
                          <a:spcPts val="0"/>
                        </a:spcBef>
                        <a:spcAft>
                          <a:spcPts val="0"/>
                        </a:spcAft>
                      </a:pPr>
                      <a:r>
                        <a:rPr lang="en-US" sz="1800" b="0" i="0" u="none" strike="noStrike">
                          <a:solidFill>
                            <a:srgbClr val="000000"/>
                          </a:solidFill>
                          <a:effectLst/>
                          <a:latin typeface="Calibri" panose="020F0502020204030204" pitchFamily="34" charset="0"/>
                        </a:rPr>
                        <a:t>0.00014</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E7E7E7"/>
                    </a:solidFill>
                  </a:tcPr>
                </a:tc>
                <a:tc>
                  <a:txBody>
                    <a:bodyPr/>
                    <a:lstStyle/>
                    <a:p>
                      <a:pPr algn="ctr" rtl="0" fontAlgn="ctr">
                        <a:spcBef>
                          <a:spcPts val="0"/>
                        </a:spcBef>
                        <a:spcAft>
                          <a:spcPts val="0"/>
                        </a:spcAft>
                      </a:pPr>
                      <a:r>
                        <a:rPr lang="en-US" sz="1800" b="0" i="0" u="none" strike="noStrike">
                          <a:solidFill>
                            <a:srgbClr val="000000"/>
                          </a:solidFill>
                          <a:effectLst/>
                          <a:latin typeface="Calibri" panose="020F0502020204030204" pitchFamily="34" charset="0"/>
                        </a:rPr>
                        <a:t>0.55</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E7E7E7"/>
                    </a:solidFill>
                  </a:tcPr>
                </a:tc>
                <a:extLst>
                  <a:ext uri="{0D108BD9-81ED-4DB2-BD59-A6C34878D82A}">
                    <a16:rowId xmlns:a16="http://schemas.microsoft.com/office/drawing/2014/main" val="3994849600"/>
                  </a:ext>
                </a:extLst>
              </a:tr>
              <a:tr h="644480">
                <a:tc>
                  <a:txBody>
                    <a:bodyPr/>
                    <a:lstStyle/>
                    <a:p>
                      <a:pPr algn="ctr" rtl="0" fontAlgn="ctr">
                        <a:spcBef>
                          <a:spcPts val="0"/>
                        </a:spcBef>
                        <a:spcAft>
                          <a:spcPts val="0"/>
                        </a:spcAft>
                      </a:pPr>
                      <a:r>
                        <a:rPr lang="en-US" sz="1800" b="0" i="0" u="none" strike="noStrike">
                          <a:solidFill>
                            <a:srgbClr val="000000"/>
                          </a:solidFill>
                          <a:effectLst/>
                          <a:latin typeface="Calibri" panose="020F0502020204030204" pitchFamily="34" charset="0"/>
                        </a:rPr>
                        <a:t>Total</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rtl="0" fontAlgn="ctr">
                        <a:spcBef>
                          <a:spcPts val="0"/>
                        </a:spcBef>
                        <a:spcAft>
                          <a:spcPts val="0"/>
                        </a:spcAft>
                      </a:pPr>
                      <a:r>
                        <a:rPr lang="en-US" sz="1800" b="0" i="0" u="none" strike="noStrike">
                          <a:solidFill>
                            <a:srgbClr val="000000"/>
                          </a:solidFill>
                          <a:effectLst/>
                          <a:latin typeface="Calibri" panose="020F0502020204030204" pitchFamily="34" charset="0"/>
                        </a:rPr>
                        <a:t>0.00001</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rtl="0" fontAlgn="ctr">
                        <a:spcBef>
                          <a:spcPts val="0"/>
                        </a:spcBef>
                        <a:spcAft>
                          <a:spcPts val="0"/>
                        </a:spcAft>
                      </a:pPr>
                      <a:r>
                        <a:rPr lang="en-US" sz="1800" b="0" i="0" u="none" strike="noStrike">
                          <a:solidFill>
                            <a:srgbClr val="000000"/>
                          </a:solidFill>
                          <a:effectLst/>
                          <a:latin typeface="Calibri" panose="020F0502020204030204" pitchFamily="34" charset="0"/>
                        </a:rPr>
                        <a:t>0.61</a:t>
                      </a:r>
                      <a:endParaRPr lang="en-US">
                        <a:effectLst/>
                      </a:endParaRPr>
                    </a:p>
                  </a:txBody>
                  <a:tcPr marL="133350" marR="133350" marT="66675" marB="66675" anchor="ctr">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174964280"/>
                  </a:ext>
                </a:extLst>
              </a:tr>
            </a:tbl>
          </a:graphicData>
        </a:graphic>
      </p:graphicFrame>
      <p:sp>
        <p:nvSpPr>
          <p:cNvPr id="6" name="Rectangle 6">
            <a:extLst>
              <a:ext uri="{FF2B5EF4-FFF2-40B4-BE49-F238E27FC236}">
                <a16:creationId xmlns:a16="http://schemas.microsoft.com/office/drawing/2014/main" id="{1C0E4C29-39E8-BEA1-3C19-AB477B60675B}"/>
              </a:ext>
            </a:extLst>
          </p:cNvPr>
          <p:cNvSpPr>
            <a:spLocks noChangeArrowheads="1"/>
          </p:cNvSpPr>
          <p:nvPr/>
        </p:nvSpPr>
        <p:spPr bwMode="auto">
          <a:xfrm>
            <a:off x="7858125" y="112953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9" name="Rectangle 8">
            <a:extLst>
              <a:ext uri="{FF2B5EF4-FFF2-40B4-BE49-F238E27FC236}">
                <a16:creationId xmlns:a16="http://schemas.microsoft.com/office/drawing/2014/main" id="{0AA299B7-2273-58D2-736D-FFE6F6305357}"/>
              </a:ext>
            </a:extLst>
          </p:cNvPr>
          <p:cNvSpPr/>
          <p:nvPr/>
        </p:nvSpPr>
        <p:spPr>
          <a:xfrm>
            <a:off x="460865" y="5994352"/>
            <a:ext cx="9597536" cy="7101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gn="ctr"/>
            <a:r>
              <a:rPr lang="en-US" sz="3200"/>
              <a:t>QUANTIFYING LATENCY &amp; CYBERSICKNESS IN XR</a:t>
            </a:r>
          </a:p>
        </p:txBody>
      </p:sp>
    </p:spTree>
    <p:extLst>
      <p:ext uri="{BB962C8B-B14F-4D97-AF65-F5344CB8AC3E}">
        <p14:creationId xmlns:p14="http://schemas.microsoft.com/office/powerpoint/2010/main" val="2680076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F695F69-7001-421E-98A8-E74156934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edical equipment on a leather surface&#10;&#10;Description automatically generated">
            <a:extLst>
              <a:ext uri="{FF2B5EF4-FFF2-40B4-BE49-F238E27FC236}">
                <a16:creationId xmlns:a16="http://schemas.microsoft.com/office/drawing/2014/main" id="{CE36142F-D000-89DC-7ADD-FAEF1C7AE616}"/>
              </a:ext>
            </a:extLst>
          </p:cNvPr>
          <p:cNvPicPr>
            <a:picLocks noChangeAspect="1"/>
          </p:cNvPicPr>
          <p:nvPr/>
        </p:nvPicPr>
        <p:blipFill>
          <a:blip r:embed="rId2"/>
          <a:srcRect l="2123" r="25208" b="-2"/>
          <a:stretch/>
        </p:blipFill>
        <p:spPr>
          <a:xfrm>
            <a:off x="6096010" y="1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p:spPr>
      </p:pic>
      <p:sp>
        <p:nvSpPr>
          <p:cNvPr id="9" name="Rectangle 8">
            <a:extLst>
              <a:ext uri="{FF2B5EF4-FFF2-40B4-BE49-F238E27FC236}">
                <a16:creationId xmlns:a16="http://schemas.microsoft.com/office/drawing/2014/main" id="{BC6C06B3-F614-8503-C96E-567CCF398657}"/>
              </a:ext>
            </a:extLst>
          </p:cNvPr>
          <p:cNvSpPr/>
          <p:nvPr/>
        </p:nvSpPr>
        <p:spPr>
          <a:xfrm>
            <a:off x="212" y="5808944"/>
            <a:ext cx="10254136" cy="777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Autofit/>
          </a:bodyPr>
          <a:lstStyle/>
          <a:p>
            <a:pPr>
              <a:lnSpc>
                <a:spcPct val="90000"/>
              </a:lnSpc>
              <a:spcBef>
                <a:spcPct val="0"/>
              </a:spcBef>
              <a:spcAft>
                <a:spcPts val="600"/>
              </a:spcAft>
            </a:pPr>
            <a:r>
              <a:rPr lang="en-US" sz="3200">
                <a:solidFill>
                  <a:schemeClr val="bg1"/>
                </a:solidFill>
                <a:latin typeface="Aptos"/>
                <a:ea typeface="+mj-ea"/>
                <a:cs typeface="+mj-cs"/>
              </a:rPr>
              <a:t>Quantifying XR LATENCY &amp; PROCEDURE PERFORMANCE </a:t>
            </a:r>
            <a:endParaRPr lang="en-US" sz="3200">
              <a:solidFill>
                <a:schemeClr val="bg1"/>
              </a:solidFill>
              <a:ea typeface="+mj-ea"/>
              <a:cs typeface="+mj-cs"/>
            </a:endParaRPr>
          </a:p>
        </p:txBody>
      </p:sp>
      <p:pic>
        <p:nvPicPr>
          <p:cNvPr id="7" name="Picture 6" descr="A person in a blue gown&#10;&#10;Description automatically generated">
            <a:extLst>
              <a:ext uri="{FF2B5EF4-FFF2-40B4-BE49-F238E27FC236}">
                <a16:creationId xmlns:a16="http://schemas.microsoft.com/office/drawing/2014/main" id="{E6699E5F-BAA4-9762-B109-BB144E54E894}"/>
              </a:ext>
            </a:extLst>
          </p:cNvPr>
          <p:cNvPicPr>
            <a:picLocks noChangeAspect="1"/>
          </p:cNvPicPr>
          <p:nvPr/>
        </p:nvPicPr>
        <p:blipFill>
          <a:blip r:embed="rId3"/>
          <a:srcRect r="10306" b="-1"/>
          <a:stretch/>
        </p:blipFill>
        <p:spPr>
          <a:xfrm>
            <a:off x="-5388" y="10"/>
            <a:ext cx="6169518" cy="5158840"/>
          </a:xfrm>
          <a:custGeom>
            <a:avLst/>
            <a:gdLst/>
            <a:ahLst/>
            <a:cxnLst/>
            <a:rect l="l" t="t" r="r" b="b"/>
            <a:pathLst>
              <a:path w="6096000" h="5158850">
                <a:moveTo>
                  <a:pt x="0" y="0"/>
                </a:moveTo>
                <a:lnTo>
                  <a:pt x="6096000" y="0"/>
                </a:lnTo>
                <a:lnTo>
                  <a:pt x="6096000" y="5158850"/>
                </a:lnTo>
                <a:lnTo>
                  <a:pt x="5957305" y="5157644"/>
                </a:lnTo>
                <a:cubicBezTo>
                  <a:pt x="5920540" y="5151975"/>
                  <a:pt x="5887096" y="5153588"/>
                  <a:pt x="5857259" y="5143603"/>
                </a:cubicBezTo>
                <a:cubicBezTo>
                  <a:pt x="5843335" y="5146861"/>
                  <a:pt x="5830921" y="5147051"/>
                  <a:pt x="5821375" y="5137142"/>
                </a:cubicBezTo>
                <a:cubicBezTo>
                  <a:pt x="5786501" y="5134144"/>
                  <a:pt x="5775399" y="5144200"/>
                  <a:pt x="5755916" y="5131695"/>
                </a:cubicBezTo>
                <a:cubicBezTo>
                  <a:pt x="5732132" y="5146996"/>
                  <a:pt x="5732735" y="5139753"/>
                  <a:pt x="5725007" y="5132964"/>
                </a:cubicBezTo>
                <a:lnTo>
                  <a:pt x="5723810" y="5132374"/>
                </a:lnTo>
                <a:lnTo>
                  <a:pt x="5720531" y="5134578"/>
                </a:lnTo>
                <a:lnTo>
                  <a:pt x="5714795" y="5134902"/>
                </a:lnTo>
                <a:lnTo>
                  <a:pt x="5700142" y="5131655"/>
                </a:lnTo>
                <a:lnTo>
                  <a:pt x="5694799" y="5129754"/>
                </a:lnTo>
                <a:cubicBezTo>
                  <a:pt x="5691058" y="5128696"/>
                  <a:pt x="5688491" y="5128320"/>
                  <a:pt x="5686627" y="5128420"/>
                </a:cubicBezTo>
                <a:lnTo>
                  <a:pt x="5686371" y="5128603"/>
                </a:lnTo>
                <a:lnTo>
                  <a:pt x="5678819" y="5126929"/>
                </a:lnTo>
                <a:cubicBezTo>
                  <a:pt x="5666199" y="5123608"/>
                  <a:pt x="5654035" y="5119908"/>
                  <a:pt x="5642547" y="5116000"/>
                </a:cubicBezTo>
                <a:cubicBezTo>
                  <a:pt x="5629445" y="5126457"/>
                  <a:pt x="5588783" y="5104807"/>
                  <a:pt x="5587979" y="5128480"/>
                </a:cubicBezTo>
                <a:cubicBezTo>
                  <a:pt x="5572317" y="5123886"/>
                  <a:pt x="5564904" y="5112774"/>
                  <a:pt x="5566635" y="5128675"/>
                </a:cubicBezTo>
                <a:cubicBezTo>
                  <a:pt x="5561375" y="5127594"/>
                  <a:pt x="5557787" y="5128327"/>
                  <a:pt x="5554953" y="5129937"/>
                </a:cubicBezTo>
                <a:lnTo>
                  <a:pt x="5554039" y="5130763"/>
                </a:lnTo>
                <a:lnTo>
                  <a:pt x="5514254" y="5120517"/>
                </a:lnTo>
                <a:lnTo>
                  <a:pt x="5492156" y="5111382"/>
                </a:lnTo>
                <a:lnTo>
                  <a:pt x="5480446" y="5107855"/>
                </a:lnTo>
                <a:lnTo>
                  <a:pt x="5477744" y="5104402"/>
                </a:lnTo>
                <a:cubicBezTo>
                  <a:pt x="5474490" y="5102038"/>
                  <a:pt x="5469391" y="5100405"/>
                  <a:pt x="5460150" y="5100442"/>
                </a:cubicBezTo>
                <a:lnTo>
                  <a:pt x="5457901" y="5100914"/>
                </a:lnTo>
                <a:lnTo>
                  <a:pt x="5444243" y="5094201"/>
                </a:lnTo>
                <a:cubicBezTo>
                  <a:pt x="5439994" y="5091441"/>
                  <a:pt x="5436419" y="5088231"/>
                  <a:pt x="5433825" y="5084410"/>
                </a:cubicBezTo>
                <a:cubicBezTo>
                  <a:pt x="5379443" y="5093528"/>
                  <a:pt x="5336110" y="5069767"/>
                  <a:pt x="5280996" y="5063773"/>
                </a:cubicBezTo>
                <a:cubicBezTo>
                  <a:pt x="5250806" y="5055129"/>
                  <a:pt x="5168599" y="5059471"/>
                  <a:pt x="5161582" y="5030966"/>
                </a:cubicBezTo>
                <a:cubicBezTo>
                  <a:pt x="5121870" y="5022662"/>
                  <a:pt x="5095637" y="5020496"/>
                  <a:pt x="5042717" y="5013952"/>
                </a:cubicBezTo>
                <a:cubicBezTo>
                  <a:pt x="4991136" y="4983679"/>
                  <a:pt x="4902283" y="4990567"/>
                  <a:pt x="4840514" y="4970468"/>
                </a:cubicBezTo>
                <a:cubicBezTo>
                  <a:pt x="4799904" y="4987615"/>
                  <a:pt x="4824087" y="4969531"/>
                  <a:pt x="4786778" y="4967817"/>
                </a:cubicBezTo>
                <a:cubicBezTo>
                  <a:pt x="4801901" y="4948343"/>
                  <a:pt x="4739845" y="4972374"/>
                  <a:pt x="4743741" y="4948216"/>
                </a:cubicBezTo>
                <a:cubicBezTo>
                  <a:pt x="4736829" y="4948670"/>
                  <a:pt x="4730010" y="4949869"/>
                  <a:pt x="4723136" y="4951257"/>
                </a:cubicBezTo>
                <a:lnTo>
                  <a:pt x="4719535" y="4951970"/>
                </a:lnTo>
                <a:lnTo>
                  <a:pt x="4706143" y="4950704"/>
                </a:lnTo>
                <a:lnTo>
                  <a:pt x="4701098" y="4955500"/>
                </a:lnTo>
                <a:lnTo>
                  <a:pt x="4680034" y="4957289"/>
                </a:lnTo>
                <a:cubicBezTo>
                  <a:pt x="4672339" y="4957161"/>
                  <a:pt x="4664292" y="4956094"/>
                  <a:pt x="4655741" y="4953520"/>
                </a:cubicBezTo>
                <a:cubicBezTo>
                  <a:pt x="4636359" y="4940479"/>
                  <a:pt x="4599701" y="4946454"/>
                  <a:pt x="4569298" y="4940691"/>
                </a:cubicBezTo>
                <a:lnTo>
                  <a:pt x="4555978" y="4935439"/>
                </a:lnTo>
                <a:lnTo>
                  <a:pt x="4508950" y="4932725"/>
                </a:lnTo>
                <a:cubicBezTo>
                  <a:pt x="4495669" y="4931511"/>
                  <a:pt x="4482007" y="4929765"/>
                  <a:pt x="4467838" y="4927057"/>
                </a:cubicBezTo>
                <a:lnTo>
                  <a:pt x="4441949" y="4920349"/>
                </a:lnTo>
                <a:lnTo>
                  <a:pt x="4394719" y="4912853"/>
                </a:lnTo>
                <a:lnTo>
                  <a:pt x="4356810" y="4916186"/>
                </a:lnTo>
                <a:lnTo>
                  <a:pt x="4222145" y="4920166"/>
                </a:lnTo>
                <a:cubicBezTo>
                  <a:pt x="4202488" y="4924963"/>
                  <a:pt x="4184742" y="4944595"/>
                  <a:pt x="4160481" y="4934555"/>
                </a:cubicBezTo>
                <a:cubicBezTo>
                  <a:pt x="4165854" y="4945670"/>
                  <a:pt x="4131661" y="4931019"/>
                  <a:pt x="4124879" y="4940397"/>
                </a:cubicBezTo>
                <a:cubicBezTo>
                  <a:pt x="4120895" y="4948198"/>
                  <a:pt x="4109593" y="4945570"/>
                  <a:pt x="4100114" y="4947117"/>
                </a:cubicBezTo>
                <a:cubicBezTo>
                  <a:pt x="4091835" y="4954382"/>
                  <a:pt x="4045978" y="4954676"/>
                  <a:pt x="4030957" y="4950944"/>
                </a:cubicBezTo>
                <a:cubicBezTo>
                  <a:pt x="3989825" y="4935537"/>
                  <a:pt x="3946860" y="4963196"/>
                  <a:pt x="3913764" y="4951738"/>
                </a:cubicBezTo>
                <a:cubicBezTo>
                  <a:pt x="3904534" y="4951024"/>
                  <a:pt x="3896577" y="4951663"/>
                  <a:pt x="3889457" y="4953140"/>
                </a:cubicBezTo>
                <a:lnTo>
                  <a:pt x="3871115" y="4959252"/>
                </a:lnTo>
                <a:lnTo>
                  <a:pt x="3869086" y="4964946"/>
                </a:lnTo>
                <a:lnTo>
                  <a:pt x="3856124" y="4966504"/>
                </a:lnTo>
                <a:lnTo>
                  <a:pt x="3835967" y="4975175"/>
                </a:lnTo>
                <a:cubicBezTo>
                  <a:pt x="3826465" y="4950975"/>
                  <a:pt x="3782586" y="4987146"/>
                  <a:pt x="3785910" y="4965148"/>
                </a:cubicBezTo>
                <a:cubicBezTo>
                  <a:pt x="3750785" y="4971249"/>
                  <a:pt x="3699033" y="4952693"/>
                  <a:pt x="3671085" y="4977741"/>
                </a:cubicBezTo>
                <a:cubicBezTo>
                  <a:pt x="3621255" y="4982620"/>
                  <a:pt x="3562637" y="4994206"/>
                  <a:pt x="3486928" y="4994420"/>
                </a:cubicBezTo>
                <a:cubicBezTo>
                  <a:pt x="3446030" y="4994640"/>
                  <a:pt x="3343460" y="4976299"/>
                  <a:pt x="3280956" y="4975036"/>
                </a:cubicBezTo>
                <a:cubicBezTo>
                  <a:pt x="3227193" y="4980695"/>
                  <a:pt x="3256481" y="4973778"/>
                  <a:pt x="3211563" y="4993919"/>
                </a:cubicBezTo>
                <a:cubicBezTo>
                  <a:pt x="3207119" y="4990757"/>
                  <a:pt x="3170070" y="4988394"/>
                  <a:pt x="3164681" y="4986606"/>
                </a:cubicBezTo>
                <a:lnTo>
                  <a:pt x="3127171" y="4979411"/>
                </a:lnTo>
                <a:lnTo>
                  <a:pt x="3096889" y="4976795"/>
                </a:lnTo>
                <a:cubicBezTo>
                  <a:pt x="3088441" y="4978753"/>
                  <a:pt x="3082883" y="4978233"/>
                  <a:pt x="3078620" y="4976620"/>
                </a:cubicBezTo>
                <a:lnTo>
                  <a:pt x="3074275" y="4973840"/>
                </a:lnTo>
                <a:lnTo>
                  <a:pt x="3036436" y="4968613"/>
                </a:lnTo>
                <a:lnTo>
                  <a:pt x="3031995" y="4969990"/>
                </a:lnTo>
                <a:lnTo>
                  <a:pt x="2994028" y="4967956"/>
                </a:lnTo>
                <a:cubicBezTo>
                  <a:pt x="2992299" y="4970105"/>
                  <a:pt x="2989407" y="4971561"/>
                  <a:pt x="2984001" y="4971609"/>
                </a:cubicBezTo>
                <a:cubicBezTo>
                  <a:pt x="2994191" y="4986644"/>
                  <a:pt x="2981386" y="4977427"/>
                  <a:pt x="2964542" y="4976237"/>
                </a:cubicBezTo>
                <a:cubicBezTo>
                  <a:pt x="2976613" y="4999323"/>
                  <a:pt x="2927627" y="4986817"/>
                  <a:pt x="2921274" y="4999668"/>
                </a:cubicBezTo>
                <a:cubicBezTo>
                  <a:pt x="2908629" y="4998274"/>
                  <a:pt x="2895476" y="4997220"/>
                  <a:pt x="2882111" y="4996632"/>
                </a:cubicBezTo>
                <a:lnTo>
                  <a:pt x="2874282" y="4996582"/>
                </a:lnTo>
                <a:cubicBezTo>
                  <a:pt x="2874237" y="4996658"/>
                  <a:pt x="2874193" y="4996735"/>
                  <a:pt x="2874147" y="4996812"/>
                </a:cubicBezTo>
                <a:cubicBezTo>
                  <a:pt x="2872492" y="4997296"/>
                  <a:pt x="2869935" y="4997466"/>
                  <a:pt x="2865932" y="4997221"/>
                </a:cubicBezTo>
                <a:lnTo>
                  <a:pt x="2860008" y="4996489"/>
                </a:lnTo>
                <a:lnTo>
                  <a:pt x="2844819" y="4996392"/>
                </a:lnTo>
                <a:lnTo>
                  <a:pt x="2839735" y="4997900"/>
                </a:lnTo>
                <a:lnTo>
                  <a:pt x="2837922" y="5000718"/>
                </a:lnTo>
                <a:lnTo>
                  <a:pt x="2836507" y="5000394"/>
                </a:lnTo>
                <a:cubicBezTo>
                  <a:pt x="2825749" y="4995427"/>
                  <a:pt x="2822382" y="4988291"/>
                  <a:pt x="2808859" y="5008050"/>
                </a:cubicBezTo>
                <a:cubicBezTo>
                  <a:pt x="2784233" y="4999995"/>
                  <a:pt x="2779499" y="5012041"/>
                  <a:pt x="2745907" y="5016391"/>
                </a:cubicBezTo>
                <a:cubicBezTo>
                  <a:pt x="2731796" y="5008784"/>
                  <a:pt x="2720518" y="5011549"/>
                  <a:pt x="2709519" y="5017601"/>
                </a:cubicBezTo>
                <a:cubicBezTo>
                  <a:pt x="2676766" y="5014138"/>
                  <a:pt x="2646981" y="5022656"/>
                  <a:pt x="2610212" y="5024813"/>
                </a:cubicBezTo>
                <a:cubicBezTo>
                  <a:pt x="2570359" y="5014992"/>
                  <a:pt x="2550109" y="5032793"/>
                  <a:pt x="2510814" y="5035020"/>
                </a:cubicBezTo>
                <a:cubicBezTo>
                  <a:pt x="2476639" y="5017991"/>
                  <a:pt x="2482834" y="5049980"/>
                  <a:pt x="2462736" y="5056754"/>
                </a:cubicBezTo>
                <a:lnTo>
                  <a:pt x="2457050" y="5057379"/>
                </a:lnTo>
                <a:lnTo>
                  <a:pt x="2442184" y="5054901"/>
                </a:lnTo>
                <a:lnTo>
                  <a:pt x="2436703" y="5053277"/>
                </a:lnTo>
                <a:cubicBezTo>
                  <a:pt x="2432888" y="5052418"/>
                  <a:pt x="2430299" y="5052175"/>
                  <a:pt x="2428451" y="5052373"/>
                </a:cubicBezTo>
                <a:lnTo>
                  <a:pt x="2420551" y="5051292"/>
                </a:lnTo>
                <a:cubicBezTo>
                  <a:pt x="2407700" y="5048633"/>
                  <a:pt x="2395274" y="5045570"/>
                  <a:pt x="2383501" y="5042264"/>
                </a:cubicBezTo>
                <a:cubicBezTo>
                  <a:pt x="2362992" y="5043848"/>
                  <a:pt x="2317884" y="5059023"/>
                  <a:pt x="2297493" y="5060796"/>
                </a:cubicBezTo>
                <a:lnTo>
                  <a:pt x="2261156" y="5052905"/>
                </a:lnTo>
                <a:lnTo>
                  <a:pt x="2200581" y="5036274"/>
                </a:lnTo>
                <a:lnTo>
                  <a:pt x="2198380" y="5036861"/>
                </a:lnTo>
                <a:lnTo>
                  <a:pt x="2116066" y="5030866"/>
                </a:lnTo>
                <a:cubicBezTo>
                  <a:pt x="2111600" y="5028328"/>
                  <a:pt x="2059664" y="5017338"/>
                  <a:pt x="2056754" y="5013653"/>
                </a:cubicBezTo>
                <a:cubicBezTo>
                  <a:pt x="2003393" y="5025622"/>
                  <a:pt x="1998298" y="5020073"/>
                  <a:pt x="1942916" y="5016969"/>
                </a:cubicBezTo>
                <a:cubicBezTo>
                  <a:pt x="1882138" y="5005950"/>
                  <a:pt x="1836966" y="4987831"/>
                  <a:pt x="1796717" y="4981610"/>
                </a:cubicBezTo>
                <a:cubicBezTo>
                  <a:pt x="1724075" y="4970499"/>
                  <a:pt x="1636218" y="4947449"/>
                  <a:pt x="1583222" y="4942334"/>
                </a:cubicBezTo>
                <a:cubicBezTo>
                  <a:pt x="1544265" y="4961611"/>
                  <a:pt x="1556109" y="4938719"/>
                  <a:pt x="1518821" y="4938963"/>
                </a:cubicBezTo>
                <a:cubicBezTo>
                  <a:pt x="1497291" y="4936197"/>
                  <a:pt x="1483221" y="4927794"/>
                  <a:pt x="1471837" y="4925740"/>
                </a:cubicBezTo>
                <a:lnTo>
                  <a:pt x="1450515" y="4926642"/>
                </a:lnTo>
                <a:lnTo>
                  <a:pt x="1437078" y="4926078"/>
                </a:lnTo>
                <a:lnTo>
                  <a:pt x="1432462" y="4931139"/>
                </a:lnTo>
                <a:lnTo>
                  <a:pt x="1411645" y="4934032"/>
                </a:lnTo>
                <a:cubicBezTo>
                  <a:pt x="1384856" y="4931153"/>
                  <a:pt x="1306656" y="4918434"/>
                  <a:pt x="1271729" y="4913863"/>
                </a:cubicBezTo>
                <a:cubicBezTo>
                  <a:pt x="1258697" y="4907976"/>
                  <a:pt x="1213546" y="4901042"/>
                  <a:pt x="1202076" y="4906608"/>
                </a:cubicBezTo>
                <a:cubicBezTo>
                  <a:pt x="1192059" y="4906580"/>
                  <a:pt x="1182171" y="4902320"/>
                  <a:pt x="1174670" y="4909064"/>
                </a:cubicBezTo>
                <a:cubicBezTo>
                  <a:pt x="1163701" y="4916862"/>
                  <a:pt x="1136874" y="4897641"/>
                  <a:pt x="1137035" y="4908989"/>
                </a:cubicBezTo>
                <a:cubicBezTo>
                  <a:pt x="1117838" y="4895687"/>
                  <a:pt x="1091386" y="4911450"/>
                  <a:pt x="1069882" y="4912892"/>
                </a:cubicBezTo>
                <a:cubicBezTo>
                  <a:pt x="1055589" y="4900472"/>
                  <a:pt x="1024570" y="4915744"/>
                  <a:pt x="980935" y="4911119"/>
                </a:cubicBezTo>
                <a:cubicBezTo>
                  <a:pt x="947614" y="4906556"/>
                  <a:pt x="913224" y="4897403"/>
                  <a:pt x="869960" y="4885518"/>
                </a:cubicBezTo>
                <a:cubicBezTo>
                  <a:pt x="819114" y="4856727"/>
                  <a:pt x="768074" y="4850663"/>
                  <a:pt x="721345" y="4839806"/>
                </a:cubicBezTo>
                <a:cubicBezTo>
                  <a:pt x="667944" y="4829906"/>
                  <a:pt x="698286" y="4859338"/>
                  <a:pt x="635428" y="4830000"/>
                </a:cubicBezTo>
                <a:cubicBezTo>
                  <a:pt x="626286" y="4837571"/>
                  <a:pt x="617638" y="4836842"/>
                  <a:pt x="604106" y="4830842"/>
                </a:cubicBezTo>
                <a:cubicBezTo>
                  <a:pt x="583276" y="4833091"/>
                  <a:pt x="539859" y="4845979"/>
                  <a:pt x="510451" y="4843485"/>
                </a:cubicBezTo>
                <a:cubicBezTo>
                  <a:pt x="489781" y="4840800"/>
                  <a:pt x="443867" y="4818678"/>
                  <a:pt x="427656" y="4815877"/>
                </a:cubicBezTo>
                <a:cubicBezTo>
                  <a:pt x="424088" y="4817297"/>
                  <a:pt x="419580" y="4820561"/>
                  <a:pt x="413184" y="4826676"/>
                </a:cubicBezTo>
                <a:cubicBezTo>
                  <a:pt x="387673" y="4816699"/>
                  <a:pt x="379855" y="4828170"/>
                  <a:pt x="341772" y="4829671"/>
                </a:cubicBezTo>
                <a:cubicBezTo>
                  <a:pt x="327795" y="4821005"/>
                  <a:pt x="314729" y="4822794"/>
                  <a:pt x="301266" y="4827842"/>
                </a:cubicBezTo>
                <a:cubicBezTo>
                  <a:pt x="265781" y="4821714"/>
                  <a:pt x="231017" y="4827635"/>
                  <a:pt x="189886" y="4826710"/>
                </a:cubicBezTo>
                <a:cubicBezTo>
                  <a:pt x="147910" y="4813727"/>
                  <a:pt x="121702" y="4829584"/>
                  <a:pt x="77762" y="4828518"/>
                </a:cubicBezTo>
                <a:cubicBezTo>
                  <a:pt x="38733" y="4806108"/>
                  <a:pt x="44308" y="4851138"/>
                  <a:pt x="8164" y="4846203"/>
                </a:cubicBezTo>
                <a:lnTo>
                  <a:pt x="0" y="4843648"/>
                </a:lnTo>
                <a:lnTo>
                  <a:pt x="0" y="4080681"/>
                </a:lnTo>
                <a:close/>
              </a:path>
            </a:pathLst>
          </a:custGeom>
        </p:spPr>
      </p:pic>
      <p:pic>
        <p:nvPicPr>
          <p:cNvPr id="2" name="Picture 1" descr="A black background with a black square&#10;&#10;Description automatically generated with medium confidence">
            <a:extLst>
              <a:ext uri="{FF2B5EF4-FFF2-40B4-BE49-F238E27FC236}">
                <a16:creationId xmlns:a16="http://schemas.microsoft.com/office/drawing/2014/main" id="{4338200B-E82E-32DC-5441-7770639CEA72}"/>
              </a:ext>
            </a:extLst>
          </p:cNvPr>
          <p:cNvPicPr>
            <a:picLocks noChangeAspect="1"/>
          </p:cNvPicPr>
          <p:nvPr/>
        </p:nvPicPr>
        <p:blipFill>
          <a:blip r:embed="rId4"/>
          <a:stretch>
            <a:fillRect/>
          </a:stretch>
        </p:blipFill>
        <p:spPr>
          <a:xfrm>
            <a:off x="10408598" y="5940050"/>
            <a:ext cx="1490084" cy="743700"/>
          </a:xfrm>
          <a:prstGeom prst="rect">
            <a:avLst/>
          </a:prstGeom>
        </p:spPr>
      </p:pic>
    </p:spTree>
    <p:extLst>
      <p:ext uri="{BB962C8B-B14F-4D97-AF65-F5344CB8AC3E}">
        <p14:creationId xmlns:p14="http://schemas.microsoft.com/office/powerpoint/2010/main" val="25800969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80AE41C-D2A5-FA7A-584F-4658068638D1}"/>
              </a:ext>
            </a:extLst>
          </p:cNvPr>
          <p:cNvSpPr/>
          <p:nvPr/>
        </p:nvSpPr>
        <p:spPr>
          <a:xfrm>
            <a:off x="376198" y="5980241"/>
            <a:ext cx="9597536" cy="7101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fontScale="92500"/>
          </a:bodyPr>
          <a:lstStyle/>
          <a:p>
            <a:pPr algn="ctr"/>
            <a:r>
              <a:rPr lang="en-US" sz="3200"/>
              <a:t>Quantifying Latency and Procedure Performance in XR</a:t>
            </a:r>
          </a:p>
        </p:txBody>
      </p:sp>
      <p:sp>
        <p:nvSpPr>
          <p:cNvPr id="8" name="Content Placeholder 2">
            <a:extLst>
              <a:ext uri="{FF2B5EF4-FFF2-40B4-BE49-F238E27FC236}">
                <a16:creationId xmlns:a16="http://schemas.microsoft.com/office/drawing/2014/main" id="{F1B60143-3D91-DF2D-D222-B5240E5610E7}"/>
              </a:ext>
            </a:extLst>
          </p:cNvPr>
          <p:cNvSpPr>
            <a:spLocks noGrp="1"/>
          </p:cNvSpPr>
          <p:nvPr>
            <p:ph idx="1"/>
          </p:nvPr>
        </p:nvSpPr>
        <p:spPr>
          <a:xfrm>
            <a:off x="376005" y="1138575"/>
            <a:ext cx="11789761" cy="4563699"/>
          </a:xfrm>
        </p:spPr>
        <p:txBody>
          <a:bodyPr vert="horz" lIns="91440" tIns="45720" rIns="91440" bIns="45720" rtlCol="0" anchor="t">
            <a:normAutofit fontScale="85000" lnSpcReduction="10000"/>
          </a:bodyPr>
          <a:lstStyle/>
          <a:p>
            <a:pPr marL="0" indent="0">
              <a:buNone/>
            </a:pPr>
            <a:endParaRPr lang="en-US"/>
          </a:p>
          <a:p>
            <a:r>
              <a:rPr lang="en-US"/>
              <a:t>XR Excel wants to develop a product that facilitates a telementor guiding a less trained provider in ultrasound guided biopsy in XR</a:t>
            </a:r>
          </a:p>
          <a:p>
            <a:pPr marL="0" indent="0">
              <a:buNone/>
            </a:pPr>
            <a:endParaRPr lang="en-US"/>
          </a:p>
          <a:p>
            <a:r>
              <a:rPr lang="en-US"/>
              <a:t>2 years later the FDA is asked to approve XR Excel's product </a:t>
            </a:r>
          </a:p>
          <a:p>
            <a:endParaRPr lang="en-US"/>
          </a:p>
          <a:p>
            <a:r>
              <a:rPr lang="en-US"/>
              <a:t>What is the acceptable latency between when the US image is obtained and when it is displayed on the XR headset? How is it measured? How does the end-user  you know if it's increasing? What is the necessary resolution? What network bandwidth is required?  What happens to the latency as the demands on the network and XR device increase (i.e. telementor comes in)? </a:t>
            </a:r>
          </a:p>
          <a:p>
            <a:endParaRPr lang="en-US"/>
          </a:p>
          <a:p>
            <a:endParaRPr lang="en-US"/>
          </a:p>
          <a:p>
            <a:pPr marL="0" indent="0">
              <a:buNone/>
            </a:pPr>
            <a:endParaRPr lang="en-US"/>
          </a:p>
          <a:p>
            <a:pPr marL="457200" lvl="1" indent="0">
              <a:buNone/>
            </a:pPr>
            <a:endParaRPr lang="en-US"/>
          </a:p>
        </p:txBody>
      </p:sp>
      <p:sp>
        <p:nvSpPr>
          <p:cNvPr id="10" name="Title 1">
            <a:extLst>
              <a:ext uri="{FF2B5EF4-FFF2-40B4-BE49-F238E27FC236}">
                <a16:creationId xmlns:a16="http://schemas.microsoft.com/office/drawing/2014/main" id="{1C63535F-C305-ABA2-F460-EC1B8B283624}"/>
              </a:ext>
            </a:extLst>
          </p:cNvPr>
          <p:cNvSpPr>
            <a:spLocks noGrp="1"/>
          </p:cNvSpPr>
          <p:nvPr>
            <p:ph type="title"/>
          </p:nvPr>
        </p:nvSpPr>
        <p:spPr>
          <a:xfrm>
            <a:off x="376003" y="564994"/>
            <a:ext cx="10515600" cy="763432"/>
          </a:xfrm>
        </p:spPr>
        <p:txBody>
          <a:bodyPr>
            <a:normAutofit/>
          </a:bodyPr>
          <a:lstStyle/>
          <a:p>
            <a:r>
              <a:rPr lang="en-US" sz="4400"/>
              <a:t>Problem we are addressing</a:t>
            </a:r>
          </a:p>
        </p:txBody>
      </p:sp>
    </p:spTree>
    <p:extLst>
      <p:ext uri="{BB962C8B-B14F-4D97-AF65-F5344CB8AC3E}">
        <p14:creationId xmlns:p14="http://schemas.microsoft.com/office/powerpoint/2010/main" val="6281197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80AE41C-D2A5-FA7A-584F-4658068638D1}"/>
              </a:ext>
            </a:extLst>
          </p:cNvPr>
          <p:cNvSpPr/>
          <p:nvPr/>
        </p:nvSpPr>
        <p:spPr>
          <a:xfrm>
            <a:off x="376198" y="5980241"/>
            <a:ext cx="9597536" cy="7101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fontScale="92500"/>
          </a:bodyPr>
          <a:lstStyle/>
          <a:p>
            <a:pPr algn="ctr"/>
            <a:r>
              <a:rPr lang="en-US" sz="3200"/>
              <a:t>Quantifying Latency and Procedure Performance in XR</a:t>
            </a:r>
          </a:p>
        </p:txBody>
      </p:sp>
      <p:pic>
        <p:nvPicPr>
          <p:cNvPr id="4" name="Picture 3" descr="A diagram of a computer setup&#10;&#10;Description automatically generated">
            <a:extLst>
              <a:ext uri="{FF2B5EF4-FFF2-40B4-BE49-F238E27FC236}">
                <a16:creationId xmlns:a16="http://schemas.microsoft.com/office/drawing/2014/main" id="{D862BDA5-CB2D-158E-A914-2922EB1C2BF8}"/>
              </a:ext>
            </a:extLst>
          </p:cNvPr>
          <p:cNvPicPr>
            <a:picLocks noChangeAspect="1"/>
          </p:cNvPicPr>
          <p:nvPr/>
        </p:nvPicPr>
        <p:blipFill>
          <a:blip r:embed="rId2"/>
          <a:srcRect l="7749" t="18727" r="38945"/>
          <a:stretch/>
        </p:blipFill>
        <p:spPr>
          <a:xfrm>
            <a:off x="473568" y="589045"/>
            <a:ext cx="5458964" cy="4638655"/>
          </a:xfrm>
          <a:prstGeom prst="rect">
            <a:avLst/>
          </a:prstGeom>
        </p:spPr>
      </p:pic>
      <p:sp>
        <p:nvSpPr>
          <p:cNvPr id="6" name="Content Placeholder 5">
            <a:extLst>
              <a:ext uri="{FF2B5EF4-FFF2-40B4-BE49-F238E27FC236}">
                <a16:creationId xmlns:a16="http://schemas.microsoft.com/office/drawing/2014/main" id="{08DFD76B-5DBF-478F-DD38-C39B858820E1}"/>
              </a:ext>
            </a:extLst>
          </p:cNvPr>
          <p:cNvSpPr>
            <a:spLocks noGrp="1"/>
          </p:cNvSpPr>
          <p:nvPr>
            <p:ph idx="1"/>
          </p:nvPr>
        </p:nvSpPr>
        <p:spPr>
          <a:xfrm>
            <a:off x="6182531" y="700113"/>
            <a:ext cx="5884889" cy="4423920"/>
          </a:xfrm>
        </p:spPr>
        <p:txBody>
          <a:bodyPr vert="horz" lIns="91440" tIns="45720" rIns="91440" bIns="45720" rtlCol="0" anchor="t">
            <a:normAutofit/>
          </a:bodyPr>
          <a:lstStyle/>
          <a:p>
            <a:pPr marL="0" indent="0">
              <a:buNone/>
            </a:pPr>
            <a:r>
              <a:rPr lang="en-US"/>
              <a:t>Q 1 Develop a prototype testbed</a:t>
            </a:r>
          </a:p>
          <a:p>
            <a:pPr marL="0" indent="0">
              <a:buNone/>
            </a:pPr>
            <a:endParaRPr lang="en-US"/>
          </a:p>
          <a:p>
            <a:pPr marL="0" indent="0">
              <a:buNone/>
            </a:pPr>
            <a:r>
              <a:rPr lang="en-US"/>
              <a:t>Q 2 Alpha and test and modify </a:t>
            </a:r>
          </a:p>
          <a:p>
            <a:pPr marL="0" indent="0">
              <a:buNone/>
            </a:pPr>
            <a:endParaRPr lang="en-US"/>
          </a:p>
          <a:p>
            <a:pPr marL="0" indent="0">
              <a:buNone/>
            </a:pPr>
            <a:r>
              <a:rPr lang="en-US"/>
              <a:t>Q3 Pilot study with HCPs performing an US guided biopsy</a:t>
            </a:r>
          </a:p>
          <a:p>
            <a:pPr marL="0" indent="0">
              <a:buNone/>
            </a:pPr>
            <a:endParaRPr lang="en-US"/>
          </a:p>
          <a:p>
            <a:pPr marL="0" indent="0">
              <a:buNone/>
            </a:pPr>
            <a:r>
              <a:rPr lang="en-US"/>
              <a:t>Q4 Analyze results </a:t>
            </a:r>
          </a:p>
        </p:txBody>
      </p:sp>
    </p:spTree>
    <p:extLst>
      <p:ext uri="{BB962C8B-B14F-4D97-AF65-F5344CB8AC3E}">
        <p14:creationId xmlns:p14="http://schemas.microsoft.com/office/powerpoint/2010/main" val="23125477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210DEA1-1B81-1776-87CF-9A01CBADFD65}"/>
              </a:ext>
            </a:extLst>
          </p:cNvPr>
          <p:cNvSpPr>
            <a:spLocks noGrp="1"/>
          </p:cNvSpPr>
          <p:nvPr>
            <p:ph type="title"/>
          </p:nvPr>
        </p:nvSpPr>
        <p:spPr>
          <a:xfrm>
            <a:off x="838200" y="365125"/>
            <a:ext cx="10515600" cy="878459"/>
          </a:xfrm>
        </p:spPr>
        <p:txBody>
          <a:bodyPr/>
          <a:lstStyle/>
          <a:p>
            <a:r>
              <a:rPr lang="en-US"/>
              <a:t>Experimental Setup: Benchmarking Latency</a:t>
            </a:r>
          </a:p>
        </p:txBody>
      </p:sp>
      <p:pic>
        <p:nvPicPr>
          <p:cNvPr id="2" name="Picture 2">
            <a:extLst>
              <a:ext uri="{FF2B5EF4-FFF2-40B4-BE49-F238E27FC236}">
                <a16:creationId xmlns:a16="http://schemas.microsoft.com/office/drawing/2014/main" id="{89104C30-CCEE-B53F-5F53-37DDD35A2C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29000"/>
            <a:ext cx="12192000" cy="96744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a:extLst>
              <a:ext uri="{FF2B5EF4-FFF2-40B4-BE49-F238E27FC236}">
                <a16:creationId xmlns:a16="http://schemas.microsoft.com/office/drawing/2014/main" id="{B76CDD49-6A86-793B-C431-119749DC9E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52572"/>
            <a:ext cx="12192000" cy="9674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FC5937B-9CE6-B173-FE3D-493C2840F841}"/>
              </a:ext>
            </a:extLst>
          </p:cNvPr>
          <p:cNvSpPr txBox="1"/>
          <p:nvPr/>
        </p:nvSpPr>
        <p:spPr>
          <a:xfrm>
            <a:off x="0" y="1363412"/>
            <a:ext cx="1725344" cy="369332"/>
          </a:xfrm>
          <a:prstGeom prst="rect">
            <a:avLst/>
          </a:prstGeom>
          <a:noFill/>
        </p:spPr>
        <p:txBody>
          <a:bodyPr wrap="none" rtlCol="0">
            <a:spAutoFit/>
          </a:bodyPr>
          <a:lstStyle/>
          <a:p>
            <a:r>
              <a:rPr lang="en-US"/>
              <a:t>Machine Stream</a:t>
            </a:r>
          </a:p>
        </p:txBody>
      </p:sp>
      <p:sp>
        <p:nvSpPr>
          <p:cNvPr id="6" name="TextBox 5">
            <a:extLst>
              <a:ext uri="{FF2B5EF4-FFF2-40B4-BE49-F238E27FC236}">
                <a16:creationId xmlns:a16="http://schemas.microsoft.com/office/drawing/2014/main" id="{75951FB4-4580-C183-68A8-049ECDC80281}"/>
              </a:ext>
            </a:extLst>
          </p:cNvPr>
          <p:cNvSpPr txBox="1"/>
          <p:nvPr/>
        </p:nvSpPr>
        <p:spPr>
          <a:xfrm>
            <a:off x="-24472" y="2939840"/>
            <a:ext cx="1773434" cy="369332"/>
          </a:xfrm>
          <a:prstGeom prst="rect">
            <a:avLst/>
          </a:prstGeom>
          <a:noFill/>
        </p:spPr>
        <p:txBody>
          <a:bodyPr wrap="none" rtlCol="0">
            <a:spAutoFit/>
          </a:bodyPr>
          <a:lstStyle/>
          <a:p>
            <a:r>
              <a:rPr lang="en-US"/>
              <a:t>HoloLens Stream</a:t>
            </a:r>
          </a:p>
        </p:txBody>
      </p:sp>
      <p:pic>
        <p:nvPicPr>
          <p:cNvPr id="7" name="Picture 2">
            <a:extLst>
              <a:ext uri="{FF2B5EF4-FFF2-40B4-BE49-F238E27FC236}">
                <a16:creationId xmlns:a16="http://schemas.microsoft.com/office/drawing/2014/main" id="{A4F15365-9D75-E76C-026C-159932321C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90" y="4422579"/>
            <a:ext cx="3136900" cy="2436930"/>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a:extLst>
              <a:ext uri="{FF2B5EF4-FFF2-40B4-BE49-F238E27FC236}">
                <a16:creationId xmlns:a16="http://schemas.microsoft.com/office/drawing/2014/main" id="{745B8687-38E6-E9BA-AF68-B497A96896A4}"/>
              </a:ext>
            </a:extLst>
          </p:cNvPr>
          <p:cNvSpPr/>
          <p:nvPr/>
        </p:nvSpPr>
        <p:spPr>
          <a:xfrm>
            <a:off x="3871495" y="1732744"/>
            <a:ext cx="1074821" cy="1309909"/>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D8424508-F104-8190-C99A-430F191333E1}"/>
              </a:ext>
            </a:extLst>
          </p:cNvPr>
          <p:cNvSpPr/>
          <p:nvPr/>
        </p:nvSpPr>
        <p:spPr>
          <a:xfrm>
            <a:off x="7167330" y="3257765"/>
            <a:ext cx="1074821" cy="1309909"/>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Arrow Connector 10">
            <a:extLst>
              <a:ext uri="{FF2B5EF4-FFF2-40B4-BE49-F238E27FC236}">
                <a16:creationId xmlns:a16="http://schemas.microsoft.com/office/drawing/2014/main" id="{22D30E99-650F-4926-41ED-0E8D13EF4576}"/>
              </a:ext>
            </a:extLst>
          </p:cNvPr>
          <p:cNvCxnSpPr/>
          <p:nvPr/>
        </p:nvCxnSpPr>
        <p:spPr>
          <a:xfrm>
            <a:off x="4946316" y="2991247"/>
            <a:ext cx="2345735" cy="317925"/>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01DB3220-5B23-8D90-8DF2-F61BF797DEB8}"/>
              </a:ext>
            </a:extLst>
          </p:cNvPr>
          <p:cNvSpPr/>
          <p:nvPr/>
        </p:nvSpPr>
        <p:spPr>
          <a:xfrm>
            <a:off x="2407533" y="5104436"/>
            <a:ext cx="428264" cy="462988"/>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D7CE157C-0266-8DAC-DC34-DA9DD572C5BD}"/>
              </a:ext>
            </a:extLst>
          </p:cNvPr>
          <p:cNvSpPr txBox="1"/>
          <p:nvPr/>
        </p:nvSpPr>
        <p:spPr>
          <a:xfrm>
            <a:off x="5128428" y="4567674"/>
            <a:ext cx="1856790" cy="369332"/>
          </a:xfrm>
          <a:prstGeom prst="rect">
            <a:avLst/>
          </a:prstGeom>
          <a:noFill/>
        </p:spPr>
        <p:txBody>
          <a:bodyPr wrap="none" rtlCol="0">
            <a:spAutoFit/>
          </a:bodyPr>
          <a:lstStyle/>
          <a:p>
            <a:r>
              <a:rPr lang="en-US"/>
              <a:t>Latency ~ 312 </a:t>
            </a:r>
            <a:r>
              <a:rPr lang="en-US" err="1"/>
              <a:t>ms</a:t>
            </a:r>
            <a:r>
              <a:rPr lang="en-US"/>
              <a:t> </a:t>
            </a:r>
          </a:p>
        </p:txBody>
      </p:sp>
    </p:spTree>
    <p:extLst>
      <p:ext uri="{BB962C8B-B14F-4D97-AF65-F5344CB8AC3E}">
        <p14:creationId xmlns:p14="http://schemas.microsoft.com/office/powerpoint/2010/main" val="157840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2" grpId="0" animBg="1"/>
      <p:bldP spid="13"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190969F0-E690-844E-CBC0-EAEA6F9575AD}"/>
              </a:ext>
            </a:extLst>
          </p:cNvPr>
          <p:cNvSpPr>
            <a:spLocks noGrp="1"/>
          </p:cNvSpPr>
          <p:nvPr>
            <p:ph sz="half" idx="2"/>
          </p:nvPr>
        </p:nvSpPr>
        <p:spPr>
          <a:xfrm>
            <a:off x="6582372" y="1717324"/>
            <a:ext cx="5232760" cy="2922697"/>
          </a:xfrm>
        </p:spPr>
        <p:txBody>
          <a:bodyPr vert="horz" lIns="91440" tIns="45720" rIns="91440" bIns="45720" rtlCol="0" anchor="t">
            <a:normAutofit fontScale="85000" lnSpcReduction="20000"/>
          </a:bodyPr>
          <a:lstStyle/>
          <a:p>
            <a:pPr marL="514350" indent="-514350">
              <a:buAutoNum type="arabicPeriod"/>
            </a:pPr>
            <a:r>
              <a:rPr lang="en-US"/>
              <a:t>Root XR challenges </a:t>
            </a:r>
          </a:p>
          <a:p>
            <a:pPr marL="971550" lvl="1" indent="-514350">
              <a:buFont typeface="Courier New" panose="020B0604020202020204" pitchFamily="34" charset="0"/>
              <a:buChar char="o"/>
            </a:pPr>
            <a:r>
              <a:rPr lang="en-US"/>
              <a:t>Cybersickness</a:t>
            </a:r>
          </a:p>
          <a:p>
            <a:pPr marL="971550" lvl="1" indent="-514350">
              <a:buFont typeface="Courier New" panose="020B0604020202020204" pitchFamily="34" charset="0"/>
              <a:buChar char="o"/>
            </a:pPr>
            <a:r>
              <a:rPr lang="en-US"/>
              <a:t>Collaborative Simulation Platform </a:t>
            </a:r>
          </a:p>
          <a:p>
            <a:pPr marL="514350" indent="-514350">
              <a:buAutoNum type="arabicPeriod"/>
            </a:pPr>
            <a:r>
              <a:rPr lang="en-US"/>
              <a:t>Regulatory Issues </a:t>
            </a:r>
          </a:p>
          <a:p>
            <a:pPr marL="971550" lvl="1" indent="-514350">
              <a:buFont typeface="Courier New" panose="020B0604020202020204" pitchFamily="34" charset="0"/>
              <a:buChar char="o"/>
            </a:pPr>
            <a:r>
              <a:rPr lang="en-US"/>
              <a:t>XR Latency </a:t>
            </a:r>
          </a:p>
          <a:p>
            <a:pPr marL="514350" indent="-514350">
              <a:buAutoNum type="arabicPeriod"/>
            </a:pPr>
            <a:r>
              <a:rPr lang="en-US"/>
              <a:t>Hospital Integration</a:t>
            </a:r>
          </a:p>
          <a:p>
            <a:pPr marL="971550" lvl="1" indent="-514350">
              <a:buFont typeface="Courier New" panose="020B0604020202020204" pitchFamily="34" charset="0"/>
              <a:buChar char="o"/>
            </a:pPr>
            <a:r>
              <a:rPr lang="en-US"/>
              <a:t>Standardization of Integration </a:t>
            </a:r>
          </a:p>
          <a:p>
            <a:pPr marL="514350" indent="-514350">
              <a:buAutoNum type="arabicPeriod"/>
            </a:pPr>
            <a:r>
              <a:rPr lang="en-US"/>
              <a:t>Adoption &amp; Acceptance </a:t>
            </a:r>
          </a:p>
          <a:p>
            <a:pPr marL="971550" lvl="1" indent="-514350">
              <a:buFont typeface="Courier New" panose="020B0604020202020204" pitchFamily="34" charset="0"/>
              <a:buChar char="o"/>
            </a:pPr>
            <a:r>
              <a:rPr lang="en-US"/>
              <a:t>All of the projects </a:t>
            </a:r>
          </a:p>
        </p:txBody>
      </p:sp>
      <p:grpSp>
        <p:nvGrpSpPr>
          <p:cNvPr id="2" name="Group 1">
            <a:extLst>
              <a:ext uri="{FF2B5EF4-FFF2-40B4-BE49-F238E27FC236}">
                <a16:creationId xmlns:a16="http://schemas.microsoft.com/office/drawing/2014/main" id="{74271464-8DB1-E049-4E72-6D6AE031F4DB}"/>
              </a:ext>
            </a:extLst>
          </p:cNvPr>
          <p:cNvGrpSpPr/>
          <p:nvPr/>
        </p:nvGrpSpPr>
        <p:grpSpPr>
          <a:xfrm>
            <a:off x="436683" y="5830355"/>
            <a:ext cx="2574531" cy="813653"/>
            <a:chOff x="436683" y="5830355"/>
            <a:chExt cx="2574531" cy="813653"/>
          </a:xfrm>
        </p:grpSpPr>
        <p:pic>
          <p:nvPicPr>
            <p:cNvPr id="9" name="Picture 8" descr="A qr code on a black background&#10;&#10;Description automatically generated">
              <a:extLst>
                <a:ext uri="{FF2B5EF4-FFF2-40B4-BE49-F238E27FC236}">
                  <a16:creationId xmlns:a16="http://schemas.microsoft.com/office/drawing/2014/main" id="{A9CC9769-8AE3-426B-7D21-BEA9B0D03191}"/>
                </a:ext>
              </a:extLst>
            </p:cNvPr>
            <p:cNvPicPr>
              <a:picLocks noChangeAspect="1"/>
            </p:cNvPicPr>
            <p:nvPr/>
          </p:nvPicPr>
          <p:blipFill>
            <a:blip r:embed="rId3"/>
            <a:srcRect l="286" r="2005" b="-1"/>
            <a:stretch/>
          </p:blipFill>
          <p:spPr>
            <a:xfrm>
              <a:off x="436683" y="5830355"/>
              <a:ext cx="793027" cy="803143"/>
            </a:xfrm>
            <a:prstGeom prst="rect">
              <a:avLst/>
            </a:prstGeom>
          </p:spPr>
        </p:pic>
        <p:sp>
          <p:nvSpPr>
            <p:cNvPr id="11" name="TextBox 10">
              <a:extLst>
                <a:ext uri="{FF2B5EF4-FFF2-40B4-BE49-F238E27FC236}">
                  <a16:creationId xmlns:a16="http://schemas.microsoft.com/office/drawing/2014/main" id="{870A1628-E8F4-22A3-CE90-1DE5530338C8}"/>
                </a:ext>
              </a:extLst>
            </p:cNvPr>
            <p:cNvSpPr txBox="1"/>
            <p:nvPr/>
          </p:nvSpPr>
          <p:spPr>
            <a:xfrm>
              <a:off x="1355834" y="6274676"/>
              <a:ext cx="1655380" cy="369332"/>
            </a:xfrm>
            <a:prstGeom prst="rect">
              <a:avLst/>
            </a:prstGeom>
            <a:noFill/>
          </p:spPr>
          <p:txBody>
            <a:bodyPr wrap="square" rtlCol="0">
              <a:spAutoFit/>
            </a:bodyPr>
            <a:lstStyle/>
            <a:p>
              <a:r>
                <a:rPr lang="en-US"/>
                <a:t>Survey Link</a:t>
              </a:r>
            </a:p>
          </p:txBody>
        </p:sp>
      </p:grpSp>
      <p:pic>
        <p:nvPicPr>
          <p:cNvPr id="10" name="Picture 9" descr="A rainbow puzzle with an arrow pointing up&#10;&#10;Description automatically generated">
            <a:extLst>
              <a:ext uri="{FF2B5EF4-FFF2-40B4-BE49-F238E27FC236}">
                <a16:creationId xmlns:a16="http://schemas.microsoft.com/office/drawing/2014/main" id="{C52C5C17-F567-051A-B251-6CC77AC188E0}"/>
              </a:ext>
            </a:extLst>
          </p:cNvPr>
          <p:cNvPicPr>
            <a:picLocks noChangeAspect="1"/>
          </p:cNvPicPr>
          <p:nvPr/>
        </p:nvPicPr>
        <p:blipFill>
          <a:blip r:embed="rId4"/>
          <a:srcRect l="11897" t="26747" r="13505" b="-241"/>
          <a:stretch/>
        </p:blipFill>
        <p:spPr>
          <a:xfrm>
            <a:off x="1485663" y="990"/>
            <a:ext cx="4518145" cy="5933589"/>
          </a:xfrm>
          <a:prstGeom prst="rect">
            <a:avLst/>
          </a:prstGeom>
        </p:spPr>
      </p:pic>
    </p:spTree>
    <p:extLst>
      <p:ext uri="{BB962C8B-B14F-4D97-AF65-F5344CB8AC3E}">
        <p14:creationId xmlns:p14="http://schemas.microsoft.com/office/powerpoint/2010/main" val="33632706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C088EFA-F8C8-28CB-5F32-4DB005A3E9F3}"/>
              </a:ext>
            </a:extLst>
          </p:cNvPr>
          <p:cNvSpPr txBox="1"/>
          <p:nvPr/>
        </p:nvSpPr>
        <p:spPr>
          <a:xfrm>
            <a:off x="2319233" y="1199908"/>
            <a:ext cx="2198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Practice of Medicine</a:t>
            </a:r>
          </a:p>
        </p:txBody>
      </p:sp>
      <p:sp>
        <p:nvSpPr>
          <p:cNvPr id="9" name="TextBox 8">
            <a:extLst>
              <a:ext uri="{FF2B5EF4-FFF2-40B4-BE49-F238E27FC236}">
                <a16:creationId xmlns:a16="http://schemas.microsoft.com/office/drawing/2014/main" id="{2C7E25FB-632F-E146-8BE0-3C387E8370BD}"/>
              </a:ext>
            </a:extLst>
          </p:cNvPr>
          <p:cNvSpPr txBox="1"/>
          <p:nvPr/>
        </p:nvSpPr>
        <p:spPr>
          <a:xfrm>
            <a:off x="2226199" y="2564419"/>
            <a:ext cx="15957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Education </a:t>
            </a:r>
          </a:p>
          <a:p>
            <a:r>
              <a:rPr lang="en-US"/>
              <a:t>&amp; Training</a:t>
            </a:r>
          </a:p>
        </p:txBody>
      </p:sp>
      <p:sp>
        <p:nvSpPr>
          <p:cNvPr id="10" name="TextBox 9">
            <a:extLst>
              <a:ext uri="{FF2B5EF4-FFF2-40B4-BE49-F238E27FC236}">
                <a16:creationId xmlns:a16="http://schemas.microsoft.com/office/drawing/2014/main" id="{667046BC-0630-8A42-C324-711B308CCF93}"/>
              </a:ext>
            </a:extLst>
          </p:cNvPr>
          <p:cNvSpPr txBox="1"/>
          <p:nvPr/>
        </p:nvSpPr>
        <p:spPr>
          <a:xfrm>
            <a:off x="7298813" y="1199907"/>
            <a:ext cx="25039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Medical Therapeutics</a:t>
            </a:r>
          </a:p>
        </p:txBody>
      </p:sp>
      <p:sp>
        <p:nvSpPr>
          <p:cNvPr id="11" name="TextBox 10">
            <a:extLst>
              <a:ext uri="{FF2B5EF4-FFF2-40B4-BE49-F238E27FC236}">
                <a16:creationId xmlns:a16="http://schemas.microsoft.com/office/drawing/2014/main" id="{80ECAA17-572F-26A9-9556-9A6C753505C9}"/>
              </a:ext>
            </a:extLst>
          </p:cNvPr>
          <p:cNvSpPr txBox="1"/>
          <p:nvPr/>
        </p:nvSpPr>
        <p:spPr>
          <a:xfrm>
            <a:off x="8346761" y="2834662"/>
            <a:ext cx="2402072" cy="3737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Telemedicine</a:t>
            </a:r>
          </a:p>
        </p:txBody>
      </p:sp>
      <p:sp>
        <p:nvSpPr>
          <p:cNvPr id="13" name="TextBox 12">
            <a:extLst>
              <a:ext uri="{FF2B5EF4-FFF2-40B4-BE49-F238E27FC236}">
                <a16:creationId xmlns:a16="http://schemas.microsoft.com/office/drawing/2014/main" id="{F2D0E989-A330-803E-8791-57A2A847F460}"/>
              </a:ext>
            </a:extLst>
          </p:cNvPr>
          <p:cNvSpPr txBox="1"/>
          <p:nvPr/>
        </p:nvSpPr>
        <p:spPr>
          <a:xfrm>
            <a:off x="4955219" y="787894"/>
            <a:ext cx="25039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Artificial Intelligence </a:t>
            </a:r>
          </a:p>
        </p:txBody>
      </p:sp>
      <p:sp>
        <p:nvSpPr>
          <p:cNvPr id="14" name="TextBox 13">
            <a:extLst>
              <a:ext uri="{FF2B5EF4-FFF2-40B4-BE49-F238E27FC236}">
                <a16:creationId xmlns:a16="http://schemas.microsoft.com/office/drawing/2014/main" id="{A065D392-B81B-68BB-21FD-72C5D34AB9DA}"/>
              </a:ext>
            </a:extLst>
          </p:cNvPr>
          <p:cNvSpPr txBox="1"/>
          <p:nvPr/>
        </p:nvSpPr>
        <p:spPr>
          <a:xfrm>
            <a:off x="9109214" y="3767877"/>
            <a:ext cx="24020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Advance XR for Work </a:t>
            </a:r>
          </a:p>
        </p:txBody>
      </p:sp>
      <p:grpSp>
        <p:nvGrpSpPr>
          <p:cNvPr id="6" name="Group 5">
            <a:extLst>
              <a:ext uri="{FF2B5EF4-FFF2-40B4-BE49-F238E27FC236}">
                <a16:creationId xmlns:a16="http://schemas.microsoft.com/office/drawing/2014/main" id="{CE5F9693-9585-31E8-E478-EEC95B90DCB8}"/>
              </a:ext>
            </a:extLst>
          </p:cNvPr>
          <p:cNvGrpSpPr/>
          <p:nvPr/>
        </p:nvGrpSpPr>
        <p:grpSpPr>
          <a:xfrm>
            <a:off x="436683" y="5830355"/>
            <a:ext cx="2574531" cy="813653"/>
            <a:chOff x="436683" y="5830355"/>
            <a:chExt cx="2574531" cy="813653"/>
          </a:xfrm>
        </p:grpSpPr>
        <p:pic>
          <p:nvPicPr>
            <p:cNvPr id="7" name="Picture 6" descr="A qr code on a black background&#10;&#10;Description automatically generated">
              <a:extLst>
                <a:ext uri="{FF2B5EF4-FFF2-40B4-BE49-F238E27FC236}">
                  <a16:creationId xmlns:a16="http://schemas.microsoft.com/office/drawing/2014/main" id="{2BE43A59-4BF6-F8AB-8248-A9FF712862B5}"/>
                </a:ext>
              </a:extLst>
            </p:cNvPr>
            <p:cNvPicPr>
              <a:picLocks noChangeAspect="1"/>
            </p:cNvPicPr>
            <p:nvPr/>
          </p:nvPicPr>
          <p:blipFill>
            <a:blip r:embed="rId3"/>
            <a:srcRect l="286" r="2005" b="-1"/>
            <a:stretch/>
          </p:blipFill>
          <p:spPr>
            <a:xfrm>
              <a:off x="436683" y="5830355"/>
              <a:ext cx="793027" cy="803143"/>
            </a:xfrm>
            <a:prstGeom prst="rect">
              <a:avLst/>
            </a:prstGeom>
          </p:spPr>
        </p:pic>
        <p:sp>
          <p:nvSpPr>
            <p:cNvPr id="4" name="TextBox 3">
              <a:extLst>
                <a:ext uri="{FF2B5EF4-FFF2-40B4-BE49-F238E27FC236}">
                  <a16:creationId xmlns:a16="http://schemas.microsoft.com/office/drawing/2014/main" id="{E8F087EF-1000-FE20-8980-1D43CDB272CF}"/>
                </a:ext>
              </a:extLst>
            </p:cNvPr>
            <p:cNvSpPr txBox="1"/>
            <p:nvPr/>
          </p:nvSpPr>
          <p:spPr>
            <a:xfrm>
              <a:off x="1355834" y="6274676"/>
              <a:ext cx="1655380" cy="369332"/>
            </a:xfrm>
            <a:prstGeom prst="rect">
              <a:avLst/>
            </a:prstGeom>
            <a:noFill/>
          </p:spPr>
          <p:txBody>
            <a:bodyPr wrap="square" rtlCol="0">
              <a:spAutoFit/>
            </a:bodyPr>
            <a:lstStyle/>
            <a:p>
              <a:r>
                <a:rPr lang="en-US"/>
                <a:t>Survey Link</a:t>
              </a:r>
            </a:p>
          </p:txBody>
        </p:sp>
      </p:grpSp>
      <p:sp>
        <p:nvSpPr>
          <p:cNvPr id="2" name="TextBox 1">
            <a:extLst>
              <a:ext uri="{FF2B5EF4-FFF2-40B4-BE49-F238E27FC236}">
                <a16:creationId xmlns:a16="http://schemas.microsoft.com/office/drawing/2014/main" id="{D51A5C4B-9960-89CB-FAA1-A03B2DE635E5}"/>
              </a:ext>
            </a:extLst>
          </p:cNvPr>
          <p:cNvSpPr txBox="1"/>
          <p:nvPr/>
        </p:nvSpPr>
        <p:spPr>
          <a:xfrm>
            <a:off x="435861" y="3767877"/>
            <a:ext cx="24020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Advance XR healthy entertainment  </a:t>
            </a:r>
          </a:p>
        </p:txBody>
      </p:sp>
      <p:pic>
        <p:nvPicPr>
          <p:cNvPr id="12" name="Picture 11">
            <a:extLst>
              <a:ext uri="{FF2B5EF4-FFF2-40B4-BE49-F238E27FC236}">
                <a16:creationId xmlns:a16="http://schemas.microsoft.com/office/drawing/2014/main" id="{2D0B291C-8A51-FE56-5303-9CC5D2026BB3}"/>
              </a:ext>
            </a:extLst>
          </p:cNvPr>
          <p:cNvPicPr>
            <a:picLocks noChangeAspect="1"/>
          </p:cNvPicPr>
          <p:nvPr/>
        </p:nvPicPr>
        <p:blipFill>
          <a:blip r:embed="rId4"/>
          <a:srcRect l="7874" t="3069" r="10367" b="43366"/>
          <a:stretch/>
        </p:blipFill>
        <p:spPr>
          <a:xfrm>
            <a:off x="2839228" y="1155988"/>
            <a:ext cx="6185643" cy="5073356"/>
          </a:xfrm>
          <a:prstGeom prst="rect">
            <a:avLst/>
          </a:prstGeom>
        </p:spPr>
      </p:pic>
    </p:spTree>
    <p:extLst>
      <p:ext uri="{BB962C8B-B14F-4D97-AF65-F5344CB8AC3E}">
        <p14:creationId xmlns:p14="http://schemas.microsoft.com/office/powerpoint/2010/main" val="3578930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C6C06B3-F614-8503-C96E-567CCF398657}"/>
              </a:ext>
            </a:extLst>
          </p:cNvPr>
          <p:cNvSpPr/>
          <p:nvPr/>
        </p:nvSpPr>
        <p:spPr>
          <a:xfrm>
            <a:off x="890338" y="640080"/>
            <a:ext cx="3734014" cy="35661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5400">
                <a:solidFill>
                  <a:schemeClr val="bg1"/>
                </a:solidFill>
                <a:latin typeface="+mj-lt"/>
                <a:ea typeface="+mj-ea"/>
                <a:cs typeface="+mj-cs"/>
              </a:rPr>
              <a:t>MIXR Projects</a:t>
            </a:r>
          </a:p>
        </p:txBody>
      </p:sp>
      <p:sp>
        <p:nvSpPr>
          <p:cNvPr id="6" name="TextBox 5">
            <a:extLst>
              <a:ext uri="{FF2B5EF4-FFF2-40B4-BE49-F238E27FC236}">
                <a16:creationId xmlns:a16="http://schemas.microsoft.com/office/drawing/2014/main" id="{ACAF2663-81C4-A2F9-EE40-33F758D86BAD}"/>
              </a:ext>
            </a:extLst>
          </p:cNvPr>
          <p:cNvSpPr txBox="1"/>
          <p:nvPr/>
        </p:nvSpPr>
        <p:spPr>
          <a:xfrm>
            <a:off x="890338" y="4745736"/>
            <a:ext cx="3734014" cy="1572768"/>
          </a:xfrm>
          <a:prstGeom prst="rect">
            <a:avLst/>
          </a:prstGeom>
        </p:spPr>
        <p:txBody>
          <a:bodyPr vert="horz" lIns="91440" tIns="45720" rIns="91440" bIns="45720" rtlCol="0">
            <a:normAutofit/>
          </a:bodyPr>
          <a:lstStyle/>
          <a:p>
            <a:pPr>
              <a:lnSpc>
                <a:spcPct val="90000"/>
              </a:lnSpc>
              <a:spcBef>
                <a:spcPts val="1000"/>
              </a:spcBef>
            </a:pPr>
            <a:r>
              <a:rPr lang="en-US" sz="3200" i="0">
                <a:effectLst/>
              </a:rPr>
              <a:t>Collaborative Simulation Platform</a:t>
            </a:r>
          </a:p>
        </p:txBody>
      </p:sp>
      <p:sp>
        <p:nvSpPr>
          <p:cNvPr id="2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oup of people looking at a globe&#10;&#10;Description automatically generated">
            <a:extLst>
              <a:ext uri="{FF2B5EF4-FFF2-40B4-BE49-F238E27FC236}">
                <a16:creationId xmlns:a16="http://schemas.microsoft.com/office/drawing/2014/main" id="{55CF30BE-B7D2-A269-CCC2-8649D0069DB6}"/>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colorTemperature colorTemp="7200"/>
                    </a14:imgEffect>
                  </a14:imgLayer>
                </a14:imgProps>
              </a:ext>
            </a:extLst>
          </a:blip>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690159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wearing a virtual reality headset&#10;&#10;Description automatically generated">
            <a:extLst>
              <a:ext uri="{FF2B5EF4-FFF2-40B4-BE49-F238E27FC236}">
                <a16:creationId xmlns:a16="http://schemas.microsoft.com/office/drawing/2014/main" id="{970E4A5C-80E0-359B-08D6-38BEE8543697}"/>
              </a:ext>
            </a:extLst>
          </p:cNvPr>
          <p:cNvPicPr>
            <a:picLocks noChangeAspect="1"/>
          </p:cNvPicPr>
          <p:nvPr/>
        </p:nvPicPr>
        <p:blipFill>
          <a:blip r:embed="rId2"/>
          <a:stretch>
            <a:fillRect/>
          </a:stretch>
        </p:blipFill>
        <p:spPr>
          <a:xfrm>
            <a:off x="0" y="-4061"/>
            <a:ext cx="10596114" cy="5241480"/>
          </a:xfrm>
          <a:prstGeom prst="rect">
            <a:avLst/>
          </a:prstGeom>
        </p:spPr>
      </p:pic>
      <p:sp>
        <p:nvSpPr>
          <p:cNvPr id="3" name="TextBox 2">
            <a:extLst>
              <a:ext uri="{FF2B5EF4-FFF2-40B4-BE49-F238E27FC236}">
                <a16:creationId xmlns:a16="http://schemas.microsoft.com/office/drawing/2014/main" id="{4EF5CBFB-1DE0-E046-65CD-BF233309C85E}"/>
              </a:ext>
            </a:extLst>
          </p:cNvPr>
          <p:cNvSpPr txBox="1"/>
          <p:nvPr/>
        </p:nvSpPr>
        <p:spPr>
          <a:xfrm>
            <a:off x="790223" y="5381037"/>
            <a:ext cx="874512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Developing imaging segmentation assets to bring into XR environments for remote collaboration and knowledge transfer, bringing expertise to the beside from anywhere in the world</a:t>
            </a:r>
          </a:p>
        </p:txBody>
      </p:sp>
    </p:spTree>
    <p:extLst>
      <p:ext uri="{BB962C8B-B14F-4D97-AF65-F5344CB8AC3E}">
        <p14:creationId xmlns:p14="http://schemas.microsoft.com/office/powerpoint/2010/main" val="33348163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people in a hospital room&#10;&#10;Description automatically generated">
            <a:extLst>
              <a:ext uri="{FF2B5EF4-FFF2-40B4-BE49-F238E27FC236}">
                <a16:creationId xmlns:a16="http://schemas.microsoft.com/office/drawing/2014/main" id="{1BE72C8B-ADF4-A9E0-7FE2-FD1AD334C58F}"/>
              </a:ext>
            </a:extLst>
          </p:cNvPr>
          <p:cNvPicPr>
            <a:picLocks noChangeAspect="1"/>
          </p:cNvPicPr>
          <p:nvPr/>
        </p:nvPicPr>
        <p:blipFill>
          <a:blip r:embed="rId2"/>
          <a:stretch>
            <a:fillRect/>
          </a:stretch>
        </p:blipFill>
        <p:spPr>
          <a:xfrm>
            <a:off x="0" y="3121803"/>
            <a:ext cx="7431853" cy="3737653"/>
          </a:xfrm>
          <a:prstGeom prst="rect">
            <a:avLst/>
          </a:prstGeom>
        </p:spPr>
      </p:pic>
      <p:pic>
        <p:nvPicPr>
          <p:cNvPr id="3" name="Picture 2" descr="A person and person in a room with whiteboard and whiteboard&#10;&#10;Description automatically generated">
            <a:extLst>
              <a:ext uri="{FF2B5EF4-FFF2-40B4-BE49-F238E27FC236}">
                <a16:creationId xmlns:a16="http://schemas.microsoft.com/office/drawing/2014/main" id="{D871D6B0-FF89-E7A6-6AB2-B01E17900F81}"/>
              </a:ext>
            </a:extLst>
          </p:cNvPr>
          <p:cNvPicPr>
            <a:picLocks noChangeAspect="1"/>
          </p:cNvPicPr>
          <p:nvPr/>
        </p:nvPicPr>
        <p:blipFill>
          <a:blip r:embed="rId3"/>
          <a:stretch>
            <a:fillRect/>
          </a:stretch>
        </p:blipFill>
        <p:spPr>
          <a:xfrm>
            <a:off x="0" y="303179"/>
            <a:ext cx="6585186" cy="3372977"/>
          </a:xfrm>
          <a:prstGeom prst="rect">
            <a:avLst/>
          </a:prstGeom>
        </p:spPr>
      </p:pic>
      <p:sp>
        <p:nvSpPr>
          <p:cNvPr id="4" name="TextBox 3">
            <a:extLst>
              <a:ext uri="{FF2B5EF4-FFF2-40B4-BE49-F238E27FC236}">
                <a16:creationId xmlns:a16="http://schemas.microsoft.com/office/drawing/2014/main" id="{F237FBB7-576F-0AB4-00B1-462EDB852907}"/>
              </a:ext>
            </a:extLst>
          </p:cNvPr>
          <p:cNvSpPr txBox="1"/>
          <p:nvPr/>
        </p:nvSpPr>
        <p:spPr>
          <a:xfrm>
            <a:off x="7582370" y="884296"/>
            <a:ext cx="402260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Developing platforms for </a:t>
            </a:r>
          </a:p>
          <a:p>
            <a:r>
              <a:rPr lang="en-US" sz="2400" b="1"/>
              <a:t>Collaborative team training</a:t>
            </a:r>
          </a:p>
          <a:p>
            <a:r>
              <a:rPr lang="en-US" sz="2400" b="1"/>
              <a:t>And skills development</a:t>
            </a:r>
          </a:p>
          <a:p>
            <a:endParaRPr lang="en-US" sz="2400" b="1"/>
          </a:p>
          <a:p>
            <a:endParaRPr lang="en-US" sz="2400" b="1"/>
          </a:p>
          <a:p>
            <a:r>
              <a:rPr lang="en-US" sz="2400" b="1"/>
              <a:t>Evaluating vendor products</a:t>
            </a:r>
          </a:p>
          <a:p>
            <a:r>
              <a:rPr lang="en-US" sz="2400" b="1"/>
              <a:t>Vs. Open Platforms</a:t>
            </a:r>
          </a:p>
        </p:txBody>
      </p:sp>
    </p:spTree>
    <p:extLst>
      <p:ext uri="{BB962C8B-B14F-4D97-AF65-F5344CB8AC3E}">
        <p14:creationId xmlns:p14="http://schemas.microsoft.com/office/powerpoint/2010/main" val="42179568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in a hospital bed&#10;&#10;Description automatically generated">
            <a:extLst>
              <a:ext uri="{FF2B5EF4-FFF2-40B4-BE49-F238E27FC236}">
                <a16:creationId xmlns:a16="http://schemas.microsoft.com/office/drawing/2014/main" id="{587C88DF-5CAA-4126-1523-BF0594BFC262}"/>
              </a:ext>
            </a:extLst>
          </p:cNvPr>
          <p:cNvPicPr>
            <a:picLocks noChangeAspect="1"/>
          </p:cNvPicPr>
          <p:nvPr/>
        </p:nvPicPr>
        <p:blipFill>
          <a:blip r:embed="rId2"/>
          <a:stretch>
            <a:fillRect/>
          </a:stretch>
        </p:blipFill>
        <p:spPr>
          <a:xfrm>
            <a:off x="-6679" y="0"/>
            <a:ext cx="5827492" cy="3414889"/>
          </a:xfrm>
          <a:prstGeom prst="rect">
            <a:avLst/>
          </a:prstGeom>
        </p:spPr>
      </p:pic>
      <p:pic>
        <p:nvPicPr>
          <p:cNvPr id="3" name="Picture 2" descr="A person lying on the ground with a car in front of him&#10;&#10;Description automatically generated">
            <a:extLst>
              <a:ext uri="{FF2B5EF4-FFF2-40B4-BE49-F238E27FC236}">
                <a16:creationId xmlns:a16="http://schemas.microsoft.com/office/drawing/2014/main" id="{9035C1C0-F00D-6730-7522-0FE299857467}"/>
              </a:ext>
            </a:extLst>
          </p:cNvPr>
          <p:cNvPicPr>
            <a:picLocks noChangeAspect="1"/>
          </p:cNvPicPr>
          <p:nvPr/>
        </p:nvPicPr>
        <p:blipFill>
          <a:blip r:embed="rId3"/>
          <a:stretch>
            <a:fillRect/>
          </a:stretch>
        </p:blipFill>
        <p:spPr>
          <a:xfrm>
            <a:off x="0" y="3442669"/>
            <a:ext cx="6086593" cy="3171180"/>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4DFE4E0D-0668-2BEA-6069-D0E195F1C59E}"/>
              </a:ext>
            </a:extLst>
          </p:cNvPr>
          <p:cNvPicPr>
            <a:picLocks noChangeAspect="1"/>
          </p:cNvPicPr>
          <p:nvPr/>
        </p:nvPicPr>
        <p:blipFill>
          <a:blip r:embed="rId4"/>
          <a:stretch>
            <a:fillRect/>
          </a:stretch>
        </p:blipFill>
        <p:spPr>
          <a:xfrm>
            <a:off x="5569186" y="-925"/>
            <a:ext cx="6622815" cy="3416739"/>
          </a:xfrm>
          <a:prstGeom prst="rect">
            <a:avLst/>
          </a:prstGeom>
        </p:spPr>
      </p:pic>
      <p:pic>
        <p:nvPicPr>
          <p:cNvPr id="6" name="Picture 5" descr="A medical equipment on a table&#10;&#10;Description automatically generated">
            <a:extLst>
              <a:ext uri="{FF2B5EF4-FFF2-40B4-BE49-F238E27FC236}">
                <a16:creationId xmlns:a16="http://schemas.microsoft.com/office/drawing/2014/main" id="{FDFA7BF9-A1AF-3A8F-5F8C-76C6B3AFBAF9}"/>
              </a:ext>
            </a:extLst>
          </p:cNvPr>
          <p:cNvPicPr>
            <a:picLocks noChangeAspect="1"/>
          </p:cNvPicPr>
          <p:nvPr/>
        </p:nvPicPr>
        <p:blipFill>
          <a:blip r:embed="rId5"/>
          <a:stretch>
            <a:fillRect/>
          </a:stretch>
        </p:blipFill>
        <p:spPr>
          <a:xfrm>
            <a:off x="6453480" y="3427089"/>
            <a:ext cx="3969928" cy="1800637"/>
          </a:xfrm>
          <a:prstGeom prst="rect">
            <a:avLst/>
          </a:prstGeom>
        </p:spPr>
      </p:pic>
      <p:pic>
        <p:nvPicPr>
          <p:cNvPr id="7" name="Picture 6" descr="A close-up of a computer screen&#10;&#10;Description automatically generated">
            <a:extLst>
              <a:ext uri="{FF2B5EF4-FFF2-40B4-BE49-F238E27FC236}">
                <a16:creationId xmlns:a16="http://schemas.microsoft.com/office/drawing/2014/main" id="{02111CF0-3A6A-7788-1A57-0C35F015A2C7}"/>
              </a:ext>
            </a:extLst>
          </p:cNvPr>
          <p:cNvPicPr>
            <a:picLocks noChangeAspect="1"/>
          </p:cNvPicPr>
          <p:nvPr/>
        </p:nvPicPr>
        <p:blipFill>
          <a:blip r:embed="rId6"/>
          <a:stretch>
            <a:fillRect/>
          </a:stretch>
        </p:blipFill>
        <p:spPr>
          <a:xfrm>
            <a:off x="6172200" y="5111044"/>
            <a:ext cx="4297304" cy="1744134"/>
          </a:xfrm>
          <a:prstGeom prst="rect">
            <a:avLst/>
          </a:prstGeom>
        </p:spPr>
      </p:pic>
    </p:spTree>
    <p:extLst>
      <p:ext uri="{BB962C8B-B14F-4D97-AF65-F5344CB8AC3E}">
        <p14:creationId xmlns:p14="http://schemas.microsoft.com/office/powerpoint/2010/main" val="13278730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C6C06B3-F614-8503-C96E-567CCF398657}"/>
              </a:ext>
            </a:extLst>
          </p:cNvPr>
          <p:cNvSpPr/>
          <p:nvPr/>
        </p:nvSpPr>
        <p:spPr>
          <a:xfrm>
            <a:off x="890338" y="640080"/>
            <a:ext cx="3734014" cy="35661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5400">
                <a:solidFill>
                  <a:schemeClr val="bg1"/>
                </a:solidFill>
                <a:latin typeface="+mj-lt"/>
                <a:ea typeface="+mj-ea"/>
                <a:cs typeface="+mj-cs"/>
              </a:rPr>
              <a:t>MIXR Projects</a:t>
            </a:r>
          </a:p>
        </p:txBody>
      </p:sp>
      <p:sp>
        <p:nvSpPr>
          <p:cNvPr id="6" name="TextBox 5">
            <a:extLst>
              <a:ext uri="{FF2B5EF4-FFF2-40B4-BE49-F238E27FC236}">
                <a16:creationId xmlns:a16="http://schemas.microsoft.com/office/drawing/2014/main" id="{ACAF2663-81C4-A2F9-EE40-33F758D86BAD}"/>
              </a:ext>
            </a:extLst>
          </p:cNvPr>
          <p:cNvSpPr txBox="1"/>
          <p:nvPr/>
        </p:nvSpPr>
        <p:spPr>
          <a:xfrm>
            <a:off x="890339" y="4636008"/>
            <a:ext cx="3734014" cy="1572768"/>
          </a:xfrm>
          <a:prstGeom prst="rect">
            <a:avLst/>
          </a:prstGeom>
        </p:spPr>
        <p:txBody>
          <a:bodyPr vert="horz" lIns="91440" tIns="45720" rIns="91440" bIns="45720" rtlCol="0">
            <a:normAutofit/>
          </a:bodyPr>
          <a:lstStyle/>
          <a:p>
            <a:pPr>
              <a:lnSpc>
                <a:spcPct val="90000"/>
              </a:lnSpc>
              <a:spcBef>
                <a:spcPts val="1000"/>
              </a:spcBef>
            </a:pPr>
            <a:endParaRPr lang="en-US" sz="2400" i="0">
              <a:effectLst/>
            </a:endParaRPr>
          </a:p>
        </p:txBody>
      </p:sp>
      <p:sp>
        <p:nvSpPr>
          <p:cNvPr id="5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everal medical professionals in blue scrubs and medical equipment&#10;&#10;Description automatically generated">
            <a:extLst>
              <a:ext uri="{FF2B5EF4-FFF2-40B4-BE49-F238E27FC236}">
                <a16:creationId xmlns:a16="http://schemas.microsoft.com/office/drawing/2014/main" id="{F2F2FC36-61B2-4B4E-6452-F280BF1968D4}"/>
              </a:ext>
            </a:extLst>
          </p:cNvPr>
          <p:cNvPicPr>
            <a:picLocks noChangeAspect="1"/>
          </p:cNvPicPr>
          <p:nvPr/>
        </p:nvPicPr>
        <p:blipFill>
          <a:blip r:embed="rId3">
            <a:extLst>
              <a:ext uri="{BEBA8EAE-BF5A-486C-A8C5-ECC9F3942E4B}">
                <a14:imgProps xmlns:a14="http://schemas.microsoft.com/office/drawing/2010/main">
                  <a14:imgLayer r:embed="rId4">
                    <a14:imgEffect>
                      <a14:artisticPlasticWrap/>
                    </a14:imgEffect>
                  </a14:imgLayer>
                </a14:imgProps>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AutoShape 2" descr="An image representing a medical extended reality platform for training multiple users across distances. It should show a central hub representing the SDK platform, connected to various remote locations with visual elements of augmented reality (AR) and virtual reality (VR), such as headsets and holographic medical procedures. Users are interacting with AR and VR simulations simultaneously from different locations. A toolbox should be depicted on the side, symbolizing the platform's ability to create and manage training simulations. The overall image should convey a high-tech, collaborative medical environment.">
            <a:extLst>
              <a:ext uri="{FF2B5EF4-FFF2-40B4-BE49-F238E27FC236}">
                <a16:creationId xmlns:a16="http://schemas.microsoft.com/office/drawing/2014/main" id="{5DF1B5C3-8F6E-E047-091F-D7798DD35562}"/>
              </a:ext>
            </a:extLst>
          </p:cNvPr>
          <p:cNvSpPr>
            <a:spLocks noChangeAspect="1" noChangeArrowheads="1"/>
          </p:cNvSpPr>
          <p:nvPr/>
        </p:nvSpPr>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TextBox 9">
            <a:extLst>
              <a:ext uri="{FF2B5EF4-FFF2-40B4-BE49-F238E27FC236}">
                <a16:creationId xmlns:a16="http://schemas.microsoft.com/office/drawing/2014/main" id="{E15199F3-D502-527D-70F7-7177185259A4}"/>
              </a:ext>
            </a:extLst>
          </p:cNvPr>
          <p:cNvSpPr txBox="1"/>
          <p:nvPr/>
        </p:nvSpPr>
        <p:spPr>
          <a:xfrm>
            <a:off x="890338" y="4756069"/>
            <a:ext cx="3734014" cy="1572768"/>
          </a:xfrm>
          <a:prstGeom prst="rect">
            <a:avLst/>
          </a:prstGeom>
        </p:spPr>
        <p:txBody>
          <a:bodyPr vert="horz" lIns="91440" tIns="45720" rIns="91440" bIns="45720" rtlCol="0">
            <a:normAutofit/>
          </a:bodyPr>
          <a:lstStyle/>
          <a:p>
            <a:pPr>
              <a:lnSpc>
                <a:spcPct val="90000"/>
              </a:lnSpc>
              <a:spcBef>
                <a:spcPts val="1000"/>
              </a:spcBef>
            </a:pPr>
            <a:r>
              <a:rPr lang="en-US" sz="3200" i="0">
                <a:effectLst/>
              </a:rPr>
              <a:t>Collaborative Simulation Platform</a:t>
            </a:r>
          </a:p>
        </p:txBody>
      </p:sp>
    </p:spTree>
    <p:extLst>
      <p:ext uri="{BB962C8B-B14F-4D97-AF65-F5344CB8AC3E}">
        <p14:creationId xmlns:p14="http://schemas.microsoft.com/office/powerpoint/2010/main" val="29068024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B7B39BD0-040C-43BE-B0E4-512B09E8003F}">
  <ds:schemaRefs>
    <ds:schemaRef ds:uri="http://schemas.microsoft.com/sharepoint/v3/contenttype/forms"/>
  </ds:schemaRefs>
</ds:datastoreItem>
</file>

<file path=customXml/itemProps2.xml><?xml version="1.0" encoding="utf-8"?>
<ds:datastoreItem xmlns:ds="http://schemas.openxmlformats.org/officeDocument/2006/customXml" ds:itemID="{622457D9-12AC-4794-A05E-F1B90FCD8DA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B045227-5724-4DBF-9712-031B1BFB2C3C}">
  <ds:schemaRefs>
    <ds:schemaRef ds:uri="http://purl.org/dc/elements/1.1/"/>
    <ds:schemaRef ds:uri="http://schemas.microsoft.com/office/2006/metadata/properties"/>
    <ds:schemaRef ds:uri="http://schemas.microsoft.com/sharepoint/v3"/>
    <ds:schemaRef ds:uri="230e9df3-be65-4c73-a93b-d1236ebd677e"/>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schemas.microsoft.com/office/2006/documentManagement/types"/>
    <ds:schemaRef ds:uri="71af3243-3dd4-4a8d-8c0d-dd76da1f02a5"/>
    <ds:schemaRef ds:uri="http://www.w3.org/XML/1998/namespa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183</TotalTime>
  <Words>1104</Words>
  <Application>Microsoft Office PowerPoint</Application>
  <PresentationFormat>Widescreen</PresentationFormat>
  <Paragraphs>215</Paragraphs>
  <Slides>37</Slides>
  <Notes>22</Notes>
  <HiddenSlides>0</HiddenSlides>
  <MMClips>1</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37</vt:i4>
      </vt:variant>
    </vt:vector>
  </HeadingPairs>
  <TitlesOfParts>
    <vt:vector size="46" baseType="lpstr">
      <vt:lpstr>Aptos</vt:lpstr>
      <vt:lpstr>Aptos Display</vt:lpstr>
      <vt:lpstr>Arial</vt:lpstr>
      <vt:lpstr>Calibri</vt:lpstr>
      <vt:lpstr>Courier New</vt:lpstr>
      <vt:lpstr>Open Sans</vt:lpstr>
      <vt:lpstr>Office Theme</vt:lpstr>
      <vt:lpstr>Custom Design</vt:lpstr>
      <vt:lpstr>Office Theme</vt:lpstr>
      <vt:lpstr>PowerPoint Presentation</vt:lpstr>
      <vt:lpstr>PowerPoint Presentation</vt:lpstr>
      <vt:lpstr>What is MIXR?  Industry-University Cooperative Research Center (IUCRC)</vt:lpstr>
      <vt:lpstr>PowerPoint Presentation</vt:lpstr>
      <vt:lpstr>PowerPoint Presentation</vt:lpstr>
      <vt:lpstr>PowerPoint Presentation</vt:lpstr>
      <vt:lpstr>PowerPoint Presentation</vt:lpstr>
      <vt:lpstr>Why Medicine?  It's a difficult field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Problem we are addressing</vt:lpstr>
      <vt:lpstr>PowerPoint Presentation</vt:lpstr>
      <vt:lpstr>Experimental Setup: Benchmarking Latency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Koepp, Ryan</dc:creator>
  <cp:lastModifiedBy>Barbara Brawn</cp:lastModifiedBy>
  <cp:revision>12</cp:revision>
  <dcterms:created xsi:type="dcterms:W3CDTF">2024-09-20T13:51:54Z</dcterms:created>
  <dcterms:modified xsi:type="dcterms:W3CDTF">2024-10-15T12:35:12Z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