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9" r:id="rId2"/>
    <p:sldId id="361" r:id="rId3"/>
    <p:sldId id="365" r:id="rId4"/>
    <p:sldId id="363" r:id="rId5"/>
    <p:sldId id="364" r:id="rId6"/>
    <p:sldId id="296" r:id="rId7"/>
    <p:sldId id="369" r:id="rId8"/>
    <p:sldId id="319" r:id="rId9"/>
    <p:sldId id="366" r:id="rId10"/>
    <p:sldId id="316" r:id="rId11"/>
    <p:sldId id="582" r:id="rId12"/>
    <p:sldId id="362" r:id="rId13"/>
    <p:sldId id="280" r:id="rId14"/>
    <p:sldId id="583" r:id="rId15"/>
    <p:sldId id="600" r:id="rId16"/>
    <p:sldId id="604" r:id="rId17"/>
    <p:sldId id="493" r:id="rId18"/>
    <p:sldId id="270" r:id="rId19"/>
    <p:sldId id="268" r:id="rId20"/>
    <p:sldId id="269" r:id="rId21"/>
    <p:sldId id="494" r:id="rId22"/>
    <p:sldId id="605" r:id="rId23"/>
    <p:sldId id="262" r:id="rId24"/>
    <p:sldId id="265" r:id="rId25"/>
    <p:sldId id="264" r:id="rId26"/>
    <p:sldId id="266" r:id="rId27"/>
    <p:sldId id="607" r:id="rId28"/>
    <p:sldId id="608" r:id="rId29"/>
    <p:sldId id="516" r:id="rId30"/>
    <p:sldId id="49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9" autoAdjust="0"/>
    <p:restoredTop sz="94660"/>
  </p:normalViewPr>
  <p:slideViewPr>
    <p:cSldViewPr snapToGrid="0">
      <p:cViewPr varScale="1">
        <p:scale>
          <a:sx n="71" d="100"/>
          <a:sy n="71" d="100"/>
        </p:scale>
        <p:origin x="482"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Stool</c:v>
                </c:pt>
              </c:strCache>
            </c:strRef>
          </c:tx>
          <c:spPr>
            <a:solidFill>
              <a:schemeClr val="accent1">
                <a:alpha val="85000"/>
              </a:schemeClr>
            </a:solidFill>
            <a:ln w="9525" cap="flat" cmpd="sng" algn="ctr">
              <a:solidFill>
                <a:schemeClr val="lt1">
                  <a:alpha val="50000"/>
                </a:schemeClr>
              </a:solidFill>
              <a:round/>
            </a:ln>
            <a:effectLst/>
          </c:spPr>
          <c:invertIfNegative val="0"/>
          <c:cat>
            <c:strRef>
              <c:f>Sheet1!$A$2:$A$5</c:f>
              <c:strCache>
                <c:ptCount val="4"/>
                <c:pt idx="0">
                  <c:v>Tandem Repeats</c:v>
                </c:pt>
                <c:pt idx="1">
                  <c:v>Plasmids</c:v>
                </c:pt>
                <c:pt idx="2">
                  <c:v>Inversions</c:v>
                </c:pt>
                <c:pt idx="3">
                  <c:v>Interspersed Repeats</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E4-4417-9214-3B8281ABFE4F}"/>
            </c:ext>
          </c:extLst>
        </c:ser>
        <c:ser>
          <c:idx val="1"/>
          <c:order val="1"/>
          <c:tx>
            <c:strRef>
              <c:f>Sheet1!$C$1</c:f>
              <c:strCache>
                <c:ptCount val="1"/>
                <c:pt idx="0">
                  <c:v>Plaque</c:v>
                </c:pt>
              </c:strCache>
            </c:strRef>
          </c:tx>
          <c:spPr>
            <a:solidFill>
              <a:schemeClr val="accent2">
                <a:alpha val="85000"/>
              </a:schemeClr>
            </a:solidFill>
            <a:ln w="9525" cap="flat" cmpd="sng" algn="ctr">
              <a:solidFill>
                <a:schemeClr val="lt1">
                  <a:alpha val="50000"/>
                </a:schemeClr>
              </a:solidFill>
              <a:round/>
            </a:ln>
            <a:effectLst/>
          </c:spPr>
          <c:invertIfNegative val="0"/>
          <c:cat>
            <c:strRef>
              <c:f>Sheet1!$A$2:$A$5</c:f>
              <c:strCache>
                <c:ptCount val="4"/>
                <c:pt idx="0">
                  <c:v>Tandem Repeats</c:v>
                </c:pt>
                <c:pt idx="1">
                  <c:v>Plasmids</c:v>
                </c:pt>
                <c:pt idx="2">
                  <c:v>Inversions</c:v>
                </c:pt>
                <c:pt idx="3">
                  <c:v>Interspersed Repeats</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E4-4417-9214-3B8281ABFE4F}"/>
            </c:ext>
          </c:extLst>
        </c:ser>
        <c:ser>
          <c:idx val="2"/>
          <c:order val="2"/>
          <c:tx>
            <c:strRef>
              <c:f>Sheet1!$D$1</c:f>
              <c:strCache>
                <c:ptCount val="1"/>
                <c:pt idx="0">
                  <c:v>Tongue</c:v>
                </c:pt>
              </c:strCache>
            </c:strRef>
          </c:tx>
          <c:spPr>
            <a:solidFill>
              <a:schemeClr val="accent3">
                <a:alpha val="85000"/>
              </a:schemeClr>
            </a:solidFill>
            <a:ln w="9525" cap="flat" cmpd="sng" algn="ctr">
              <a:solidFill>
                <a:schemeClr val="lt1">
                  <a:alpha val="50000"/>
                </a:schemeClr>
              </a:solidFill>
              <a:round/>
            </a:ln>
            <a:effectLst/>
          </c:spPr>
          <c:invertIfNegative val="0"/>
          <c:cat>
            <c:strRef>
              <c:f>Sheet1!$A$2:$A$5</c:f>
              <c:strCache>
                <c:ptCount val="4"/>
                <c:pt idx="0">
                  <c:v>Tandem Repeats</c:v>
                </c:pt>
                <c:pt idx="1">
                  <c:v>Plasmids</c:v>
                </c:pt>
                <c:pt idx="2">
                  <c:v>Inversions</c:v>
                </c:pt>
                <c:pt idx="3">
                  <c:v>Interspersed Repeats</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E4-4417-9214-3B8281ABFE4F}"/>
            </c:ext>
          </c:extLst>
        </c:ser>
        <c:dLbls>
          <c:showLegendKey val="0"/>
          <c:showVal val="0"/>
          <c:showCatName val="0"/>
          <c:showSerName val="0"/>
          <c:showPercent val="0"/>
          <c:showBubbleSize val="0"/>
        </c:dLbls>
        <c:gapWidth val="150"/>
        <c:axId val="-397324832"/>
        <c:axId val="-397321568"/>
      </c:barChart>
      <c:catAx>
        <c:axId val="-397324832"/>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97321568"/>
        <c:crosses val="autoZero"/>
        <c:auto val="1"/>
        <c:lblAlgn val="ctr"/>
        <c:lblOffset val="100"/>
        <c:noMultiLvlLbl val="0"/>
      </c:catAx>
      <c:valAx>
        <c:axId val="-397321568"/>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397324832"/>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D91E2-1789-404D-8C79-6C839AFF879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262A3-B9CB-4203-B1B4-CAD128737D58}" type="slidenum">
              <a:rPr lang="en-US" smtClean="0"/>
              <a:t>‹#›</a:t>
            </a:fld>
            <a:endParaRPr lang="en-US"/>
          </a:p>
        </p:txBody>
      </p:sp>
    </p:spTree>
    <p:extLst>
      <p:ext uri="{BB962C8B-B14F-4D97-AF65-F5344CB8AC3E}">
        <p14:creationId xmlns:p14="http://schemas.microsoft.com/office/powerpoint/2010/main" val="386238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a:t>
            </a:r>
            <a:r>
              <a:rPr lang="en-US" baseline="0" dirty="0"/>
              <a:t> the statistical methods seem to work well in single genome assembly, they can not be applied to </a:t>
            </a:r>
            <a:r>
              <a:rPr lang="en-US" baseline="0" dirty="0" err="1"/>
              <a:t>metagenome</a:t>
            </a:r>
            <a:r>
              <a:rPr lang="en-US" baseline="0" dirty="0"/>
              <a:t> assembly. </a:t>
            </a:r>
            <a:r>
              <a:rPr lang="en-US" baseline="0" dirty="0" err="1"/>
              <a:t>Metagenome</a:t>
            </a:r>
            <a:r>
              <a:rPr lang="en-US" baseline="0" dirty="0"/>
              <a:t> consists of a mixture of organisms. So if some organism is more abundant in the sample, it will have higher coverage despite of not being a repeat. By removing such regions, a valuable information is lost. Also, repeats are very large in length in </a:t>
            </a:r>
            <a:r>
              <a:rPr lang="en-US" baseline="0" dirty="0" err="1"/>
              <a:t>metagenome</a:t>
            </a:r>
            <a:r>
              <a:rPr lang="en-US" baseline="0" dirty="0"/>
              <a:t> due to closely related strains in the sample. For example, in this figure, regions marked by green are repetitive regions. In case of isolate genome, repeats are small in length but in case of </a:t>
            </a:r>
            <a:r>
              <a:rPr lang="en-US" baseline="0" dirty="0" err="1"/>
              <a:t>metagenome</a:t>
            </a:r>
            <a:r>
              <a:rPr lang="en-US" baseline="0" dirty="0"/>
              <a:t>, repeats are much larger in length. We do not want to remove such regions as it would result in loss of valuable information while reconstruction of genomes.</a:t>
            </a:r>
            <a:endParaRPr lang="en-US" dirty="0"/>
          </a:p>
        </p:txBody>
      </p:sp>
      <p:sp>
        <p:nvSpPr>
          <p:cNvPr id="4" name="Slide Number Placeholder 3"/>
          <p:cNvSpPr>
            <a:spLocks noGrp="1"/>
          </p:cNvSpPr>
          <p:nvPr>
            <p:ph type="sldNum" sz="quarter" idx="10"/>
          </p:nvPr>
        </p:nvSpPr>
        <p:spPr/>
        <p:txBody>
          <a:bodyPr/>
          <a:lstStyle/>
          <a:p>
            <a:fld id="{C55F29FA-DB46-6B4D-943A-33ED4A85F575}" type="slidenum">
              <a:rPr lang="en-US" smtClean="0"/>
              <a:t>3</a:t>
            </a:fld>
            <a:endParaRPr lang="en-US"/>
          </a:p>
        </p:txBody>
      </p:sp>
    </p:spTree>
    <p:extLst>
      <p:ext uri="{BB962C8B-B14F-4D97-AF65-F5344CB8AC3E}">
        <p14:creationId xmlns:p14="http://schemas.microsoft.com/office/powerpoint/2010/main" val="589082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375E5-955B-F842-9AD6-0CF37243D865}" type="slidenum">
              <a:rPr lang="en-US" smtClean="0"/>
              <a:t>9</a:t>
            </a:fld>
            <a:endParaRPr lang="en-US"/>
          </a:p>
        </p:txBody>
      </p:sp>
    </p:spTree>
    <p:extLst>
      <p:ext uri="{BB962C8B-B14F-4D97-AF65-F5344CB8AC3E}">
        <p14:creationId xmlns:p14="http://schemas.microsoft.com/office/powerpoint/2010/main" val="70513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541C-1B1B-44B7-9F8B-7FAD2BFFFF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1C27B1-5EA9-4C06-868A-7EAE442500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6489D8-1915-4C38-9D40-2B459BE514B9}"/>
              </a:ext>
            </a:extLst>
          </p:cNvPr>
          <p:cNvSpPr>
            <a:spLocks noGrp="1"/>
          </p:cNvSpPr>
          <p:nvPr>
            <p:ph type="dt" sz="half" idx="10"/>
          </p:nvPr>
        </p:nvSpPr>
        <p:spPr/>
        <p:txBody>
          <a:bodyPr/>
          <a:lstStyle/>
          <a:p>
            <a:fld id="{DA8EE1F1-AB9C-418A-9F56-8F662C8DC927}" type="datetimeFigureOut">
              <a:rPr lang="en-US" smtClean="0"/>
              <a:t>8/6/2018</a:t>
            </a:fld>
            <a:endParaRPr lang="en-US"/>
          </a:p>
        </p:txBody>
      </p:sp>
      <p:sp>
        <p:nvSpPr>
          <p:cNvPr id="5" name="Footer Placeholder 4">
            <a:extLst>
              <a:ext uri="{FF2B5EF4-FFF2-40B4-BE49-F238E27FC236}">
                <a16:creationId xmlns:a16="http://schemas.microsoft.com/office/drawing/2014/main" id="{EC0A77FF-50F8-4D9C-9E97-EEB056519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6F8B59-0FCF-461B-ABBD-55E3B56F69D8}"/>
              </a:ext>
            </a:extLst>
          </p:cNvPr>
          <p:cNvSpPr>
            <a:spLocks noGrp="1"/>
          </p:cNvSpPr>
          <p:nvPr>
            <p:ph type="sldNum" sz="quarter" idx="12"/>
          </p:nvPr>
        </p:nvSpPr>
        <p:spPr/>
        <p:txBody>
          <a:bodyPr/>
          <a:lstStyle/>
          <a:p>
            <a:fld id="{9FC74BE4-D624-4CCD-BC9E-8DCD86DB74E0}" type="slidenum">
              <a:rPr lang="en-US" smtClean="0"/>
              <a:t>‹#›</a:t>
            </a:fld>
            <a:endParaRPr lang="en-US"/>
          </a:p>
        </p:txBody>
      </p:sp>
    </p:spTree>
    <p:extLst>
      <p:ext uri="{BB962C8B-B14F-4D97-AF65-F5344CB8AC3E}">
        <p14:creationId xmlns:p14="http://schemas.microsoft.com/office/powerpoint/2010/main" val="263458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AADF-2A6C-4A4B-B657-CC1870F9D5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DBB575-2A73-4C5E-8E88-892B4E35FE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EDC12-53C9-4C33-A616-901F00911FE7}"/>
              </a:ext>
            </a:extLst>
          </p:cNvPr>
          <p:cNvSpPr>
            <a:spLocks noGrp="1"/>
          </p:cNvSpPr>
          <p:nvPr>
            <p:ph type="dt" sz="half" idx="10"/>
          </p:nvPr>
        </p:nvSpPr>
        <p:spPr/>
        <p:txBody>
          <a:bodyPr/>
          <a:lstStyle/>
          <a:p>
            <a:fld id="{DA8EE1F1-AB9C-418A-9F56-8F662C8DC927}" type="datetimeFigureOut">
              <a:rPr lang="en-US" smtClean="0"/>
              <a:t>8/6/2018</a:t>
            </a:fld>
            <a:endParaRPr lang="en-US"/>
          </a:p>
        </p:txBody>
      </p:sp>
      <p:sp>
        <p:nvSpPr>
          <p:cNvPr id="5" name="Footer Placeholder 4">
            <a:extLst>
              <a:ext uri="{FF2B5EF4-FFF2-40B4-BE49-F238E27FC236}">
                <a16:creationId xmlns:a16="http://schemas.microsoft.com/office/drawing/2014/main" id="{D310D3A7-A088-4E10-B41D-7F01B751D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7C0B2-6C4D-4344-A815-C4D0C2A0B107}"/>
              </a:ext>
            </a:extLst>
          </p:cNvPr>
          <p:cNvSpPr>
            <a:spLocks noGrp="1"/>
          </p:cNvSpPr>
          <p:nvPr>
            <p:ph type="sldNum" sz="quarter" idx="12"/>
          </p:nvPr>
        </p:nvSpPr>
        <p:spPr/>
        <p:txBody>
          <a:bodyPr/>
          <a:lstStyle/>
          <a:p>
            <a:fld id="{9FC74BE4-D624-4CCD-BC9E-8DCD86DB74E0}" type="slidenum">
              <a:rPr lang="en-US" smtClean="0"/>
              <a:t>‹#›</a:t>
            </a:fld>
            <a:endParaRPr lang="en-US"/>
          </a:p>
        </p:txBody>
      </p:sp>
    </p:spTree>
    <p:extLst>
      <p:ext uri="{BB962C8B-B14F-4D97-AF65-F5344CB8AC3E}">
        <p14:creationId xmlns:p14="http://schemas.microsoft.com/office/powerpoint/2010/main" val="177777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CB57DF-0B1B-4452-B957-AAF9733EAD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ECF2E6-1C47-4B70-9493-F357A7CF4C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8493B-4CB1-4BB0-AE3A-E7B568562C49}"/>
              </a:ext>
            </a:extLst>
          </p:cNvPr>
          <p:cNvSpPr>
            <a:spLocks noGrp="1"/>
          </p:cNvSpPr>
          <p:nvPr>
            <p:ph type="dt" sz="half" idx="10"/>
          </p:nvPr>
        </p:nvSpPr>
        <p:spPr/>
        <p:txBody>
          <a:bodyPr/>
          <a:lstStyle/>
          <a:p>
            <a:fld id="{DA8EE1F1-AB9C-418A-9F56-8F662C8DC927}" type="datetimeFigureOut">
              <a:rPr lang="en-US" smtClean="0"/>
              <a:t>8/6/2018</a:t>
            </a:fld>
            <a:endParaRPr lang="en-US"/>
          </a:p>
        </p:txBody>
      </p:sp>
      <p:sp>
        <p:nvSpPr>
          <p:cNvPr id="5" name="Footer Placeholder 4">
            <a:extLst>
              <a:ext uri="{FF2B5EF4-FFF2-40B4-BE49-F238E27FC236}">
                <a16:creationId xmlns:a16="http://schemas.microsoft.com/office/drawing/2014/main" id="{6780FB46-0A1B-4A40-B36B-250192634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A0979-987B-4237-927D-8D6ED0F23840}"/>
              </a:ext>
            </a:extLst>
          </p:cNvPr>
          <p:cNvSpPr>
            <a:spLocks noGrp="1"/>
          </p:cNvSpPr>
          <p:nvPr>
            <p:ph type="sldNum" sz="quarter" idx="12"/>
          </p:nvPr>
        </p:nvSpPr>
        <p:spPr/>
        <p:txBody>
          <a:bodyPr/>
          <a:lstStyle/>
          <a:p>
            <a:fld id="{9FC74BE4-D624-4CCD-BC9E-8DCD86DB74E0}" type="slidenum">
              <a:rPr lang="en-US" smtClean="0"/>
              <a:t>‹#›</a:t>
            </a:fld>
            <a:endParaRPr lang="en-US"/>
          </a:p>
        </p:txBody>
      </p:sp>
    </p:spTree>
    <p:extLst>
      <p:ext uri="{BB962C8B-B14F-4D97-AF65-F5344CB8AC3E}">
        <p14:creationId xmlns:p14="http://schemas.microsoft.com/office/powerpoint/2010/main" val="192159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34DC-57CE-405C-B8B9-DD57C90CCA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0A12B6-9476-42C6-96D8-17545C5522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C8227-A600-4C43-8A76-A33A2BF664B6}"/>
              </a:ext>
            </a:extLst>
          </p:cNvPr>
          <p:cNvSpPr>
            <a:spLocks noGrp="1"/>
          </p:cNvSpPr>
          <p:nvPr>
            <p:ph type="dt" sz="half" idx="10"/>
          </p:nvPr>
        </p:nvSpPr>
        <p:spPr/>
        <p:txBody>
          <a:bodyPr/>
          <a:lstStyle/>
          <a:p>
            <a:fld id="{DA8EE1F1-AB9C-418A-9F56-8F662C8DC927}" type="datetimeFigureOut">
              <a:rPr lang="en-US" smtClean="0"/>
              <a:t>8/6/2018</a:t>
            </a:fld>
            <a:endParaRPr lang="en-US"/>
          </a:p>
        </p:txBody>
      </p:sp>
      <p:sp>
        <p:nvSpPr>
          <p:cNvPr id="5" name="Footer Placeholder 4">
            <a:extLst>
              <a:ext uri="{FF2B5EF4-FFF2-40B4-BE49-F238E27FC236}">
                <a16:creationId xmlns:a16="http://schemas.microsoft.com/office/drawing/2014/main" id="{6534B6B4-0FFF-405F-A581-95ACBE922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4432C7-B631-4DD3-AD4B-44294D8F3984}"/>
              </a:ext>
            </a:extLst>
          </p:cNvPr>
          <p:cNvSpPr>
            <a:spLocks noGrp="1"/>
          </p:cNvSpPr>
          <p:nvPr>
            <p:ph type="sldNum" sz="quarter" idx="12"/>
          </p:nvPr>
        </p:nvSpPr>
        <p:spPr/>
        <p:txBody>
          <a:bodyPr/>
          <a:lstStyle/>
          <a:p>
            <a:fld id="{9FC74BE4-D624-4CCD-BC9E-8DCD86DB74E0}" type="slidenum">
              <a:rPr lang="en-US" smtClean="0"/>
              <a:t>‹#›</a:t>
            </a:fld>
            <a:endParaRPr lang="en-US"/>
          </a:p>
        </p:txBody>
      </p:sp>
    </p:spTree>
    <p:extLst>
      <p:ext uri="{BB962C8B-B14F-4D97-AF65-F5344CB8AC3E}">
        <p14:creationId xmlns:p14="http://schemas.microsoft.com/office/powerpoint/2010/main" val="1554845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79ACC-5EC4-43F5-B8B8-0ECD6DB108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C44439-E776-4BB5-8A15-B17B4033B5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8CDB27-5EFF-42BE-89EC-25A2428CFD24}"/>
              </a:ext>
            </a:extLst>
          </p:cNvPr>
          <p:cNvSpPr>
            <a:spLocks noGrp="1"/>
          </p:cNvSpPr>
          <p:nvPr>
            <p:ph type="dt" sz="half" idx="10"/>
          </p:nvPr>
        </p:nvSpPr>
        <p:spPr/>
        <p:txBody>
          <a:bodyPr/>
          <a:lstStyle/>
          <a:p>
            <a:fld id="{DA8EE1F1-AB9C-418A-9F56-8F662C8DC927}" type="datetimeFigureOut">
              <a:rPr lang="en-US" smtClean="0"/>
              <a:t>8/6/2018</a:t>
            </a:fld>
            <a:endParaRPr lang="en-US"/>
          </a:p>
        </p:txBody>
      </p:sp>
      <p:sp>
        <p:nvSpPr>
          <p:cNvPr id="5" name="Footer Placeholder 4">
            <a:extLst>
              <a:ext uri="{FF2B5EF4-FFF2-40B4-BE49-F238E27FC236}">
                <a16:creationId xmlns:a16="http://schemas.microsoft.com/office/drawing/2014/main" id="{3F2DAF56-1787-4EED-940B-8CDD9F2C3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E7750-DF43-403C-9275-7E9C75353292}"/>
              </a:ext>
            </a:extLst>
          </p:cNvPr>
          <p:cNvSpPr>
            <a:spLocks noGrp="1"/>
          </p:cNvSpPr>
          <p:nvPr>
            <p:ph type="sldNum" sz="quarter" idx="12"/>
          </p:nvPr>
        </p:nvSpPr>
        <p:spPr/>
        <p:txBody>
          <a:bodyPr/>
          <a:lstStyle/>
          <a:p>
            <a:fld id="{9FC74BE4-D624-4CCD-BC9E-8DCD86DB74E0}" type="slidenum">
              <a:rPr lang="en-US" smtClean="0"/>
              <a:t>‹#›</a:t>
            </a:fld>
            <a:endParaRPr lang="en-US"/>
          </a:p>
        </p:txBody>
      </p:sp>
    </p:spTree>
    <p:extLst>
      <p:ext uri="{BB962C8B-B14F-4D97-AF65-F5344CB8AC3E}">
        <p14:creationId xmlns:p14="http://schemas.microsoft.com/office/powerpoint/2010/main" val="203038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A2E80-42A2-4AC6-9525-E29A624EF7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30314B-E367-43F0-9B76-E302C4B598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EE09EC-7EF0-443F-BCD3-29965C17C3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AFA6A-6E30-4865-92CC-F1ED98B32FB9}"/>
              </a:ext>
            </a:extLst>
          </p:cNvPr>
          <p:cNvSpPr>
            <a:spLocks noGrp="1"/>
          </p:cNvSpPr>
          <p:nvPr>
            <p:ph type="dt" sz="half" idx="10"/>
          </p:nvPr>
        </p:nvSpPr>
        <p:spPr/>
        <p:txBody>
          <a:bodyPr/>
          <a:lstStyle/>
          <a:p>
            <a:fld id="{DA8EE1F1-AB9C-418A-9F56-8F662C8DC927}" type="datetimeFigureOut">
              <a:rPr lang="en-US" smtClean="0"/>
              <a:t>8/6/2018</a:t>
            </a:fld>
            <a:endParaRPr lang="en-US"/>
          </a:p>
        </p:txBody>
      </p:sp>
      <p:sp>
        <p:nvSpPr>
          <p:cNvPr id="6" name="Footer Placeholder 5">
            <a:extLst>
              <a:ext uri="{FF2B5EF4-FFF2-40B4-BE49-F238E27FC236}">
                <a16:creationId xmlns:a16="http://schemas.microsoft.com/office/drawing/2014/main" id="{A0B6EC50-09DC-4398-94F3-090A9FEB37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79A5F5-1920-4268-A0B5-193A7EAB5762}"/>
              </a:ext>
            </a:extLst>
          </p:cNvPr>
          <p:cNvSpPr>
            <a:spLocks noGrp="1"/>
          </p:cNvSpPr>
          <p:nvPr>
            <p:ph type="sldNum" sz="quarter" idx="12"/>
          </p:nvPr>
        </p:nvSpPr>
        <p:spPr/>
        <p:txBody>
          <a:bodyPr/>
          <a:lstStyle/>
          <a:p>
            <a:fld id="{9FC74BE4-D624-4CCD-BC9E-8DCD86DB74E0}" type="slidenum">
              <a:rPr lang="en-US" smtClean="0"/>
              <a:t>‹#›</a:t>
            </a:fld>
            <a:endParaRPr lang="en-US"/>
          </a:p>
        </p:txBody>
      </p:sp>
    </p:spTree>
    <p:extLst>
      <p:ext uri="{BB962C8B-B14F-4D97-AF65-F5344CB8AC3E}">
        <p14:creationId xmlns:p14="http://schemas.microsoft.com/office/powerpoint/2010/main" val="261314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35584-EC1D-44D7-90ED-61ACD36B6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4A2061-3356-402B-9533-7205E3A4DC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7C9440-31E1-43D1-B954-65949FA5C78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688C90-5301-4CFB-AFB5-470E7AB0F6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319DA9-1B4D-4D37-996F-493DE11AC2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60D326-0836-428D-B062-291BA01717F3}"/>
              </a:ext>
            </a:extLst>
          </p:cNvPr>
          <p:cNvSpPr>
            <a:spLocks noGrp="1"/>
          </p:cNvSpPr>
          <p:nvPr>
            <p:ph type="dt" sz="half" idx="10"/>
          </p:nvPr>
        </p:nvSpPr>
        <p:spPr/>
        <p:txBody>
          <a:bodyPr/>
          <a:lstStyle/>
          <a:p>
            <a:fld id="{DA8EE1F1-AB9C-418A-9F56-8F662C8DC927}" type="datetimeFigureOut">
              <a:rPr lang="en-US" smtClean="0"/>
              <a:t>8/6/2018</a:t>
            </a:fld>
            <a:endParaRPr lang="en-US"/>
          </a:p>
        </p:txBody>
      </p:sp>
      <p:sp>
        <p:nvSpPr>
          <p:cNvPr id="8" name="Footer Placeholder 7">
            <a:extLst>
              <a:ext uri="{FF2B5EF4-FFF2-40B4-BE49-F238E27FC236}">
                <a16:creationId xmlns:a16="http://schemas.microsoft.com/office/drawing/2014/main" id="{CD7CDAAB-6516-46AC-AE9F-7345BC0AE6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9C69BB-226B-4533-A65D-8E74E8EB3EF8}"/>
              </a:ext>
            </a:extLst>
          </p:cNvPr>
          <p:cNvSpPr>
            <a:spLocks noGrp="1"/>
          </p:cNvSpPr>
          <p:nvPr>
            <p:ph type="sldNum" sz="quarter" idx="12"/>
          </p:nvPr>
        </p:nvSpPr>
        <p:spPr/>
        <p:txBody>
          <a:bodyPr/>
          <a:lstStyle/>
          <a:p>
            <a:fld id="{9FC74BE4-D624-4CCD-BC9E-8DCD86DB74E0}" type="slidenum">
              <a:rPr lang="en-US" smtClean="0"/>
              <a:t>‹#›</a:t>
            </a:fld>
            <a:endParaRPr lang="en-US"/>
          </a:p>
        </p:txBody>
      </p:sp>
    </p:spTree>
    <p:extLst>
      <p:ext uri="{BB962C8B-B14F-4D97-AF65-F5344CB8AC3E}">
        <p14:creationId xmlns:p14="http://schemas.microsoft.com/office/powerpoint/2010/main" val="335681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C5F1-E896-450B-AEF1-353DDE651E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766C3E-0FCB-4844-A638-B22315658A3E}"/>
              </a:ext>
            </a:extLst>
          </p:cNvPr>
          <p:cNvSpPr>
            <a:spLocks noGrp="1"/>
          </p:cNvSpPr>
          <p:nvPr>
            <p:ph type="dt" sz="half" idx="10"/>
          </p:nvPr>
        </p:nvSpPr>
        <p:spPr/>
        <p:txBody>
          <a:bodyPr/>
          <a:lstStyle/>
          <a:p>
            <a:fld id="{DA8EE1F1-AB9C-418A-9F56-8F662C8DC927}" type="datetimeFigureOut">
              <a:rPr lang="en-US" smtClean="0"/>
              <a:t>8/6/2018</a:t>
            </a:fld>
            <a:endParaRPr lang="en-US"/>
          </a:p>
        </p:txBody>
      </p:sp>
      <p:sp>
        <p:nvSpPr>
          <p:cNvPr id="4" name="Footer Placeholder 3">
            <a:extLst>
              <a:ext uri="{FF2B5EF4-FFF2-40B4-BE49-F238E27FC236}">
                <a16:creationId xmlns:a16="http://schemas.microsoft.com/office/drawing/2014/main" id="{978A9BBA-2123-4391-8F76-9B100A69F7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F774E7-F442-4053-833C-51F6937ECDD7}"/>
              </a:ext>
            </a:extLst>
          </p:cNvPr>
          <p:cNvSpPr>
            <a:spLocks noGrp="1"/>
          </p:cNvSpPr>
          <p:nvPr>
            <p:ph type="sldNum" sz="quarter" idx="12"/>
          </p:nvPr>
        </p:nvSpPr>
        <p:spPr/>
        <p:txBody>
          <a:bodyPr/>
          <a:lstStyle/>
          <a:p>
            <a:fld id="{9FC74BE4-D624-4CCD-BC9E-8DCD86DB74E0}" type="slidenum">
              <a:rPr lang="en-US" smtClean="0"/>
              <a:t>‹#›</a:t>
            </a:fld>
            <a:endParaRPr lang="en-US"/>
          </a:p>
        </p:txBody>
      </p:sp>
    </p:spTree>
    <p:extLst>
      <p:ext uri="{BB962C8B-B14F-4D97-AF65-F5344CB8AC3E}">
        <p14:creationId xmlns:p14="http://schemas.microsoft.com/office/powerpoint/2010/main" val="294284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251665-F1BC-41F8-A5E5-B2890F6A92AD}"/>
              </a:ext>
            </a:extLst>
          </p:cNvPr>
          <p:cNvSpPr>
            <a:spLocks noGrp="1"/>
          </p:cNvSpPr>
          <p:nvPr>
            <p:ph type="dt" sz="half" idx="10"/>
          </p:nvPr>
        </p:nvSpPr>
        <p:spPr/>
        <p:txBody>
          <a:bodyPr/>
          <a:lstStyle/>
          <a:p>
            <a:fld id="{DA8EE1F1-AB9C-418A-9F56-8F662C8DC927}" type="datetimeFigureOut">
              <a:rPr lang="en-US" smtClean="0"/>
              <a:t>8/6/2018</a:t>
            </a:fld>
            <a:endParaRPr lang="en-US"/>
          </a:p>
        </p:txBody>
      </p:sp>
      <p:sp>
        <p:nvSpPr>
          <p:cNvPr id="3" name="Footer Placeholder 2">
            <a:extLst>
              <a:ext uri="{FF2B5EF4-FFF2-40B4-BE49-F238E27FC236}">
                <a16:creationId xmlns:a16="http://schemas.microsoft.com/office/drawing/2014/main" id="{34086F71-5368-4726-97EC-EA1F60B500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0E72C3-1A17-4EE2-8F8C-A91CDA505611}"/>
              </a:ext>
            </a:extLst>
          </p:cNvPr>
          <p:cNvSpPr>
            <a:spLocks noGrp="1"/>
          </p:cNvSpPr>
          <p:nvPr>
            <p:ph type="sldNum" sz="quarter" idx="12"/>
          </p:nvPr>
        </p:nvSpPr>
        <p:spPr/>
        <p:txBody>
          <a:bodyPr/>
          <a:lstStyle/>
          <a:p>
            <a:fld id="{9FC74BE4-D624-4CCD-BC9E-8DCD86DB74E0}" type="slidenum">
              <a:rPr lang="en-US" smtClean="0"/>
              <a:t>‹#›</a:t>
            </a:fld>
            <a:endParaRPr lang="en-US"/>
          </a:p>
        </p:txBody>
      </p:sp>
    </p:spTree>
    <p:extLst>
      <p:ext uri="{BB962C8B-B14F-4D97-AF65-F5344CB8AC3E}">
        <p14:creationId xmlns:p14="http://schemas.microsoft.com/office/powerpoint/2010/main" val="3441998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F0010-BE9F-4A96-8F7F-664A6C5825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555E2B-0A09-4E56-89E6-6A2B9A2452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18CEE6-62AE-42C0-9861-CBEA84DB13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BCBF43-DA65-447A-8A5D-90AA6484CE31}"/>
              </a:ext>
            </a:extLst>
          </p:cNvPr>
          <p:cNvSpPr>
            <a:spLocks noGrp="1"/>
          </p:cNvSpPr>
          <p:nvPr>
            <p:ph type="dt" sz="half" idx="10"/>
          </p:nvPr>
        </p:nvSpPr>
        <p:spPr/>
        <p:txBody>
          <a:bodyPr/>
          <a:lstStyle/>
          <a:p>
            <a:fld id="{DA8EE1F1-AB9C-418A-9F56-8F662C8DC927}" type="datetimeFigureOut">
              <a:rPr lang="en-US" smtClean="0"/>
              <a:t>8/6/2018</a:t>
            </a:fld>
            <a:endParaRPr lang="en-US"/>
          </a:p>
        </p:txBody>
      </p:sp>
      <p:sp>
        <p:nvSpPr>
          <p:cNvPr id="6" name="Footer Placeholder 5">
            <a:extLst>
              <a:ext uri="{FF2B5EF4-FFF2-40B4-BE49-F238E27FC236}">
                <a16:creationId xmlns:a16="http://schemas.microsoft.com/office/drawing/2014/main" id="{F4015AA7-AD5E-4726-8A3E-93EA5AF362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81C7A1-0ED4-4E2E-BB29-F1D5B8E5C2C6}"/>
              </a:ext>
            </a:extLst>
          </p:cNvPr>
          <p:cNvSpPr>
            <a:spLocks noGrp="1"/>
          </p:cNvSpPr>
          <p:nvPr>
            <p:ph type="sldNum" sz="quarter" idx="12"/>
          </p:nvPr>
        </p:nvSpPr>
        <p:spPr/>
        <p:txBody>
          <a:bodyPr/>
          <a:lstStyle/>
          <a:p>
            <a:fld id="{9FC74BE4-D624-4CCD-BC9E-8DCD86DB74E0}" type="slidenum">
              <a:rPr lang="en-US" smtClean="0"/>
              <a:t>‹#›</a:t>
            </a:fld>
            <a:endParaRPr lang="en-US"/>
          </a:p>
        </p:txBody>
      </p:sp>
    </p:spTree>
    <p:extLst>
      <p:ext uri="{BB962C8B-B14F-4D97-AF65-F5344CB8AC3E}">
        <p14:creationId xmlns:p14="http://schemas.microsoft.com/office/powerpoint/2010/main" val="253453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B025-F275-4250-8491-9488662887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747F42-4C2B-4E46-B2A6-DADF206CDF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73457F-CD56-483C-AC98-ACF28F554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B5F5BE-4636-47B9-98E2-FB3E5307DCD4}"/>
              </a:ext>
            </a:extLst>
          </p:cNvPr>
          <p:cNvSpPr>
            <a:spLocks noGrp="1"/>
          </p:cNvSpPr>
          <p:nvPr>
            <p:ph type="dt" sz="half" idx="10"/>
          </p:nvPr>
        </p:nvSpPr>
        <p:spPr/>
        <p:txBody>
          <a:bodyPr/>
          <a:lstStyle/>
          <a:p>
            <a:fld id="{DA8EE1F1-AB9C-418A-9F56-8F662C8DC927}" type="datetimeFigureOut">
              <a:rPr lang="en-US" smtClean="0"/>
              <a:t>8/6/2018</a:t>
            </a:fld>
            <a:endParaRPr lang="en-US"/>
          </a:p>
        </p:txBody>
      </p:sp>
      <p:sp>
        <p:nvSpPr>
          <p:cNvPr id="6" name="Footer Placeholder 5">
            <a:extLst>
              <a:ext uri="{FF2B5EF4-FFF2-40B4-BE49-F238E27FC236}">
                <a16:creationId xmlns:a16="http://schemas.microsoft.com/office/drawing/2014/main" id="{EDCA6865-E895-4C60-92BE-1E628217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E26DB-AE70-4B7C-9A60-F9F7C10058F8}"/>
              </a:ext>
            </a:extLst>
          </p:cNvPr>
          <p:cNvSpPr>
            <a:spLocks noGrp="1"/>
          </p:cNvSpPr>
          <p:nvPr>
            <p:ph type="sldNum" sz="quarter" idx="12"/>
          </p:nvPr>
        </p:nvSpPr>
        <p:spPr/>
        <p:txBody>
          <a:bodyPr/>
          <a:lstStyle/>
          <a:p>
            <a:fld id="{9FC74BE4-D624-4CCD-BC9E-8DCD86DB74E0}" type="slidenum">
              <a:rPr lang="en-US" smtClean="0"/>
              <a:t>‹#›</a:t>
            </a:fld>
            <a:endParaRPr lang="en-US"/>
          </a:p>
        </p:txBody>
      </p:sp>
    </p:spTree>
    <p:extLst>
      <p:ext uri="{BB962C8B-B14F-4D97-AF65-F5344CB8AC3E}">
        <p14:creationId xmlns:p14="http://schemas.microsoft.com/office/powerpoint/2010/main" val="210685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78DBD4-619B-49A2-8E87-B762B591A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FD6055-1557-45F6-BCE4-009789E3B0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F61D1-D651-4BB3-AA3F-2451C1E2A1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EE1F1-AB9C-418A-9F56-8F662C8DC927}" type="datetimeFigureOut">
              <a:rPr lang="en-US" smtClean="0"/>
              <a:t>8/6/2018</a:t>
            </a:fld>
            <a:endParaRPr lang="en-US"/>
          </a:p>
        </p:txBody>
      </p:sp>
      <p:sp>
        <p:nvSpPr>
          <p:cNvPr id="5" name="Footer Placeholder 4">
            <a:extLst>
              <a:ext uri="{FF2B5EF4-FFF2-40B4-BE49-F238E27FC236}">
                <a16:creationId xmlns:a16="http://schemas.microsoft.com/office/drawing/2014/main" id="{69436F30-B509-4B7E-BEBC-F21E5EB32D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1F2136-50A9-41CC-82B5-B7FCD5301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74BE4-D624-4CCD-BC9E-8DCD86DB74E0}" type="slidenum">
              <a:rPr lang="en-US" smtClean="0"/>
              <a:t>‹#›</a:t>
            </a:fld>
            <a:endParaRPr lang="en-US"/>
          </a:p>
        </p:txBody>
      </p:sp>
    </p:spTree>
    <p:extLst>
      <p:ext uri="{BB962C8B-B14F-4D97-AF65-F5344CB8AC3E}">
        <p14:creationId xmlns:p14="http://schemas.microsoft.com/office/powerpoint/2010/main" val="2014033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1B87-2B31-4FD7-8269-655A866DC37B}"/>
              </a:ext>
            </a:extLst>
          </p:cNvPr>
          <p:cNvSpPr>
            <a:spLocks noGrp="1"/>
          </p:cNvSpPr>
          <p:nvPr>
            <p:ph type="title"/>
          </p:nvPr>
        </p:nvSpPr>
        <p:spPr/>
        <p:txBody>
          <a:bodyPr/>
          <a:lstStyle/>
          <a:p>
            <a:r>
              <a:rPr lang="en-US" dirty="0"/>
              <a:t>Graph-based variant detection</a:t>
            </a:r>
          </a:p>
        </p:txBody>
      </p:sp>
      <p:sp>
        <p:nvSpPr>
          <p:cNvPr id="3" name="Text Placeholder 2">
            <a:extLst>
              <a:ext uri="{FF2B5EF4-FFF2-40B4-BE49-F238E27FC236}">
                <a16:creationId xmlns:a16="http://schemas.microsoft.com/office/drawing/2014/main" id="{D5C0AEC8-FBA1-4F7F-B19A-70722A3A843F}"/>
              </a:ext>
            </a:extLst>
          </p:cNvPr>
          <p:cNvSpPr>
            <a:spLocks noGrp="1"/>
          </p:cNvSpPr>
          <p:nvPr>
            <p:ph type="body" idx="1"/>
          </p:nvPr>
        </p:nvSpPr>
        <p:spPr/>
        <p:txBody>
          <a:bodyPr/>
          <a:lstStyle/>
          <a:p>
            <a:r>
              <a:rPr lang="en-US" dirty="0"/>
              <a:t>Todd Treangen</a:t>
            </a:r>
          </a:p>
        </p:txBody>
      </p:sp>
    </p:spTree>
    <p:extLst>
      <p:ext uri="{BB962C8B-B14F-4D97-AF65-F5344CB8AC3E}">
        <p14:creationId xmlns:p14="http://schemas.microsoft.com/office/powerpoint/2010/main" val="4278295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37" y="0"/>
            <a:ext cx="10515600" cy="1325563"/>
          </a:xfrm>
        </p:spPr>
        <p:txBody>
          <a:bodyPr/>
          <a:lstStyle/>
          <a:p>
            <a:r>
              <a:rPr lang="en-US" dirty="0"/>
              <a:t>Variant detection using graph topology</a:t>
            </a:r>
          </a:p>
        </p:txBody>
      </p:sp>
      <p:sp>
        <p:nvSpPr>
          <p:cNvPr id="11" name="Slide Number Placeholder 10"/>
          <p:cNvSpPr>
            <a:spLocks noGrp="1"/>
          </p:cNvSpPr>
          <p:nvPr>
            <p:ph type="sldNum" sz="quarter" idx="12"/>
          </p:nvPr>
        </p:nvSpPr>
        <p:spPr/>
        <p:txBody>
          <a:bodyPr/>
          <a:lstStyle/>
          <a:p>
            <a:fld id="{8C71CAF9-4461-454A-B702-D536C3775752}" type="slidenum">
              <a:rPr lang="en-US" smtClean="0"/>
              <a:t>10</a:t>
            </a:fld>
            <a:endParaRPr lang="en-US"/>
          </a:p>
        </p:txBody>
      </p:sp>
      <p:sp>
        <p:nvSpPr>
          <p:cNvPr id="12" name="TextBox 11"/>
          <p:cNvSpPr txBox="1"/>
          <p:nvPr/>
        </p:nvSpPr>
        <p:spPr>
          <a:xfrm>
            <a:off x="1381522" y="1827264"/>
            <a:ext cx="3759971" cy="3385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mr-IN" sz="1600" dirty="0"/>
              <a:t>…</a:t>
            </a:r>
            <a:r>
              <a:rPr lang="en-US" sz="1600" dirty="0"/>
              <a:t>AACTTAC</a:t>
            </a:r>
            <a:r>
              <a:rPr lang="en-US" sz="1600" dirty="0">
                <a:solidFill>
                  <a:srgbClr val="FF0000"/>
                </a:solidFill>
              </a:rPr>
              <a:t>G</a:t>
            </a:r>
            <a:r>
              <a:rPr lang="en-US" sz="1600" dirty="0"/>
              <a:t>TGAAAATACAACTT</a:t>
            </a:r>
            <a:r>
              <a:rPr lang="en-US" sz="1600" dirty="0">
                <a:solidFill>
                  <a:srgbClr val="FF0000"/>
                </a:solidFill>
              </a:rPr>
              <a:t>A</a:t>
            </a:r>
            <a:r>
              <a:rPr lang="en-US" sz="1600" dirty="0"/>
              <a:t>GGACTA</a:t>
            </a:r>
            <a:r>
              <a:rPr lang="mr-IN" sz="1600" dirty="0"/>
              <a:t>…</a:t>
            </a:r>
            <a:endParaRPr lang="en-US" sz="1600" dirty="0"/>
          </a:p>
        </p:txBody>
      </p:sp>
      <p:sp>
        <p:nvSpPr>
          <p:cNvPr id="13" name="TextBox 12"/>
          <p:cNvSpPr txBox="1"/>
          <p:nvPr/>
        </p:nvSpPr>
        <p:spPr>
          <a:xfrm>
            <a:off x="1381522" y="2586996"/>
            <a:ext cx="3759971" cy="3385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mr-IN" sz="1600" dirty="0"/>
              <a:t>…</a:t>
            </a:r>
            <a:r>
              <a:rPr lang="en-US" sz="1600" dirty="0"/>
              <a:t>AACTTAC</a:t>
            </a:r>
            <a:r>
              <a:rPr lang="en-US" sz="1600" dirty="0">
                <a:solidFill>
                  <a:srgbClr val="FF0000"/>
                </a:solidFill>
              </a:rPr>
              <a:t>T</a:t>
            </a:r>
            <a:r>
              <a:rPr lang="en-US" sz="1600" dirty="0"/>
              <a:t>TGAAAATACAACTT</a:t>
            </a:r>
            <a:r>
              <a:rPr lang="en-US" sz="1600" dirty="0">
                <a:solidFill>
                  <a:srgbClr val="FF0000"/>
                </a:solidFill>
              </a:rPr>
              <a:t>T</a:t>
            </a:r>
            <a:r>
              <a:rPr lang="en-US" sz="1600" dirty="0"/>
              <a:t>GGACTA..</a:t>
            </a:r>
          </a:p>
        </p:txBody>
      </p:sp>
      <p:sp>
        <p:nvSpPr>
          <p:cNvPr id="14" name="TextBox 13"/>
          <p:cNvSpPr txBox="1"/>
          <p:nvPr/>
        </p:nvSpPr>
        <p:spPr>
          <a:xfrm>
            <a:off x="150860" y="4974705"/>
            <a:ext cx="824262" cy="3385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600" dirty="0"/>
              <a:t>AACTT</a:t>
            </a:r>
          </a:p>
        </p:txBody>
      </p:sp>
      <p:sp>
        <p:nvSpPr>
          <p:cNvPr id="15" name="TextBox 14"/>
          <p:cNvSpPr txBox="1"/>
          <p:nvPr/>
        </p:nvSpPr>
        <p:spPr>
          <a:xfrm>
            <a:off x="1193980" y="4154907"/>
            <a:ext cx="786937" cy="3385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600" dirty="0"/>
              <a:t>AC</a:t>
            </a:r>
            <a:r>
              <a:rPr lang="en-US" sz="1600" dirty="0">
                <a:solidFill>
                  <a:srgbClr val="FF0000"/>
                </a:solidFill>
              </a:rPr>
              <a:t>G</a:t>
            </a:r>
            <a:r>
              <a:rPr lang="en-US" sz="1600" dirty="0"/>
              <a:t>TG</a:t>
            </a:r>
          </a:p>
        </p:txBody>
      </p:sp>
      <p:sp>
        <p:nvSpPr>
          <p:cNvPr id="16" name="TextBox 15"/>
          <p:cNvSpPr txBox="1"/>
          <p:nvPr/>
        </p:nvSpPr>
        <p:spPr>
          <a:xfrm>
            <a:off x="1247248" y="5684041"/>
            <a:ext cx="786937" cy="3385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600" dirty="0"/>
              <a:t>AC</a:t>
            </a:r>
            <a:r>
              <a:rPr lang="en-US" sz="1600" dirty="0">
                <a:solidFill>
                  <a:srgbClr val="FF0000"/>
                </a:solidFill>
              </a:rPr>
              <a:t>T</a:t>
            </a:r>
            <a:r>
              <a:rPr lang="en-US" sz="1600" dirty="0"/>
              <a:t>TG</a:t>
            </a:r>
          </a:p>
        </p:txBody>
      </p:sp>
      <p:sp>
        <p:nvSpPr>
          <p:cNvPr id="17" name="TextBox 16"/>
          <p:cNvSpPr txBox="1"/>
          <p:nvPr/>
        </p:nvSpPr>
        <p:spPr>
          <a:xfrm>
            <a:off x="2400067" y="4917075"/>
            <a:ext cx="772899" cy="3385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600" dirty="0"/>
              <a:t>AAAAT</a:t>
            </a:r>
          </a:p>
        </p:txBody>
      </p:sp>
      <p:sp>
        <p:nvSpPr>
          <p:cNvPr id="18" name="TextBox 17"/>
          <p:cNvSpPr txBox="1"/>
          <p:nvPr/>
        </p:nvSpPr>
        <p:spPr>
          <a:xfrm>
            <a:off x="3608137" y="4917075"/>
            <a:ext cx="772899" cy="3385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600" dirty="0"/>
              <a:t>ACAAC</a:t>
            </a:r>
          </a:p>
        </p:txBody>
      </p:sp>
      <p:sp>
        <p:nvSpPr>
          <p:cNvPr id="19" name="TextBox 18"/>
          <p:cNvSpPr txBox="1"/>
          <p:nvPr/>
        </p:nvSpPr>
        <p:spPr>
          <a:xfrm>
            <a:off x="4615241" y="4154907"/>
            <a:ext cx="807660" cy="3385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600" dirty="0"/>
              <a:t>TT</a:t>
            </a:r>
            <a:r>
              <a:rPr lang="en-US" sz="1600" dirty="0">
                <a:solidFill>
                  <a:srgbClr val="FF0000"/>
                </a:solidFill>
              </a:rPr>
              <a:t>A</a:t>
            </a:r>
            <a:r>
              <a:rPr lang="en-US" sz="1600" dirty="0"/>
              <a:t>GG</a:t>
            </a:r>
          </a:p>
        </p:txBody>
      </p:sp>
      <p:sp>
        <p:nvSpPr>
          <p:cNvPr id="20" name="TextBox 19"/>
          <p:cNvSpPr txBox="1"/>
          <p:nvPr/>
        </p:nvSpPr>
        <p:spPr>
          <a:xfrm>
            <a:off x="4627941" y="5684041"/>
            <a:ext cx="794960" cy="3385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600" dirty="0"/>
              <a:t>TT</a:t>
            </a:r>
            <a:r>
              <a:rPr lang="en-US" sz="1600" dirty="0">
                <a:solidFill>
                  <a:srgbClr val="FF0000"/>
                </a:solidFill>
              </a:rPr>
              <a:t>T</a:t>
            </a:r>
            <a:r>
              <a:rPr lang="en-US" sz="1600" dirty="0"/>
              <a:t>GG</a:t>
            </a:r>
          </a:p>
        </p:txBody>
      </p:sp>
      <p:sp>
        <p:nvSpPr>
          <p:cNvPr id="31" name="TextBox 30"/>
          <p:cNvSpPr txBox="1"/>
          <p:nvPr/>
        </p:nvSpPr>
        <p:spPr>
          <a:xfrm>
            <a:off x="304699" y="1864136"/>
            <a:ext cx="1680410" cy="483185"/>
          </a:xfrm>
          <a:prstGeom prst="rect">
            <a:avLst/>
          </a:prstGeom>
          <a:noFill/>
        </p:spPr>
        <p:txBody>
          <a:bodyPr wrap="square" rtlCol="0">
            <a:spAutoFit/>
          </a:bodyPr>
          <a:lstStyle/>
          <a:p>
            <a:endParaRPr lang="en-US"/>
          </a:p>
        </p:txBody>
      </p:sp>
      <p:sp>
        <p:nvSpPr>
          <p:cNvPr id="32" name="TextBox 31"/>
          <p:cNvSpPr txBox="1"/>
          <p:nvPr/>
        </p:nvSpPr>
        <p:spPr>
          <a:xfrm>
            <a:off x="324853" y="1848783"/>
            <a:ext cx="1660256" cy="338554"/>
          </a:xfrm>
          <a:prstGeom prst="rect">
            <a:avLst/>
          </a:prstGeom>
          <a:noFill/>
        </p:spPr>
        <p:txBody>
          <a:bodyPr wrap="square" rtlCol="0">
            <a:spAutoFit/>
          </a:bodyPr>
          <a:lstStyle/>
          <a:p>
            <a:r>
              <a:rPr lang="en-US" sz="1600" b="1" dirty="0"/>
              <a:t>Species 1</a:t>
            </a:r>
          </a:p>
        </p:txBody>
      </p:sp>
      <p:sp>
        <p:nvSpPr>
          <p:cNvPr id="33" name="TextBox 32"/>
          <p:cNvSpPr txBox="1"/>
          <p:nvPr/>
        </p:nvSpPr>
        <p:spPr>
          <a:xfrm>
            <a:off x="353775" y="2663156"/>
            <a:ext cx="1680410" cy="338554"/>
          </a:xfrm>
          <a:prstGeom prst="rect">
            <a:avLst/>
          </a:prstGeom>
          <a:noFill/>
        </p:spPr>
        <p:txBody>
          <a:bodyPr wrap="square" rtlCol="0">
            <a:spAutoFit/>
          </a:bodyPr>
          <a:lstStyle/>
          <a:p>
            <a:r>
              <a:rPr lang="en-US" sz="1600" b="1" dirty="0"/>
              <a:t>Species 2</a:t>
            </a:r>
          </a:p>
        </p:txBody>
      </p:sp>
      <p:sp>
        <p:nvSpPr>
          <p:cNvPr id="43" name="TextBox 42"/>
          <p:cNvSpPr txBox="1"/>
          <p:nvPr/>
        </p:nvSpPr>
        <p:spPr>
          <a:xfrm>
            <a:off x="5589106" y="4917075"/>
            <a:ext cx="807660" cy="3385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600" dirty="0"/>
              <a:t>GACTA</a:t>
            </a:r>
          </a:p>
        </p:txBody>
      </p:sp>
      <p:cxnSp>
        <p:nvCxnSpPr>
          <p:cNvPr id="147" name="Straight Arrow Connector 146"/>
          <p:cNvCxnSpPr>
            <a:stCxn id="14" idx="0"/>
            <a:endCxn id="15" idx="1"/>
          </p:cNvCxnSpPr>
          <p:nvPr/>
        </p:nvCxnSpPr>
        <p:spPr>
          <a:xfrm flipV="1">
            <a:off x="562991" y="4324184"/>
            <a:ext cx="630989" cy="65052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4" idx="2"/>
            <a:endCxn id="16" idx="1"/>
          </p:cNvCxnSpPr>
          <p:nvPr/>
        </p:nvCxnSpPr>
        <p:spPr>
          <a:xfrm>
            <a:off x="562991" y="5313259"/>
            <a:ext cx="684257" cy="54005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6" idx="3"/>
            <a:endCxn id="17" idx="2"/>
          </p:cNvCxnSpPr>
          <p:nvPr/>
        </p:nvCxnSpPr>
        <p:spPr>
          <a:xfrm flipV="1">
            <a:off x="2034185" y="5255629"/>
            <a:ext cx="752332" cy="59768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15" idx="3"/>
            <a:endCxn id="17" idx="0"/>
          </p:cNvCxnSpPr>
          <p:nvPr/>
        </p:nvCxnSpPr>
        <p:spPr>
          <a:xfrm>
            <a:off x="1980917" y="4324184"/>
            <a:ext cx="805600" cy="59289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7" idx="3"/>
            <a:endCxn id="18" idx="1"/>
          </p:cNvCxnSpPr>
          <p:nvPr/>
        </p:nvCxnSpPr>
        <p:spPr>
          <a:xfrm>
            <a:off x="3172966" y="5086352"/>
            <a:ext cx="435171"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stCxn id="18" idx="0"/>
            <a:endCxn id="19" idx="1"/>
          </p:cNvCxnSpPr>
          <p:nvPr/>
        </p:nvCxnSpPr>
        <p:spPr>
          <a:xfrm flipV="1">
            <a:off x="3994587" y="4324184"/>
            <a:ext cx="620654" cy="59289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8" idx="2"/>
            <a:endCxn id="20" idx="1"/>
          </p:cNvCxnSpPr>
          <p:nvPr/>
        </p:nvCxnSpPr>
        <p:spPr>
          <a:xfrm>
            <a:off x="3994587" y="5255629"/>
            <a:ext cx="633354" cy="59768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19" idx="3"/>
            <a:endCxn id="43" idx="0"/>
          </p:cNvCxnSpPr>
          <p:nvPr/>
        </p:nvCxnSpPr>
        <p:spPr>
          <a:xfrm>
            <a:off x="5422901" y="4324184"/>
            <a:ext cx="570035" cy="59289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stCxn id="20" idx="3"/>
            <a:endCxn id="43" idx="2"/>
          </p:cNvCxnSpPr>
          <p:nvPr/>
        </p:nvCxnSpPr>
        <p:spPr>
          <a:xfrm flipV="1">
            <a:off x="5422901" y="5255629"/>
            <a:ext cx="570035" cy="59768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7249565" y="1893443"/>
            <a:ext cx="3572501" cy="3170099"/>
          </a:xfrm>
          <a:prstGeom prst="rect">
            <a:avLst/>
          </a:prstGeom>
          <a:noFill/>
        </p:spPr>
        <p:txBody>
          <a:bodyPr wrap="square" rtlCol="0">
            <a:spAutoFit/>
          </a:bodyPr>
          <a:lstStyle/>
          <a:p>
            <a:pPr marL="285750" indent="-285750">
              <a:buFont typeface="Arial" charset="0"/>
              <a:buChar char="•"/>
            </a:pPr>
            <a:r>
              <a:rPr lang="en-US" sz="2000" dirty="0"/>
              <a:t>Variations in the sequences cause bubble in the graph</a:t>
            </a:r>
          </a:p>
          <a:p>
            <a:pPr marL="285750" indent="-285750">
              <a:buFont typeface="Arial" charset="0"/>
              <a:buChar char="•"/>
            </a:pPr>
            <a:r>
              <a:rPr lang="en-US" sz="2000" dirty="0"/>
              <a:t>Naïve search for all bubble is exponential in the number of nodes</a:t>
            </a:r>
          </a:p>
          <a:p>
            <a:pPr marL="285750" indent="-285750">
              <a:buFont typeface="Arial" charset="0"/>
              <a:buChar char="•"/>
            </a:pPr>
            <a:r>
              <a:rPr lang="en-US" sz="2000" dirty="0"/>
              <a:t>Use a SPQR tree based approach to find out bubbles</a:t>
            </a:r>
            <a:br>
              <a:rPr lang="en-US" sz="2000" dirty="0"/>
            </a:br>
            <a:r>
              <a:rPr lang="en-US" sz="2000" dirty="0"/>
              <a:t>(Nijkamp et al. 2013)</a:t>
            </a:r>
          </a:p>
          <a:p>
            <a:pPr marL="285750" indent="-285750">
              <a:buFont typeface="Arial" charset="0"/>
              <a:buChar char="•"/>
            </a:pPr>
            <a:r>
              <a:rPr lang="en-US" sz="2000" dirty="0"/>
              <a:t>Runs in O(V+E) time (</a:t>
            </a:r>
            <a:r>
              <a:rPr lang="en-US" sz="2000" dirty="0" err="1"/>
              <a:t>Gutwenger</a:t>
            </a:r>
            <a:r>
              <a:rPr lang="en-US" sz="2000" dirty="0"/>
              <a:t> et al. 2001)</a:t>
            </a:r>
          </a:p>
        </p:txBody>
      </p:sp>
    </p:spTree>
    <p:extLst>
      <p:ext uri="{BB962C8B-B14F-4D97-AF65-F5344CB8AC3E}">
        <p14:creationId xmlns:p14="http://schemas.microsoft.com/office/powerpoint/2010/main" val="2972555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ocuments.lucidchart.com/documents/0f068d54-5221-4590-a461-a62876dbb766/pages/0_0?a=4324&amp;x=807&amp;y=48&amp;w=805&amp;h=704&amp;store=1&amp;accept=image%2F*&amp;auth=LCA%206dad1de6768f0b646bde7cd4ff4ff52cc2a1ccf3-ts%3D1508218139"/>
          <p:cNvPicPr>
            <a:picLocks noChangeAspect="1" noChangeArrowheads="1"/>
          </p:cNvPicPr>
          <p:nvPr/>
        </p:nvPicPr>
        <p:blipFill rotWithShape="1">
          <a:blip r:embed="rId2">
            <a:extLst>
              <a:ext uri="{28A0092B-C50C-407E-A947-70E740481C1C}">
                <a14:useLocalDpi xmlns:a14="http://schemas.microsoft.com/office/drawing/2010/main" val="0"/>
              </a:ext>
            </a:extLst>
          </a:blip>
          <a:srcRect t="6869"/>
          <a:stretch/>
        </p:blipFill>
        <p:spPr bwMode="auto">
          <a:xfrm>
            <a:off x="2162434" y="397825"/>
            <a:ext cx="7773712" cy="633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998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450"/>
            <a:ext cx="10515600" cy="770799"/>
          </a:xfrm>
        </p:spPr>
        <p:txBody>
          <a:bodyPr/>
          <a:lstStyle/>
          <a:p>
            <a:pPr algn="ctr"/>
            <a:r>
              <a:rPr lang="en-US" dirty="0" err="1"/>
              <a:t>MetaCarvel</a:t>
            </a:r>
            <a:r>
              <a:rPr lang="en-US" dirty="0"/>
              <a:t> and </a:t>
            </a:r>
            <a:r>
              <a:rPr lang="en-US" dirty="0" err="1"/>
              <a:t>MetagenomeScope</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41" r="540" b="36930"/>
          <a:stretch/>
        </p:blipFill>
        <p:spPr>
          <a:xfrm>
            <a:off x="5714022" y="1323975"/>
            <a:ext cx="5102062" cy="2470667"/>
          </a:xfrm>
          <a:prstGeom prst="rect">
            <a:avLst/>
          </a:prstGeom>
        </p:spPr>
      </p:pic>
      <p:pic>
        <p:nvPicPr>
          <p:cNvPr id="7" name="Picture 7">
            <a:extLst>
              <a:ext uri="{FF2B5EF4-FFF2-40B4-BE49-F238E27FC236}">
                <a16:creationId xmlns:a16="http://schemas.microsoft.com/office/drawing/2014/main" id="{741A93C4-0B80-4703-8439-13E737E09C79}"/>
              </a:ext>
            </a:extLst>
          </p:cNvPr>
          <p:cNvPicPr>
            <a:picLocks noGrp="1" noChangeAspect="1"/>
          </p:cNvPicPr>
          <p:nvPr>
            <p:ph idx="1"/>
          </p:nvPr>
        </p:nvPicPr>
        <p:blipFill>
          <a:blip r:embed="rId3"/>
          <a:stretch>
            <a:fillRect/>
          </a:stretch>
        </p:blipFill>
        <p:spPr>
          <a:xfrm>
            <a:off x="323850" y="1323975"/>
            <a:ext cx="5280351" cy="4881554"/>
          </a:xfrm>
          <a:prstGeom prst="rect">
            <a:avLst/>
          </a:prstGeom>
        </p:spPr>
      </p:pic>
      <p:sp>
        <p:nvSpPr>
          <p:cNvPr id="11" name="TextBox 10">
            <a:extLst>
              <a:ext uri="{FF2B5EF4-FFF2-40B4-BE49-F238E27FC236}">
                <a16:creationId xmlns:a16="http://schemas.microsoft.com/office/drawing/2014/main" id="{14BA709C-D38F-4A09-BD15-EFA04FED1977}"/>
              </a:ext>
            </a:extLst>
          </p:cNvPr>
          <p:cNvSpPr txBox="1"/>
          <p:nvPr/>
        </p:nvSpPr>
        <p:spPr>
          <a:xfrm>
            <a:off x="5714022" y="3895725"/>
            <a:ext cx="6096000" cy="258532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Segoe UI"/>
              </a:rPr>
              <a:t>Overview of the different types of variants detected by </a:t>
            </a:r>
            <a:r>
              <a:rPr lang="en-US" b="1" dirty="0" err="1">
                <a:cs typeface="Segoe UI"/>
              </a:rPr>
              <a:t>MetaCarvel</a:t>
            </a:r>
            <a:r>
              <a:rPr lang="en-US" b="1" dirty="0">
                <a:latin typeface="Calibri"/>
                <a:cs typeface="Segoe UI"/>
              </a:rPr>
              <a:t>.</a:t>
            </a:r>
            <a:endParaRPr lang="en-US" dirty="0">
              <a:latin typeface="Segoe UI"/>
              <a:cs typeface="Segoe UI"/>
            </a:endParaRPr>
          </a:p>
          <a:p>
            <a:r>
              <a:rPr lang="en-US" dirty="0">
                <a:cs typeface="Segoe UI"/>
              </a:rPr>
              <a:t>​</a:t>
            </a:r>
          </a:p>
          <a:p>
            <a:r>
              <a:rPr lang="en-US" b="1" dirty="0">
                <a:cs typeface="Segoe UI"/>
              </a:rPr>
              <a:t>We focus on five types of variants:</a:t>
            </a:r>
            <a:r>
              <a:rPr lang="en-US" dirty="0">
                <a:cs typeface="Segoe UI"/>
              </a:rPr>
              <a:t>​</a:t>
            </a:r>
          </a:p>
          <a:p>
            <a:r>
              <a:rPr lang="en-US" b="1" dirty="0">
                <a:cs typeface="Arial"/>
              </a:rPr>
              <a:t>A) Triangular bubbles,</a:t>
            </a:r>
            <a:r>
              <a:rPr lang="en-US" dirty="0">
                <a:cs typeface="Arial"/>
              </a:rPr>
              <a:t>​</a:t>
            </a:r>
            <a:endParaRPr lang="en-US" dirty="0">
              <a:latin typeface="Arial"/>
              <a:cs typeface="Arial"/>
            </a:endParaRPr>
          </a:p>
          <a:p>
            <a:r>
              <a:rPr lang="en-US" b="1" dirty="0">
                <a:cs typeface="Arial"/>
              </a:rPr>
              <a:t>B) Simple four bubbles </a:t>
            </a:r>
            <a:r>
              <a:rPr lang="en-US" dirty="0">
                <a:cs typeface="Arial"/>
              </a:rPr>
              <a:t>​</a:t>
            </a:r>
            <a:endParaRPr lang="en-US" dirty="0">
              <a:latin typeface="Arial"/>
              <a:cs typeface="Arial"/>
            </a:endParaRPr>
          </a:p>
          <a:p>
            <a:r>
              <a:rPr lang="en-US" b="1" dirty="0">
                <a:cs typeface="Arial"/>
              </a:rPr>
              <a:t>C) High centrality nodes</a:t>
            </a:r>
            <a:r>
              <a:rPr lang="en-US" dirty="0">
                <a:cs typeface="Arial"/>
              </a:rPr>
              <a:t>​</a:t>
            </a:r>
            <a:endParaRPr lang="en-US" dirty="0">
              <a:latin typeface="Arial"/>
              <a:cs typeface="Arial"/>
            </a:endParaRPr>
          </a:p>
          <a:p>
            <a:r>
              <a:rPr lang="en-US" b="1" dirty="0">
                <a:cs typeface="Arial"/>
              </a:rPr>
              <a:t>D) Simple Cycles, and </a:t>
            </a:r>
            <a:r>
              <a:rPr lang="en-US" dirty="0">
                <a:cs typeface="Arial"/>
              </a:rPr>
              <a:t>​</a:t>
            </a:r>
            <a:endParaRPr lang="en-US" dirty="0">
              <a:latin typeface="Arial"/>
              <a:cs typeface="Arial"/>
            </a:endParaRPr>
          </a:p>
          <a:p>
            <a:r>
              <a:rPr lang="en-US" b="1" dirty="0">
                <a:cs typeface="Arial"/>
              </a:rPr>
              <a:t>E) </a:t>
            </a:r>
            <a:r>
              <a:rPr lang="en-US" b="1" dirty="0" err="1">
                <a:cs typeface="Arial"/>
              </a:rPr>
              <a:t>Multinode</a:t>
            </a:r>
            <a:r>
              <a:rPr lang="en-US" b="1" dirty="0">
                <a:cs typeface="Arial"/>
              </a:rPr>
              <a:t> cycles</a:t>
            </a:r>
            <a:endParaRPr lang="en-US" dirty="0">
              <a:latin typeface="Arial"/>
              <a:cs typeface="Arial"/>
            </a:endParaRPr>
          </a:p>
        </p:txBody>
      </p:sp>
      <p:sp>
        <p:nvSpPr>
          <p:cNvPr id="4" name="TextBox 3">
            <a:extLst>
              <a:ext uri="{FF2B5EF4-FFF2-40B4-BE49-F238E27FC236}">
                <a16:creationId xmlns:a16="http://schemas.microsoft.com/office/drawing/2014/main" id="{3074DFD5-BC9D-4197-8DE0-1990DC802760}"/>
              </a:ext>
            </a:extLst>
          </p:cNvPr>
          <p:cNvSpPr txBox="1"/>
          <p:nvPr/>
        </p:nvSpPr>
        <p:spPr>
          <a:xfrm>
            <a:off x="8085341" y="6548034"/>
            <a:ext cx="3559326" cy="3079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https://github.com/marbl/MetagenomeScope</a:t>
            </a:r>
          </a:p>
        </p:txBody>
      </p:sp>
      <p:sp>
        <p:nvSpPr>
          <p:cNvPr id="5" name="TextBox 4">
            <a:extLst>
              <a:ext uri="{FF2B5EF4-FFF2-40B4-BE49-F238E27FC236}">
                <a16:creationId xmlns:a16="http://schemas.microsoft.com/office/drawing/2014/main" id="{9FF32E21-3651-4206-9028-DD86074AC1E1}"/>
              </a:ext>
            </a:extLst>
          </p:cNvPr>
          <p:cNvSpPr txBox="1"/>
          <p:nvPr/>
        </p:nvSpPr>
        <p:spPr>
          <a:xfrm>
            <a:off x="371411" y="6538639"/>
            <a:ext cx="3559480" cy="3079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https://github.com/marbl/MetaCarvel</a:t>
            </a:r>
          </a:p>
        </p:txBody>
      </p:sp>
    </p:spTree>
    <p:extLst>
      <p:ext uri="{BB962C8B-B14F-4D97-AF65-F5344CB8AC3E}">
        <p14:creationId xmlns:p14="http://schemas.microsoft.com/office/powerpoint/2010/main" val="15518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2141"/>
          </a:xfrm>
        </p:spPr>
        <p:txBody>
          <a:bodyPr>
            <a:normAutofit fontScale="90000"/>
          </a:bodyPr>
          <a:lstStyle/>
          <a:p>
            <a:r>
              <a:rPr lang="en-US" dirty="0"/>
              <a:t>Biological variants captured by graph motifs</a:t>
            </a:r>
          </a:p>
        </p:txBody>
      </p:sp>
      <p:graphicFrame>
        <p:nvGraphicFramePr>
          <p:cNvPr id="7" name="Content Placeholder 4">
            <a:extLst>
              <a:ext uri="{FF2B5EF4-FFF2-40B4-BE49-F238E27FC236}">
                <a16:creationId xmlns:a16="http://schemas.microsoft.com/office/drawing/2014/main" id="{10206FA9-C255-424A-9082-C5D51AE470BC}"/>
              </a:ext>
            </a:extLst>
          </p:cNvPr>
          <p:cNvGraphicFramePr>
            <a:graphicFrameLocks noGrp="1"/>
          </p:cNvGraphicFramePr>
          <p:nvPr>
            <p:ph idx="1"/>
            <p:extLst/>
          </p:nvPr>
        </p:nvGraphicFramePr>
        <p:xfrm>
          <a:off x="573065" y="1014608"/>
          <a:ext cx="10778846" cy="5052344"/>
        </p:xfrm>
        <a:graphic>
          <a:graphicData uri="http://schemas.openxmlformats.org/drawingml/2006/table">
            <a:tbl>
              <a:tblPr/>
              <a:tblGrid>
                <a:gridCol w="1075038">
                  <a:extLst>
                    <a:ext uri="{9D8B030D-6E8A-4147-A177-3AD203B41FA5}">
                      <a16:colId xmlns:a16="http://schemas.microsoft.com/office/drawing/2014/main" val="20000"/>
                    </a:ext>
                  </a:extLst>
                </a:gridCol>
                <a:gridCol w="1046930">
                  <a:extLst>
                    <a:ext uri="{9D8B030D-6E8A-4147-A177-3AD203B41FA5}">
                      <a16:colId xmlns:a16="http://schemas.microsoft.com/office/drawing/2014/main" val="20001"/>
                    </a:ext>
                  </a:extLst>
                </a:gridCol>
                <a:gridCol w="1408386">
                  <a:extLst>
                    <a:ext uri="{9D8B030D-6E8A-4147-A177-3AD203B41FA5}">
                      <a16:colId xmlns:a16="http://schemas.microsoft.com/office/drawing/2014/main" val="20002"/>
                    </a:ext>
                  </a:extLst>
                </a:gridCol>
                <a:gridCol w="1295715">
                  <a:extLst>
                    <a:ext uri="{9D8B030D-6E8A-4147-A177-3AD203B41FA5}">
                      <a16:colId xmlns:a16="http://schemas.microsoft.com/office/drawing/2014/main" val="20003"/>
                    </a:ext>
                  </a:extLst>
                </a:gridCol>
                <a:gridCol w="1596170">
                  <a:extLst>
                    <a:ext uri="{9D8B030D-6E8A-4147-A177-3AD203B41FA5}">
                      <a16:colId xmlns:a16="http://schemas.microsoft.com/office/drawing/2014/main" val="20004"/>
                    </a:ext>
                  </a:extLst>
                </a:gridCol>
                <a:gridCol w="1521057">
                  <a:extLst>
                    <a:ext uri="{9D8B030D-6E8A-4147-A177-3AD203B41FA5}">
                      <a16:colId xmlns:a16="http://schemas.microsoft.com/office/drawing/2014/main" val="20005"/>
                    </a:ext>
                  </a:extLst>
                </a:gridCol>
                <a:gridCol w="1389607">
                  <a:extLst>
                    <a:ext uri="{9D8B030D-6E8A-4147-A177-3AD203B41FA5}">
                      <a16:colId xmlns:a16="http://schemas.microsoft.com/office/drawing/2014/main" val="20006"/>
                    </a:ext>
                  </a:extLst>
                </a:gridCol>
                <a:gridCol w="1445943">
                  <a:extLst>
                    <a:ext uri="{9D8B030D-6E8A-4147-A177-3AD203B41FA5}">
                      <a16:colId xmlns:a16="http://schemas.microsoft.com/office/drawing/2014/main" val="20007"/>
                    </a:ext>
                  </a:extLst>
                </a:gridCol>
              </a:tblGrid>
              <a:tr h="1375956">
                <a:tc>
                  <a:txBody>
                    <a:bodyPr/>
                    <a:lstStyle/>
                    <a:p>
                      <a:pPr fontAlgn="t"/>
                      <a:br>
                        <a:rPr lang="en-US" sz="1600" dirty="0">
                          <a:effectLst/>
                        </a:rPr>
                      </a:b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dirty="0">
                          <a:effectLst/>
                        </a:rPr>
                      </a:b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fontAlgn="t">
                        <a:spcBef>
                          <a:spcPts val="0"/>
                        </a:spcBef>
                        <a:spcAft>
                          <a:spcPts val="0"/>
                        </a:spcAft>
                      </a:pPr>
                      <a:r>
                        <a:rPr lang="en-US" sz="1600" b="1" i="0" u="none" strike="noStrike" dirty="0">
                          <a:solidFill>
                            <a:srgbClr val="000000"/>
                          </a:solidFill>
                          <a:effectLst/>
                          <a:latin typeface="Arial"/>
                        </a:rPr>
                        <a:t>High-coverage nodes (inter/intragenomic repeats) </a:t>
                      </a:r>
                      <a:endParaRPr lang="en-US" sz="1600" dirty="0">
                        <a:effectLst/>
                      </a:endParaRPr>
                    </a:p>
                    <a:p>
                      <a:pPr rtl="0" fontAlgn="t">
                        <a:spcBef>
                          <a:spcPts val="0"/>
                        </a:spcBef>
                        <a:spcAft>
                          <a:spcPts val="0"/>
                        </a:spcAft>
                      </a:pPr>
                      <a:br>
                        <a:rPr lang="en-US" sz="1600" dirty="0">
                          <a:effectLst/>
                        </a:rPr>
                      </a:br>
                      <a:r>
                        <a:rPr lang="en-US" sz="1600" b="1" i="0" u="none" strike="noStrike" dirty="0">
                          <a:solidFill>
                            <a:srgbClr val="000000"/>
                          </a:solidFill>
                          <a:effectLst/>
                          <a:latin typeface="Arial" charset="0"/>
                        </a:rPr>
                        <a:t>        </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0" fontAlgn="t">
                        <a:spcBef>
                          <a:spcPts val="0"/>
                        </a:spcBef>
                        <a:spcAft>
                          <a:spcPts val="0"/>
                        </a:spcAft>
                      </a:pPr>
                      <a:r>
                        <a:rPr lang="en-US" sz="1600" b="1" i="0" u="none" strike="noStrike" dirty="0">
                          <a:solidFill>
                            <a:srgbClr val="000000"/>
                          </a:solidFill>
                          <a:effectLst/>
                          <a:latin typeface="Arial"/>
                        </a:rPr>
                        <a:t>Simple bubbles (strain variants, gene loss/gain)</a:t>
                      </a:r>
                      <a:endParaRPr lang="en-US" sz="1600" dirty="0">
                        <a:effectLst/>
                        <a:latin typeface="Arial"/>
                      </a:endParaRPr>
                    </a:p>
                    <a:p>
                      <a:pPr algn="ctr" rtl="0" fontAlgn="t">
                        <a:spcBef>
                          <a:spcPts val="0"/>
                        </a:spcBef>
                        <a:spcAft>
                          <a:spcPts val="0"/>
                        </a:spcAft>
                      </a:pPr>
                      <a:br>
                        <a:rPr lang="en-US" dirty="0">
                          <a:effectLst/>
                        </a:rPr>
                      </a:br>
                      <a:r>
                        <a:rPr lang="en-US" sz="1600" b="1" i="0" u="none" strike="noStrike" dirty="0">
                          <a:solidFill>
                            <a:srgbClr val="000000"/>
                          </a:solidFill>
                          <a:effectLst/>
                          <a:latin typeface="Arial"/>
                        </a:rPr>
                        <a:t> </a:t>
                      </a:r>
                      <a:endParaRPr lang="en-US" sz="16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rtl="0" fontAlgn="t">
                        <a:spcBef>
                          <a:spcPts val="0"/>
                        </a:spcBef>
                        <a:spcAft>
                          <a:spcPts val="0"/>
                        </a:spcAft>
                      </a:pPr>
                      <a:r>
                        <a:rPr lang="pl-PL" sz="1600" b="1" i="0" u="none" strike="noStrike" dirty="0">
                          <a:solidFill>
                            <a:srgbClr val="000000"/>
                          </a:solidFill>
                          <a:effectLst/>
                          <a:latin typeface="Arial"/>
                        </a:rPr>
                        <a:t>        </a:t>
                      </a:r>
                      <a:r>
                        <a:rPr lang="pl-PL" sz="1600" b="1" i="0" u="none" strike="noStrike" dirty="0" err="1">
                          <a:solidFill>
                            <a:srgbClr val="000000"/>
                          </a:solidFill>
                          <a:effectLst/>
                          <a:latin typeface="Arial"/>
                        </a:rPr>
                        <a:t>Cycles</a:t>
                      </a:r>
                      <a:r>
                        <a:rPr lang="pl-PL" sz="1600" b="1" i="0" u="none" strike="noStrike" dirty="0">
                          <a:solidFill>
                            <a:srgbClr val="000000"/>
                          </a:solidFill>
                          <a:effectLst/>
                          <a:latin typeface="Arial"/>
                        </a:rPr>
                        <a:t> </a:t>
                      </a:r>
                      <a:endParaRPr lang="pl-PL" sz="1600">
                        <a:effectLst/>
                      </a:endParaRPr>
                    </a:p>
                    <a:p>
                      <a:pPr fontAlgn="t"/>
                      <a:br>
                        <a:rPr lang="en-US" dirty="0">
                          <a:effectLst/>
                        </a:rPr>
                      </a:b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1126726">
                <a:tc>
                  <a:txBody>
                    <a:bodyPr/>
                    <a:lstStyle/>
                    <a:p>
                      <a:pPr rtl="0" fontAlgn="t">
                        <a:spcBef>
                          <a:spcPts val="0"/>
                        </a:spcBef>
                        <a:spcAft>
                          <a:spcPts val="0"/>
                        </a:spcAft>
                      </a:pPr>
                      <a:r>
                        <a:rPr lang="en-US" sz="1600" b="0" i="0" u="none" strike="noStrike" dirty="0">
                          <a:solidFill>
                            <a:srgbClr val="000000"/>
                          </a:solidFill>
                          <a:effectLst/>
                          <a:latin typeface="Arial"/>
                        </a:rPr>
                        <a:t>Dataset</a:t>
                      </a:r>
                      <a:endParaRPr lang="en-US" sz="16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000000"/>
                          </a:solidFill>
                          <a:effectLst/>
                          <a:latin typeface="Arial" charset="0"/>
                        </a:rPr>
                        <a:t>Coverage</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000000"/>
                          </a:solidFill>
                          <a:effectLst/>
                          <a:latin typeface="Arial"/>
                        </a:rPr>
                        <a:t>Tandem repeats </a:t>
                      </a:r>
                      <a:endParaRPr lang="en-US" sz="1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000000"/>
                          </a:solidFill>
                          <a:effectLst/>
                          <a:latin typeface="Arial"/>
                        </a:rPr>
                        <a:t>Interspersed repeats</a:t>
                      </a:r>
                      <a:endParaRPr lang="en-US" sz="16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000000"/>
                          </a:solidFill>
                          <a:effectLst/>
                          <a:latin typeface="Arial"/>
                        </a:rPr>
                        <a:t>Four-node</a:t>
                      </a:r>
                      <a:endParaRPr lang="en-US" sz="1600" dirty="0">
                        <a:effectLst/>
                        <a:latin typeface="Arial"/>
                      </a:endParaRPr>
                    </a:p>
                    <a:p>
                      <a:pPr rtl="0" fontAlgn="t">
                        <a:spcBef>
                          <a:spcPts val="0"/>
                        </a:spcBef>
                        <a:spcAft>
                          <a:spcPts val="0"/>
                        </a:spcAft>
                      </a:pPr>
                      <a:r>
                        <a:rPr lang="en-US" sz="1600" b="0" i="0" u="none" strike="noStrike" dirty="0">
                          <a:solidFill>
                            <a:srgbClr val="000000"/>
                          </a:solidFill>
                          <a:effectLst/>
                          <a:latin typeface="Arial"/>
                        </a:rPr>
                        <a:t>Bubbles </a:t>
                      </a:r>
                      <a:endParaRPr lang="en-US" sz="1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000000"/>
                          </a:solidFill>
                          <a:effectLst/>
                          <a:latin typeface="Arial"/>
                        </a:rPr>
                        <a:t>Three-node</a:t>
                      </a:r>
                      <a:endParaRPr lang="en-US" sz="1600" dirty="0">
                        <a:effectLst/>
                        <a:latin typeface="Arial"/>
                      </a:endParaRPr>
                    </a:p>
                    <a:p>
                      <a:pPr rtl="0" fontAlgn="t">
                        <a:spcBef>
                          <a:spcPts val="0"/>
                        </a:spcBef>
                        <a:spcAft>
                          <a:spcPts val="0"/>
                        </a:spcAft>
                      </a:pPr>
                      <a:r>
                        <a:rPr lang="en-US" sz="1600" b="0" i="0" u="none" strike="noStrike" dirty="0">
                          <a:solidFill>
                            <a:srgbClr val="000000"/>
                          </a:solidFill>
                          <a:effectLst/>
                          <a:latin typeface="Arial"/>
                        </a:rPr>
                        <a:t>Bubbles</a:t>
                      </a:r>
                      <a:endParaRPr lang="en-US" sz="1600" dirty="0">
                        <a:effectLst/>
                        <a:latin typeface="Arial"/>
                      </a:endParaRPr>
                    </a:p>
                    <a:p>
                      <a:pPr fontAlgn="t"/>
                      <a:br>
                        <a:rPr lang="en-US" dirty="0">
                          <a:effectLst/>
                        </a:rPr>
                      </a:b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000000"/>
                          </a:solidFill>
                          <a:effectLst/>
                          <a:latin typeface="Arial" charset="0"/>
                        </a:rPr>
                        <a:t>Inversions/</a:t>
                      </a:r>
                    </a:p>
                    <a:p>
                      <a:pPr rtl="0" fontAlgn="t">
                        <a:spcBef>
                          <a:spcPts val="0"/>
                        </a:spcBef>
                        <a:spcAft>
                          <a:spcPts val="0"/>
                        </a:spcAft>
                      </a:pPr>
                      <a:r>
                        <a:rPr lang="en-US" sz="1600" b="0" i="0" u="none" strike="noStrike" dirty="0">
                          <a:solidFill>
                            <a:srgbClr val="000000"/>
                          </a:solidFill>
                          <a:effectLst/>
                          <a:latin typeface="Arial" charset="0"/>
                        </a:rPr>
                        <a:t>Inverted repeats</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000000"/>
                          </a:solidFill>
                          <a:effectLst/>
                          <a:latin typeface="Arial"/>
                        </a:rPr>
                        <a:t>Plasmids (closed)</a:t>
                      </a:r>
                      <a:endParaRPr lang="en-US" sz="1600" dirty="0">
                        <a:effectLst/>
                        <a:latin typeface="Arial"/>
                      </a:endParaRPr>
                    </a:p>
                    <a:p>
                      <a:pPr fontAlgn="t"/>
                      <a:br>
                        <a:rPr lang="en-US" dirty="0">
                          <a:effectLst/>
                        </a:rPr>
                      </a:b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8267">
                <a:tc>
                  <a:txBody>
                    <a:bodyPr/>
                    <a:lstStyle/>
                    <a:p>
                      <a:pPr rtl="0" fontAlgn="t">
                        <a:spcBef>
                          <a:spcPts val="0"/>
                        </a:spcBef>
                        <a:spcAft>
                          <a:spcPts val="0"/>
                        </a:spcAft>
                      </a:pPr>
                      <a:r>
                        <a:rPr lang="de-DE" sz="1600" b="0" i="0" u="none" strike="noStrike" dirty="0">
                          <a:solidFill>
                            <a:srgbClr val="000000"/>
                          </a:solidFill>
                          <a:effectLst/>
                          <a:latin typeface="Arial"/>
                        </a:rPr>
                        <a:t>HMP2 </a:t>
                      </a:r>
                      <a:r>
                        <a:rPr lang="de-DE" sz="1600" b="0" i="0" u="none" strike="noStrike" dirty="0" err="1">
                          <a:solidFill>
                            <a:srgbClr val="000000"/>
                          </a:solidFill>
                          <a:effectLst/>
                          <a:latin typeface="Arial"/>
                        </a:rPr>
                        <a:t>Stool</a:t>
                      </a:r>
                      <a:r>
                        <a:rPr lang="de-DE" sz="1600" b="0" i="0" u="none" strike="noStrike" dirty="0">
                          <a:solidFill>
                            <a:srgbClr val="000000"/>
                          </a:solidFill>
                          <a:effectLst/>
                          <a:latin typeface="Arial"/>
                        </a:rPr>
                        <a:t>     </a:t>
                      </a:r>
                      <a:endParaRPr lang="de-DE" sz="16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600" b="0" i="0" u="none" strike="noStrike" dirty="0">
                          <a:solidFill>
                            <a:srgbClr val="000000"/>
                          </a:solidFill>
                          <a:effectLst/>
                          <a:latin typeface="Arial" charset="0"/>
                        </a:rPr>
                        <a:t>17X</a:t>
                      </a:r>
                      <a:endParaRPr lang="mr-IN"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is-IS" sz="1600" b="0" i="0" u="none" strike="noStrike" dirty="0">
                          <a:solidFill>
                            <a:srgbClr val="000000"/>
                          </a:solidFill>
                          <a:effectLst/>
                          <a:latin typeface="Arial" charset="0"/>
                        </a:rPr>
                        <a:t>99442</a:t>
                      </a:r>
                      <a:endParaRPr lang="is-I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is-IS" sz="1600" b="0" i="0" u="none" strike="noStrike" dirty="0">
                          <a:solidFill>
                            <a:srgbClr val="000000"/>
                          </a:solidFill>
                          <a:effectLst/>
                          <a:latin typeface="Arial"/>
                        </a:rPr>
                        <a:t>95062</a:t>
                      </a:r>
                      <a:endParaRPr lang="is-IS" sz="16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mr-IN" sz="1600" b="0" i="0" u="none" strike="noStrike" dirty="0">
                          <a:solidFill>
                            <a:srgbClr val="000000"/>
                          </a:solidFill>
                          <a:effectLst/>
                          <a:latin typeface="Arial" charset="0"/>
                        </a:rPr>
                        <a:t>4243</a:t>
                      </a:r>
                      <a:endParaRPr lang="mr-IN"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is-IS" sz="1600" b="0" i="0" u="none" strike="noStrike" dirty="0">
                          <a:solidFill>
                            <a:srgbClr val="000000"/>
                          </a:solidFill>
                          <a:effectLst/>
                          <a:latin typeface="Arial" charset="0"/>
                        </a:rPr>
                        <a:t>16967</a:t>
                      </a:r>
                      <a:endParaRPr lang="is-I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fi-FI" sz="1600" b="0" i="0" u="none" strike="noStrike" dirty="0">
                          <a:solidFill>
                            <a:srgbClr val="000000"/>
                          </a:solidFill>
                          <a:effectLst/>
                          <a:latin typeface="Arial" charset="0"/>
                        </a:rPr>
                        <a:t>1182573</a:t>
                      </a:r>
                      <a:endParaRPr lang="fi-FI"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is-IS" sz="1600" b="0" i="0" u="none" strike="noStrike" dirty="0">
                          <a:solidFill>
                            <a:srgbClr val="000000"/>
                          </a:solidFill>
                          <a:effectLst/>
                          <a:latin typeface="Arial" charset="0"/>
                        </a:rPr>
                        <a:t>8106</a:t>
                      </a:r>
                      <a:endParaRPr lang="is-I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8267">
                <a:tc>
                  <a:txBody>
                    <a:bodyPr/>
                    <a:lstStyle/>
                    <a:p>
                      <a:pPr rtl="0" fontAlgn="t">
                        <a:spcBef>
                          <a:spcPts val="0"/>
                        </a:spcBef>
                        <a:spcAft>
                          <a:spcPts val="0"/>
                        </a:spcAft>
                      </a:pPr>
                      <a:r>
                        <a:rPr lang="en-US" sz="1600" b="0" i="0" u="none" strike="noStrike" dirty="0">
                          <a:solidFill>
                            <a:srgbClr val="000000"/>
                          </a:solidFill>
                          <a:effectLst/>
                          <a:latin typeface="Arial" charset="0"/>
                        </a:rPr>
                        <a:t>HMP2 Tongue</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600" b="0" i="0" u="none" strike="noStrike" dirty="0">
                          <a:solidFill>
                            <a:srgbClr val="000000"/>
                          </a:solidFill>
                          <a:effectLst/>
                          <a:latin typeface="Arial" charset="0"/>
                        </a:rPr>
                        <a:t>28X</a:t>
                      </a:r>
                      <a:endParaRPr lang="mr-IN"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fi-FI" sz="1600" b="0" i="0" u="none" strike="noStrike" dirty="0">
                          <a:solidFill>
                            <a:srgbClr val="000000"/>
                          </a:solidFill>
                          <a:effectLst/>
                          <a:latin typeface="Arial" charset="0"/>
                        </a:rPr>
                        <a:t>167099</a:t>
                      </a:r>
                      <a:endParaRPr lang="fi-FI"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is-IS" sz="1600" b="1" i="0" u="none" strike="noStrike" dirty="0">
                          <a:solidFill>
                            <a:srgbClr val="000000"/>
                          </a:solidFill>
                          <a:effectLst/>
                          <a:latin typeface="Arial" charset="0"/>
                        </a:rPr>
                        <a:t>120876</a:t>
                      </a:r>
                      <a:endParaRPr lang="is-IS" sz="16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fi-FI" sz="1600" b="1" i="0" u="none" strike="noStrike" dirty="0">
                          <a:solidFill>
                            <a:srgbClr val="000000"/>
                          </a:solidFill>
                          <a:effectLst/>
                          <a:latin typeface="Arial" charset="0"/>
                        </a:rPr>
                        <a:t>19872</a:t>
                      </a:r>
                      <a:endParaRPr lang="fi-FI" sz="16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is-IS" sz="1600" b="1" i="0" u="none" strike="noStrike" dirty="0">
                          <a:solidFill>
                            <a:srgbClr val="000000"/>
                          </a:solidFill>
                          <a:effectLst/>
                          <a:latin typeface="Arial" charset="0"/>
                        </a:rPr>
                        <a:t>62814</a:t>
                      </a:r>
                      <a:endParaRPr lang="is-IS" sz="16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cs-CZ" sz="1600" b="1" i="0" u="none" strike="noStrike" dirty="0">
                          <a:solidFill>
                            <a:srgbClr val="000000"/>
                          </a:solidFill>
                          <a:effectLst/>
                          <a:latin typeface="Arial" charset="0"/>
                        </a:rPr>
                        <a:t>2651898</a:t>
                      </a:r>
                      <a:endParaRPr lang="cs-CZ" sz="16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uk-UA" sz="1600" b="0" i="0" u="none" strike="noStrike" dirty="0">
                          <a:solidFill>
                            <a:srgbClr val="000000"/>
                          </a:solidFill>
                          <a:effectLst/>
                          <a:latin typeface="Arial" charset="0"/>
                        </a:rPr>
                        <a:t>15551</a:t>
                      </a:r>
                      <a:endParaRPr lang="uk-UA"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28267">
                <a:tc>
                  <a:txBody>
                    <a:bodyPr/>
                    <a:lstStyle/>
                    <a:p>
                      <a:pPr rtl="0" fontAlgn="t">
                        <a:spcBef>
                          <a:spcPts val="0"/>
                        </a:spcBef>
                        <a:spcAft>
                          <a:spcPts val="0"/>
                        </a:spcAft>
                      </a:pPr>
                      <a:r>
                        <a:rPr lang="en-US" sz="1600" b="0" i="0" u="none" strike="noStrike" dirty="0">
                          <a:solidFill>
                            <a:srgbClr val="000000"/>
                          </a:solidFill>
                          <a:effectLst/>
                          <a:latin typeface="Arial" charset="0"/>
                        </a:rPr>
                        <a:t>HMP2 Plaque</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600" b="0" i="0" u="none" strike="noStrike" dirty="0">
                          <a:solidFill>
                            <a:srgbClr val="000000"/>
                          </a:solidFill>
                          <a:effectLst/>
                          <a:latin typeface="Arial" charset="0"/>
                        </a:rPr>
                        <a:t>17X</a:t>
                      </a:r>
                      <a:endParaRPr lang="mr-IN"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fi-FI" sz="1600" b="1" i="0" u="none" strike="noStrike" dirty="0">
                          <a:solidFill>
                            <a:srgbClr val="000000"/>
                          </a:solidFill>
                          <a:effectLst/>
                          <a:latin typeface="Arial" charset="0"/>
                        </a:rPr>
                        <a:t>1023956</a:t>
                      </a:r>
                      <a:endParaRPr lang="fi-FI" sz="16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is-IS" sz="1600" b="0" i="0" u="none" strike="noStrike" dirty="0">
                          <a:solidFill>
                            <a:srgbClr val="000000"/>
                          </a:solidFill>
                          <a:effectLst/>
                          <a:latin typeface="Arial"/>
                        </a:rPr>
                        <a:t>62431</a:t>
                      </a:r>
                      <a:endParaRPr lang="is-IS" sz="16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is-IS" sz="1600" b="0" i="0" u="none" strike="noStrike" dirty="0">
                          <a:solidFill>
                            <a:srgbClr val="000000"/>
                          </a:solidFill>
                          <a:effectLst/>
                          <a:latin typeface="Arial"/>
                        </a:rPr>
                        <a:t>15106</a:t>
                      </a:r>
                      <a:endParaRPr lang="is-IS" sz="16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is-IS" sz="1600" b="0" i="0" u="none" strike="noStrike" dirty="0">
                          <a:solidFill>
                            <a:srgbClr val="000000"/>
                          </a:solidFill>
                          <a:effectLst/>
                          <a:latin typeface="Arial"/>
                        </a:rPr>
                        <a:t>50543</a:t>
                      </a:r>
                      <a:endParaRPr lang="is-IS" sz="16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cs-CZ" sz="1600" b="0" i="0" u="none" strike="noStrike" dirty="0">
                          <a:solidFill>
                            <a:srgbClr val="000000"/>
                          </a:solidFill>
                          <a:effectLst/>
                          <a:latin typeface="Arial" charset="0"/>
                        </a:rPr>
                        <a:t>1661594</a:t>
                      </a:r>
                      <a:endParaRPr lang="cs-CZ"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is-IS" sz="1600" b="1" i="0" u="none" strike="noStrike" dirty="0">
                          <a:solidFill>
                            <a:srgbClr val="000000"/>
                          </a:solidFill>
                          <a:effectLst/>
                          <a:latin typeface="Arial" charset="0"/>
                        </a:rPr>
                        <a:t>21710</a:t>
                      </a:r>
                      <a:endParaRPr lang="is-IS" sz="16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28267">
                <a:tc>
                  <a:txBody>
                    <a:bodyPr/>
                    <a:lstStyle/>
                    <a:p>
                      <a:pPr rtl="0" fontAlgn="t">
                        <a:spcBef>
                          <a:spcPts val="0"/>
                        </a:spcBef>
                        <a:spcAft>
                          <a:spcPts val="0"/>
                        </a:spcAft>
                      </a:pPr>
                      <a:r>
                        <a:rPr lang="en-US" sz="1600" b="0" i="0" u="none" strike="noStrike" dirty="0">
                          <a:solidFill>
                            <a:srgbClr val="000000"/>
                          </a:solidFill>
                          <a:effectLst/>
                          <a:latin typeface="Arial"/>
                        </a:rPr>
                        <a:t>HMP2 Cheek</a:t>
                      </a:r>
                      <a:endParaRPr lang="en-US" sz="16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en-US" sz="1600" b="0" i="0" u="none" strike="noStrike" dirty="0">
                          <a:solidFill>
                            <a:srgbClr val="000000"/>
                          </a:solidFill>
                          <a:effectLst/>
                          <a:latin typeface="Arial" charset="0"/>
                        </a:rPr>
                        <a:t>15X</a:t>
                      </a:r>
                      <a:endParaRPr lang="mr-IN"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is-IS" sz="1600" b="0" i="0" u="none" strike="noStrike" dirty="0">
                          <a:solidFill>
                            <a:srgbClr val="000000"/>
                          </a:solidFill>
                          <a:effectLst/>
                          <a:latin typeface="Arial" charset="0"/>
                        </a:rPr>
                        <a:t>175226</a:t>
                      </a:r>
                      <a:endParaRPr lang="is-I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is-IS" sz="1600" b="0" i="0" u="none" strike="noStrike" dirty="0">
                          <a:solidFill>
                            <a:srgbClr val="000000"/>
                          </a:solidFill>
                          <a:effectLst/>
                          <a:latin typeface="Arial" charset="0"/>
                        </a:rPr>
                        <a:t>32615</a:t>
                      </a:r>
                      <a:endParaRPr lang="is-I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is-IS" sz="1600" b="0" i="0" u="none" strike="noStrike" dirty="0">
                          <a:solidFill>
                            <a:srgbClr val="000000"/>
                          </a:solidFill>
                          <a:effectLst/>
                          <a:latin typeface="Arial" charset="0"/>
                        </a:rPr>
                        <a:t>2923</a:t>
                      </a:r>
                      <a:endParaRPr lang="is-I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cs-CZ" sz="1600" b="0" i="0" u="none" strike="noStrike" dirty="0">
                          <a:solidFill>
                            <a:srgbClr val="000000"/>
                          </a:solidFill>
                          <a:effectLst/>
                          <a:latin typeface="Arial" charset="0"/>
                        </a:rPr>
                        <a:t>9455</a:t>
                      </a:r>
                      <a:endParaRPr lang="cs-CZ"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mr-IN" sz="1600" b="0" i="0" u="none" strike="noStrike" dirty="0">
                          <a:solidFill>
                            <a:srgbClr val="000000"/>
                          </a:solidFill>
                          <a:effectLst/>
                          <a:latin typeface="Arial" charset="0"/>
                        </a:rPr>
                        <a:t>486016</a:t>
                      </a:r>
                      <a:endParaRPr lang="mr-IN"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spcBef>
                          <a:spcPts val="0"/>
                        </a:spcBef>
                        <a:spcAft>
                          <a:spcPts val="0"/>
                        </a:spcAft>
                      </a:pPr>
                      <a:r>
                        <a:rPr lang="is-IS" sz="1600" b="0" i="0" u="none" strike="noStrike" dirty="0">
                          <a:solidFill>
                            <a:srgbClr val="000000"/>
                          </a:solidFill>
                          <a:effectLst/>
                          <a:latin typeface="Arial" charset="0"/>
                        </a:rPr>
                        <a:t>3059</a:t>
                      </a:r>
                      <a:endParaRPr lang="is-I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3417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nvPr>
        </p:nvGraphicFramePr>
        <p:xfrm>
          <a:off x="333633" y="494271"/>
          <a:ext cx="11329086" cy="59065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7465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52914" r="58890"/>
          <a:stretch/>
        </p:blipFill>
        <p:spPr>
          <a:xfrm>
            <a:off x="965592" y="284207"/>
            <a:ext cx="10023301" cy="5498756"/>
          </a:xfrm>
          <a:prstGeom prst="rect">
            <a:avLst/>
          </a:prstGeom>
        </p:spPr>
      </p:pic>
      <p:cxnSp>
        <p:nvCxnSpPr>
          <p:cNvPr id="3" name="Straight Arrow Connector 2"/>
          <p:cNvCxnSpPr/>
          <p:nvPr/>
        </p:nvCxnSpPr>
        <p:spPr>
          <a:xfrm>
            <a:off x="4349578" y="1223319"/>
            <a:ext cx="731109" cy="982363"/>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3078" y="767489"/>
            <a:ext cx="1173892" cy="369332"/>
          </a:xfrm>
          <a:prstGeom prst="rect">
            <a:avLst/>
          </a:prstGeom>
          <a:noFill/>
        </p:spPr>
        <p:txBody>
          <a:bodyPr wrap="square" rtlCol="0">
            <a:spAutoFit/>
          </a:bodyPr>
          <a:lstStyle/>
          <a:p>
            <a:r>
              <a:rPr lang="en-US" dirty="0" err="1"/>
              <a:t>Mobilome</a:t>
            </a:r>
            <a:endParaRPr lang="en-US" dirty="0"/>
          </a:p>
        </p:txBody>
      </p:sp>
      <p:cxnSp>
        <p:nvCxnSpPr>
          <p:cNvPr id="7" name="Straight Arrow Connector 6"/>
          <p:cNvCxnSpPr/>
          <p:nvPr/>
        </p:nvCxnSpPr>
        <p:spPr>
          <a:xfrm>
            <a:off x="9135762" y="990595"/>
            <a:ext cx="731109" cy="982363"/>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542637" y="634544"/>
            <a:ext cx="1186249" cy="369332"/>
          </a:xfrm>
          <a:prstGeom prst="rect">
            <a:avLst/>
          </a:prstGeom>
          <a:noFill/>
        </p:spPr>
        <p:txBody>
          <a:bodyPr wrap="square" rtlCol="0">
            <a:spAutoFit/>
          </a:bodyPr>
          <a:lstStyle/>
          <a:p>
            <a:r>
              <a:rPr lang="en-US" dirty="0" err="1"/>
              <a:t>Mobilome</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7718" y="5746114"/>
            <a:ext cx="8089214" cy="1056062"/>
          </a:xfrm>
          <a:prstGeom prst="rect">
            <a:avLst/>
          </a:prstGeom>
        </p:spPr>
      </p:pic>
      <p:sp>
        <p:nvSpPr>
          <p:cNvPr id="10" name="TextBox 9"/>
          <p:cNvSpPr txBox="1"/>
          <p:nvPr/>
        </p:nvSpPr>
        <p:spPr>
          <a:xfrm>
            <a:off x="1927654" y="111211"/>
            <a:ext cx="8835081" cy="383059"/>
          </a:xfrm>
          <a:prstGeom prst="rect">
            <a:avLst/>
          </a:prstGeom>
          <a:noFill/>
        </p:spPr>
        <p:txBody>
          <a:bodyPr wrap="square" rtlCol="0">
            <a:spAutoFit/>
          </a:bodyPr>
          <a:lstStyle/>
          <a:p>
            <a:pPr algn="ctr"/>
            <a:r>
              <a:rPr lang="en-US" b="1" dirty="0"/>
              <a:t>3 bubbles                                                                             4 bubbles</a:t>
            </a:r>
          </a:p>
        </p:txBody>
      </p:sp>
      <p:cxnSp>
        <p:nvCxnSpPr>
          <p:cNvPr id="11" name="Straight Arrow Connector 10"/>
          <p:cNvCxnSpPr/>
          <p:nvPr/>
        </p:nvCxnSpPr>
        <p:spPr>
          <a:xfrm flipH="1" flipV="1">
            <a:off x="7112674" y="990595"/>
            <a:ext cx="836840" cy="825848"/>
          </a:xfrm>
          <a:prstGeom prst="straightConnector1">
            <a:avLst/>
          </a:prstGeom>
          <a:ln w="666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57759" y="1943436"/>
            <a:ext cx="1650315" cy="369332"/>
          </a:xfrm>
          <a:prstGeom prst="rect">
            <a:avLst/>
          </a:prstGeom>
          <a:noFill/>
        </p:spPr>
        <p:txBody>
          <a:bodyPr wrap="square" rtlCol="0">
            <a:spAutoFit/>
          </a:bodyPr>
          <a:lstStyle/>
          <a:p>
            <a:r>
              <a:rPr lang="en-US"/>
              <a:t>RNA processing</a:t>
            </a:r>
          </a:p>
        </p:txBody>
      </p:sp>
      <p:cxnSp>
        <p:nvCxnSpPr>
          <p:cNvPr id="15" name="Straight Arrow Connector 14"/>
          <p:cNvCxnSpPr/>
          <p:nvPr/>
        </p:nvCxnSpPr>
        <p:spPr>
          <a:xfrm flipH="1">
            <a:off x="2378359" y="1816443"/>
            <a:ext cx="451338" cy="403992"/>
          </a:xfrm>
          <a:prstGeom prst="straightConnector1">
            <a:avLst/>
          </a:prstGeom>
          <a:ln w="666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37718" y="1441158"/>
            <a:ext cx="1650315" cy="369332"/>
          </a:xfrm>
          <a:prstGeom prst="rect">
            <a:avLst/>
          </a:prstGeom>
          <a:noFill/>
        </p:spPr>
        <p:txBody>
          <a:bodyPr wrap="square" rtlCol="0">
            <a:spAutoFit/>
          </a:bodyPr>
          <a:lstStyle/>
          <a:p>
            <a:r>
              <a:rPr lang="en-US"/>
              <a:t>RNA processing</a:t>
            </a:r>
          </a:p>
        </p:txBody>
      </p:sp>
    </p:spTree>
    <p:extLst>
      <p:ext uri="{BB962C8B-B14F-4D97-AF65-F5344CB8AC3E}">
        <p14:creationId xmlns:p14="http://schemas.microsoft.com/office/powerpoint/2010/main" val="1974925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Putting it all together: the search for a pathogen in a mosquito microbiome</a:t>
            </a:r>
          </a:p>
        </p:txBody>
      </p:sp>
      <p:pic>
        <p:nvPicPr>
          <p:cNvPr id="4" name="Picture 3" descr="image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1114" y="3951061"/>
            <a:ext cx="3282162" cy="2150382"/>
          </a:xfrm>
          <a:prstGeom prst="rect">
            <a:avLst/>
          </a:prstGeom>
        </p:spPr>
      </p:pic>
    </p:spTree>
    <p:extLst>
      <p:ext uri="{BB962C8B-B14F-4D97-AF65-F5344CB8AC3E}">
        <p14:creationId xmlns:p14="http://schemas.microsoft.com/office/powerpoint/2010/main" val="2831194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E6FB-9E0D-41B3-9C07-7011CC0499AB}"/>
              </a:ext>
            </a:extLst>
          </p:cNvPr>
          <p:cNvSpPr>
            <a:spLocks noGrp="1"/>
          </p:cNvSpPr>
          <p:nvPr>
            <p:ph type="title"/>
          </p:nvPr>
        </p:nvSpPr>
        <p:spPr/>
        <p:txBody>
          <a:bodyPr rtlCol="0">
            <a:normAutofit/>
          </a:bodyPr>
          <a:lstStyle/>
          <a:p>
            <a:pPr>
              <a:defRPr/>
            </a:pPr>
            <a:r>
              <a:rPr lang="en-US" dirty="0"/>
              <a:t>Pathogen in Peru</a:t>
            </a:r>
          </a:p>
        </p:txBody>
      </p:sp>
      <p:sp>
        <p:nvSpPr>
          <p:cNvPr id="3" name="Content Placeholder 2">
            <a:extLst>
              <a:ext uri="{FF2B5EF4-FFF2-40B4-BE49-F238E27FC236}">
                <a16:creationId xmlns:a16="http://schemas.microsoft.com/office/drawing/2014/main" id="{1FE5650A-93DA-41B6-B33E-909AA9D1A6F3}"/>
              </a:ext>
            </a:extLst>
          </p:cNvPr>
          <p:cNvSpPr>
            <a:spLocks noGrp="1"/>
          </p:cNvSpPr>
          <p:nvPr>
            <p:ph idx="1"/>
          </p:nvPr>
        </p:nvSpPr>
        <p:spPr/>
        <p:txBody>
          <a:bodyPr rtlCol="0">
            <a:normAutofit/>
          </a:bodyPr>
          <a:lstStyle/>
          <a:p>
            <a:pPr>
              <a:buFont typeface="Arial"/>
              <a:buChar char="•"/>
              <a:defRPr/>
            </a:pPr>
            <a:r>
              <a:rPr lang="en-US" dirty="0"/>
              <a:t>The </a:t>
            </a:r>
            <a:r>
              <a:rPr lang="en-US" dirty="0" err="1"/>
              <a:t>Orthobunyavirus</a:t>
            </a:r>
            <a:r>
              <a:rPr lang="en-US" dirty="0"/>
              <a:t> genus comprises a diverse set of viral species, represented by multiple </a:t>
            </a:r>
            <a:r>
              <a:rPr lang="en-US" dirty="0" err="1"/>
              <a:t>serogroups</a:t>
            </a:r>
            <a:r>
              <a:rPr lang="en-US" dirty="0"/>
              <a:t>, including</a:t>
            </a:r>
          </a:p>
          <a:p>
            <a:pPr>
              <a:buFont typeface="Arial"/>
              <a:buChar char="•"/>
              <a:defRPr/>
            </a:pPr>
            <a:endParaRPr lang="en-US" dirty="0"/>
          </a:p>
          <a:p>
            <a:pPr>
              <a:buFont typeface="Arial"/>
              <a:buChar char="•"/>
              <a:defRPr/>
            </a:pPr>
            <a:r>
              <a:rPr lang="en-US" dirty="0"/>
              <a:t>Their RNA genome (10 </a:t>
            </a:r>
            <a:r>
              <a:rPr lang="en-US" dirty="0" err="1"/>
              <a:t>kbp</a:t>
            </a:r>
            <a:r>
              <a:rPr lang="en-US" dirty="0"/>
              <a:t> </a:t>
            </a:r>
            <a:r>
              <a:rPr lang="en-US" dirty="0" err="1"/>
              <a:t>nt</a:t>
            </a:r>
            <a:r>
              <a:rPr lang="en-US" dirty="0"/>
              <a:t>) includes three segments (Small [S], Medium [M], and Large [L]). </a:t>
            </a:r>
          </a:p>
          <a:p>
            <a:pPr>
              <a:buFont typeface="Arial"/>
              <a:buChar char="•"/>
              <a:defRPr/>
            </a:pPr>
            <a:endParaRPr lang="en-US" dirty="0"/>
          </a:p>
          <a:p>
            <a:pPr>
              <a:buFont typeface="Arial"/>
              <a:buChar char="•"/>
              <a:defRPr/>
            </a:pPr>
            <a:r>
              <a:rPr lang="en-US" dirty="0"/>
              <a:t>Speculated to cause febrile like illness</a:t>
            </a:r>
          </a:p>
        </p:txBody>
      </p:sp>
    </p:spTree>
    <p:extLst>
      <p:ext uri="{BB962C8B-B14F-4D97-AF65-F5344CB8AC3E}">
        <p14:creationId xmlns:p14="http://schemas.microsoft.com/office/powerpoint/2010/main" val="1591806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Virus isolation</a:t>
            </a:r>
          </a:p>
        </p:txBody>
      </p:sp>
      <p:sp>
        <p:nvSpPr>
          <p:cNvPr id="3" name="Content Placeholder 2"/>
          <p:cNvSpPr>
            <a:spLocks noGrp="1"/>
          </p:cNvSpPr>
          <p:nvPr>
            <p:ph idx="1"/>
          </p:nvPr>
        </p:nvSpPr>
        <p:spPr/>
        <p:txBody>
          <a:bodyPr>
            <a:normAutofit/>
          </a:bodyPr>
          <a:lstStyle/>
          <a:p>
            <a:r>
              <a:rPr lang="en-US" dirty="0"/>
              <a:t>Mosquitoes were captured at </a:t>
            </a:r>
            <a:r>
              <a:rPr lang="en-US" i="1" dirty="0" err="1"/>
              <a:t>Aotus</a:t>
            </a:r>
            <a:r>
              <a:rPr lang="en-US" dirty="0"/>
              <a:t> monkey-baited traps as part of an enzootic dengue study conducted in the vicinity of Iquitos, Peru (Andrews et al. 2014). </a:t>
            </a:r>
          </a:p>
          <a:p>
            <a:endParaRPr lang="en-US" dirty="0"/>
          </a:p>
          <a:p>
            <a:r>
              <a:rPr lang="en-US" dirty="0"/>
              <a:t>Mosquitoes were identified to species, pooled (up to 25 specimens/pool), frozen on dry ice, and kept at -70°C until tested for infectious virus. </a:t>
            </a:r>
          </a:p>
        </p:txBody>
      </p:sp>
    </p:spTree>
    <p:extLst>
      <p:ext uri="{BB962C8B-B14F-4D97-AF65-F5344CB8AC3E}">
        <p14:creationId xmlns:p14="http://schemas.microsoft.com/office/powerpoint/2010/main" val="1947516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Orthobunyavirus</a:t>
            </a:r>
            <a:r>
              <a:rPr lang="en-US" dirty="0"/>
              <a:t> biology</a:t>
            </a:r>
          </a:p>
        </p:txBody>
      </p:sp>
      <p:sp>
        <p:nvSpPr>
          <p:cNvPr id="3" name="Content Placeholder 2"/>
          <p:cNvSpPr>
            <a:spLocks noGrp="1"/>
          </p:cNvSpPr>
          <p:nvPr>
            <p:ph idx="1"/>
          </p:nvPr>
        </p:nvSpPr>
        <p:spPr/>
        <p:txBody>
          <a:bodyPr/>
          <a:lstStyle/>
          <a:p>
            <a:r>
              <a:rPr lang="en-US" dirty="0"/>
              <a:t>3 segments: Small, Medium, Large</a:t>
            </a:r>
          </a:p>
          <a:p>
            <a:r>
              <a:rPr lang="en-US" dirty="0"/>
              <a:t>Single-strand, negative sense, RNA genome</a:t>
            </a:r>
          </a:p>
          <a:p>
            <a:endParaRPr lang="en-US" dirty="0"/>
          </a:p>
        </p:txBody>
      </p:sp>
      <p:pic>
        <p:nvPicPr>
          <p:cNvPr id="4" name="Picture 3" descr="Screen Shot 2014-07-24 at 2.16.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720" y="2956135"/>
            <a:ext cx="4125296" cy="3475145"/>
          </a:xfrm>
          <a:prstGeom prst="rect">
            <a:avLst/>
          </a:prstGeom>
        </p:spPr>
      </p:pic>
    </p:spTree>
    <p:extLst>
      <p:ext uri="{BB962C8B-B14F-4D97-AF65-F5344CB8AC3E}">
        <p14:creationId xmlns:p14="http://schemas.microsoft.com/office/powerpoint/2010/main" val="195708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8589" y="255074"/>
            <a:ext cx="8626669" cy="609398"/>
          </a:xfrm>
          <a:prstGeom prst="rect">
            <a:avLst/>
          </a:prstGeom>
        </p:spPr>
        <p:txBody>
          <a:bodyPr vert="horz" wrap="square" lIns="0" tIns="0" rIns="0" bIns="0" rtlCol="0" anchor="ctr">
            <a:spAutoFit/>
          </a:bodyPr>
          <a:lstStyle/>
          <a:p>
            <a:pPr marL="373706"/>
            <a:r>
              <a:rPr spc="-5" dirty="0"/>
              <a:t>Goals </a:t>
            </a:r>
            <a:r>
              <a:rPr spc="-9" dirty="0"/>
              <a:t>for </a:t>
            </a:r>
            <a:r>
              <a:rPr dirty="0"/>
              <a:t>a </a:t>
            </a:r>
            <a:r>
              <a:rPr spc="-5" dirty="0"/>
              <a:t>metagenomic</a:t>
            </a:r>
            <a:r>
              <a:rPr spc="-54" dirty="0"/>
              <a:t> </a:t>
            </a:r>
            <a:r>
              <a:rPr spc="-5" dirty="0"/>
              <a:t>assembler</a:t>
            </a:r>
          </a:p>
        </p:txBody>
      </p:sp>
      <p:sp>
        <p:nvSpPr>
          <p:cNvPr id="3" name="object 3"/>
          <p:cNvSpPr txBox="1"/>
          <p:nvPr/>
        </p:nvSpPr>
        <p:spPr>
          <a:xfrm>
            <a:off x="1524000" y="1261066"/>
            <a:ext cx="6388708" cy="2702728"/>
          </a:xfrm>
          <a:prstGeom prst="rect">
            <a:avLst/>
          </a:prstGeom>
        </p:spPr>
        <p:txBody>
          <a:bodyPr vert="horz" wrap="square" lIns="0" tIns="0" rIns="0" bIns="0" rtlCol="0">
            <a:spAutoFit/>
          </a:bodyPr>
          <a:lstStyle/>
          <a:p>
            <a:pPr marL="322458" indent="-310942">
              <a:buChar char="•"/>
              <a:tabLst>
                <a:tab pos="322458" algn="l"/>
              </a:tabLst>
            </a:pPr>
            <a:r>
              <a:rPr sz="2539" spc="-5" dirty="0">
                <a:latin typeface="Arial"/>
                <a:cs typeface="Arial"/>
              </a:rPr>
              <a:t>Must work well for clonal</a:t>
            </a:r>
            <a:r>
              <a:rPr sz="2539" spc="-18" dirty="0">
                <a:latin typeface="Arial"/>
                <a:cs typeface="Arial"/>
              </a:rPr>
              <a:t> </a:t>
            </a:r>
            <a:r>
              <a:rPr sz="2539" spc="-5" dirty="0">
                <a:latin typeface="Arial"/>
                <a:cs typeface="Arial"/>
              </a:rPr>
              <a:t>data</a:t>
            </a:r>
            <a:endParaRPr sz="2539" dirty="0">
              <a:latin typeface="Arial"/>
              <a:cs typeface="Arial"/>
            </a:endParaRPr>
          </a:p>
          <a:p>
            <a:pPr marL="685223" lvl="1" indent="-259118">
              <a:spcBef>
                <a:spcPts val="363"/>
              </a:spcBef>
              <a:buChar char="–"/>
              <a:tabLst>
                <a:tab pos="685223" algn="l"/>
              </a:tabLst>
            </a:pPr>
            <a:r>
              <a:rPr sz="2176" spc="-9" dirty="0">
                <a:latin typeface="Arial"/>
                <a:cs typeface="Arial"/>
              </a:rPr>
              <a:t>handle</a:t>
            </a:r>
            <a:r>
              <a:rPr sz="2176" spc="-68" dirty="0">
                <a:latin typeface="Arial"/>
                <a:cs typeface="Arial"/>
              </a:rPr>
              <a:t> </a:t>
            </a:r>
            <a:r>
              <a:rPr sz="2176" spc="-5" dirty="0">
                <a:latin typeface="Arial"/>
                <a:cs typeface="Arial"/>
              </a:rPr>
              <a:t>repeats</a:t>
            </a:r>
            <a:endParaRPr sz="2176" dirty="0">
              <a:latin typeface="Arial"/>
              <a:cs typeface="Arial"/>
            </a:endParaRPr>
          </a:p>
          <a:p>
            <a:pPr marL="685223" lvl="1" indent="-259118">
              <a:spcBef>
                <a:spcPts val="363"/>
              </a:spcBef>
              <a:buChar char="–"/>
              <a:tabLst>
                <a:tab pos="685223" algn="l"/>
              </a:tabLst>
            </a:pPr>
            <a:r>
              <a:rPr sz="2176" spc="-9" dirty="0">
                <a:latin typeface="Arial"/>
                <a:cs typeface="Arial"/>
              </a:rPr>
              <a:t>handle</a:t>
            </a:r>
            <a:r>
              <a:rPr sz="2176" spc="-54" dirty="0">
                <a:latin typeface="Arial"/>
                <a:cs typeface="Arial"/>
              </a:rPr>
              <a:t> </a:t>
            </a:r>
            <a:r>
              <a:rPr sz="2176" spc="-5" dirty="0">
                <a:latin typeface="Arial"/>
                <a:cs typeface="Arial"/>
              </a:rPr>
              <a:t>errors</a:t>
            </a:r>
            <a:endParaRPr sz="2176" dirty="0">
              <a:latin typeface="Arial"/>
              <a:cs typeface="Arial"/>
            </a:endParaRPr>
          </a:p>
          <a:p>
            <a:pPr marL="685223" lvl="1" indent="-259118">
              <a:spcBef>
                <a:spcPts val="354"/>
              </a:spcBef>
              <a:buChar char="–"/>
              <a:tabLst>
                <a:tab pos="685223" algn="l"/>
              </a:tabLst>
            </a:pPr>
            <a:r>
              <a:rPr sz="2176" spc="-5" dirty="0">
                <a:latin typeface="Arial"/>
                <a:cs typeface="Arial"/>
              </a:rPr>
              <a:t>deal with low coverage</a:t>
            </a:r>
            <a:r>
              <a:rPr sz="2176" spc="-59" dirty="0">
                <a:latin typeface="Arial"/>
                <a:cs typeface="Arial"/>
              </a:rPr>
              <a:t> </a:t>
            </a:r>
            <a:r>
              <a:rPr sz="2176" spc="-9" dirty="0">
                <a:latin typeface="Arial"/>
                <a:cs typeface="Arial"/>
              </a:rPr>
              <a:t>regions</a:t>
            </a:r>
            <a:endParaRPr sz="2176" dirty="0">
              <a:latin typeface="Arial"/>
              <a:cs typeface="Arial"/>
            </a:endParaRPr>
          </a:p>
          <a:p>
            <a:pPr lvl="1">
              <a:spcBef>
                <a:spcPts val="14"/>
              </a:spcBef>
              <a:buFont typeface="Arial"/>
              <a:buChar char="–"/>
            </a:pPr>
            <a:endParaRPr sz="2448" dirty="0">
              <a:latin typeface="Times New Roman"/>
              <a:cs typeface="Times New Roman"/>
            </a:endParaRPr>
          </a:p>
          <a:p>
            <a:pPr marL="322458" indent="-310942">
              <a:buChar char="•"/>
              <a:tabLst>
                <a:tab pos="322458" algn="l"/>
              </a:tabLst>
            </a:pPr>
            <a:r>
              <a:rPr sz="2539" spc="-5" dirty="0">
                <a:latin typeface="Arial"/>
                <a:cs typeface="Arial"/>
              </a:rPr>
              <a:t>Must deal with</a:t>
            </a:r>
            <a:r>
              <a:rPr sz="2539" spc="-45" dirty="0">
                <a:latin typeface="Arial"/>
                <a:cs typeface="Arial"/>
              </a:rPr>
              <a:t> </a:t>
            </a:r>
            <a:r>
              <a:rPr sz="2539" spc="-5" dirty="0">
                <a:latin typeface="Arial"/>
                <a:cs typeface="Arial"/>
              </a:rPr>
              <a:t>polymorphisms</a:t>
            </a:r>
            <a:endParaRPr sz="2539" dirty="0">
              <a:latin typeface="Arial"/>
              <a:cs typeface="Arial"/>
            </a:endParaRPr>
          </a:p>
          <a:p>
            <a:pPr marL="685223" lvl="1" indent="-259118">
              <a:spcBef>
                <a:spcPts val="363"/>
              </a:spcBef>
              <a:buChar char="–"/>
              <a:tabLst>
                <a:tab pos="685223" algn="l"/>
              </a:tabLst>
            </a:pPr>
            <a:r>
              <a:rPr sz="2176" spc="-5" dirty="0">
                <a:latin typeface="Arial"/>
                <a:cs typeface="Arial"/>
              </a:rPr>
              <a:t>distinguish </a:t>
            </a:r>
            <a:r>
              <a:rPr sz="2176" spc="-9" dirty="0">
                <a:latin typeface="Arial"/>
                <a:cs typeface="Arial"/>
              </a:rPr>
              <a:t>between </a:t>
            </a:r>
            <a:r>
              <a:rPr sz="2176" spc="-5" dirty="0">
                <a:latin typeface="Arial"/>
                <a:cs typeface="Arial"/>
              </a:rPr>
              <a:t>errors </a:t>
            </a:r>
            <a:r>
              <a:rPr sz="2176" spc="-9" dirty="0">
                <a:latin typeface="Arial"/>
                <a:cs typeface="Arial"/>
              </a:rPr>
              <a:t>and </a:t>
            </a:r>
            <a:r>
              <a:rPr sz="2176" spc="-5" dirty="0">
                <a:latin typeface="Arial"/>
                <a:cs typeface="Arial"/>
              </a:rPr>
              <a:t>polymorphisms</a:t>
            </a:r>
            <a:endParaRPr sz="2176" dirty="0">
              <a:latin typeface="Arial"/>
              <a:cs typeface="Arial"/>
            </a:endParaRPr>
          </a:p>
        </p:txBody>
      </p:sp>
      <p:sp>
        <p:nvSpPr>
          <p:cNvPr id="4" name="object 4"/>
          <p:cNvSpPr txBox="1"/>
          <p:nvPr/>
        </p:nvSpPr>
        <p:spPr>
          <a:xfrm>
            <a:off x="1938588" y="4873752"/>
            <a:ext cx="6172776" cy="334835"/>
          </a:xfrm>
          <a:prstGeom prst="rect">
            <a:avLst/>
          </a:prstGeom>
        </p:spPr>
        <p:txBody>
          <a:bodyPr vert="horz" wrap="square" lIns="0" tIns="0" rIns="0" bIns="0" rtlCol="0">
            <a:spAutoFit/>
          </a:bodyPr>
          <a:lstStyle/>
          <a:p>
            <a:pPr marL="11516"/>
            <a:r>
              <a:rPr sz="2176" dirty="0">
                <a:latin typeface="Arial"/>
                <a:cs typeface="Arial"/>
              </a:rPr>
              <a:t>– </a:t>
            </a:r>
            <a:r>
              <a:rPr sz="2176" spc="-5" dirty="0">
                <a:latin typeface="Arial"/>
                <a:cs typeface="Arial"/>
              </a:rPr>
              <a:t>distinguish </a:t>
            </a:r>
            <a:r>
              <a:rPr sz="2176" spc="-9" dirty="0">
                <a:latin typeface="Arial"/>
                <a:cs typeface="Arial"/>
              </a:rPr>
              <a:t>between </a:t>
            </a:r>
            <a:r>
              <a:rPr sz="2176" spc="-5" dirty="0">
                <a:latin typeface="Arial"/>
                <a:cs typeface="Arial"/>
              </a:rPr>
              <a:t>repeats </a:t>
            </a:r>
            <a:r>
              <a:rPr sz="2176" spc="-9" dirty="0">
                <a:latin typeface="Arial"/>
                <a:cs typeface="Arial"/>
              </a:rPr>
              <a:t>and</a:t>
            </a:r>
            <a:r>
              <a:rPr sz="2176" spc="204" dirty="0">
                <a:latin typeface="Arial"/>
                <a:cs typeface="Arial"/>
              </a:rPr>
              <a:t> </a:t>
            </a:r>
            <a:r>
              <a:rPr sz="2176" spc="-5" dirty="0">
                <a:latin typeface="Arial"/>
                <a:cs typeface="Arial"/>
              </a:rPr>
              <a:t>polymorphisms</a:t>
            </a:r>
            <a:endParaRPr sz="2176">
              <a:latin typeface="Arial"/>
              <a:cs typeface="Arial"/>
            </a:endParaRPr>
          </a:p>
        </p:txBody>
      </p:sp>
      <p:sp>
        <p:nvSpPr>
          <p:cNvPr id="5" name="object 5"/>
          <p:cNvSpPr txBox="1"/>
          <p:nvPr/>
        </p:nvSpPr>
        <p:spPr>
          <a:xfrm>
            <a:off x="1938588" y="6175103"/>
            <a:ext cx="5714424" cy="334835"/>
          </a:xfrm>
          <a:prstGeom prst="rect">
            <a:avLst/>
          </a:prstGeom>
        </p:spPr>
        <p:txBody>
          <a:bodyPr vert="horz" wrap="square" lIns="0" tIns="0" rIns="0" bIns="0" rtlCol="0">
            <a:spAutoFit/>
          </a:bodyPr>
          <a:lstStyle/>
          <a:p>
            <a:pPr marL="11516"/>
            <a:r>
              <a:rPr sz="2176" dirty="0">
                <a:latin typeface="Arial"/>
                <a:cs typeface="Arial"/>
              </a:rPr>
              <a:t>– </a:t>
            </a:r>
            <a:r>
              <a:rPr sz="2176" spc="-9" dirty="0">
                <a:latin typeface="Arial"/>
                <a:cs typeface="Arial"/>
              </a:rPr>
              <a:t>enable </a:t>
            </a:r>
            <a:r>
              <a:rPr sz="2176" spc="-5" dirty="0">
                <a:latin typeface="Arial"/>
                <a:cs typeface="Arial"/>
              </a:rPr>
              <a:t>discovery of</a:t>
            </a:r>
            <a:r>
              <a:rPr sz="2176" spc="213" dirty="0">
                <a:latin typeface="Arial"/>
                <a:cs typeface="Arial"/>
              </a:rPr>
              <a:t> </a:t>
            </a:r>
            <a:r>
              <a:rPr sz="2176" spc="-5" dirty="0">
                <a:latin typeface="Arial"/>
                <a:cs typeface="Arial"/>
              </a:rPr>
              <a:t>polymorphisms/variation</a:t>
            </a:r>
            <a:endParaRPr sz="2176">
              <a:latin typeface="Arial"/>
              <a:cs typeface="Arial"/>
            </a:endParaRPr>
          </a:p>
        </p:txBody>
      </p:sp>
      <p:sp>
        <p:nvSpPr>
          <p:cNvPr id="6" name="object 6"/>
          <p:cNvSpPr/>
          <p:nvPr/>
        </p:nvSpPr>
        <p:spPr>
          <a:xfrm>
            <a:off x="2576596" y="4287570"/>
            <a:ext cx="816511" cy="325913"/>
          </a:xfrm>
          <a:custGeom>
            <a:avLst/>
            <a:gdLst/>
            <a:ahLst/>
            <a:cxnLst/>
            <a:rect l="l" t="t" r="r" b="b"/>
            <a:pathLst>
              <a:path w="900430" h="359410">
                <a:moveTo>
                  <a:pt x="900429" y="0"/>
                </a:moveTo>
                <a:lnTo>
                  <a:pt x="0" y="0"/>
                </a:lnTo>
                <a:lnTo>
                  <a:pt x="0" y="359410"/>
                </a:lnTo>
                <a:lnTo>
                  <a:pt x="900429" y="359410"/>
                </a:lnTo>
                <a:lnTo>
                  <a:pt x="900429" y="0"/>
                </a:lnTo>
                <a:close/>
              </a:path>
            </a:pathLst>
          </a:custGeom>
          <a:solidFill>
            <a:srgbClr val="99CCFF"/>
          </a:solidFill>
        </p:spPr>
        <p:txBody>
          <a:bodyPr wrap="square" lIns="0" tIns="0" rIns="0" bIns="0" rtlCol="0"/>
          <a:lstStyle/>
          <a:p>
            <a:endParaRPr/>
          </a:p>
        </p:txBody>
      </p:sp>
      <p:sp>
        <p:nvSpPr>
          <p:cNvPr id="7" name="object 7"/>
          <p:cNvSpPr/>
          <p:nvPr/>
        </p:nvSpPr>
        <p:spPr>
          <a:xfrm>
            <a:off x="2576596" y="4287570"/>
            <a:ext cx="816511" cy="325913"/>
          </a:xfrm>
          <a:custGeom>
            <a:avLst/>
            <a:gdLst/>
            <a:ahLst/>
            <a:cxnLst/>
            <a:rect l="l" t="t" r="r" b="b"/>
            <a:pathLst>
              <a:path w="900430" h="359410">
                <a:moveTo>
                  <a:pt x="449579" y="359410"/>
                </a:moveTo>
                <a:lnTo>
                  <a:pt x="0" y="359410"/>
                </a:lnTo>
                <a:lnTo>
                  <a:pt x="0" y="0"/>
                </a:lnTo>
                <a:lnTo>
                  <a:pt x="900429" y="0"/>
                </a:lnTo>
                <a:lnTo>
                  <a:pt x="900429" y="359410"/>
                </a:lnTo>
                <a:lnTo>
                  <a:pt x="449579" y="359410"/>
                </a:lnTo>
                <a:close/>
              </a:path>
            </a:pathLst>
          </a:custGeom>
          <a:ln w="3175">
            <a:solidFill>
              <a:srgbClr val="000000"/>
            </a:solidFill>
          </a:ln>
        </p:spPr>
        <p:txBody>
          <a:bodyPr wrap="square" lIns="0" tIns="0" rIns="0" bIns="0" rtlCol="0"/>
          <a:lstStyle/>
          <a:p>
            <a:endParaRPr/>
          </a:p>
        </p:txBody>
      </p:sp>
      <p:sp>
        <p:nvSpPr>
          <p:cNvPr id="8" name="object 8"/>
          <p:cNvSpPr/>
          <p:nvPr/>
        </p:nvSpPr>
        <p:spPr>
          <a:xfrm>
            <a:off x="5971624" y="4287570"/>
            <a:ext cx="816511" cy="325913"/>
          </a:xfrm>
          <a:custGeom>
            <a:avLst/>
            <a:gdLst/>
            <a:ahLst/>
            <a:cxnLst/>
            <a:rect l="l" t="t" r="r" b="b"/>
            <a:pathLst>
              <a:path w="900429" h="359410">
                <a:moveTo>
                  <a:pt x="900429" y="0"/>
                </a:moveTo>
                <a:lnTo>
                  <a:pt x="0" y="0"/>
                </a:lnTo>
                <a:lnTo>
                  <a:pt x="0" y="359410"/>
                </a:lnTo>
                <a:lnTo>
                  <a:pt x="900429" y="359410"/>
                </a:lnTo>
                <a:lnTo>
                  <a:pt x="900429" y="0"/>
                </a:lnTo>
                <a:close/>
              </a:path>
            </a:pathLst>
          </a:custGeom>
          <a:solidFill>
            <a:srgbClr val="99CCFF"/>
          </a:solidFill>
        </p:spPr>
        <p:txBody>
          <a:bodyPr wrap="square" lIns="0" tIns="0" rIns="0" bIns="0" rtlCol="0"/>
          <a:lstStyle/>
          <a:p>
            <a:endParaRPr/>
          </a:p>
        </p:txBody>
      </p:sp>
      <p:sp>
        <p:nvSpPr>
          <p:cNvPr id="9" name="object 9"/>
          <p:cNvSpPr/>
          <p:nvPr/>
        </p:nvSpPr>
        <p:spPr>
          <a:xfrm>
            <a:off x="5971624" y="4287570"/>
            <a:ext cx="816511" cy="325913"/>
          </a:xfrm>
          <a:custGeom>
            <a:avLst/>
            <a:gdLst/>
            <a:ahLst/>
            <a:cxnLst/>
            <a:rect l="l" t="t" r="r" b="b"/>
            <a:pathLst>
              <a:path w="900429" h="359410">
                <a:moveTo>
                  <a:pt x="449579" y="359410"/>
                </a:moveTo>
                <a:lnTo>
                  <a:pt x="0" y="359410"/>
                </a:lnTo>
                <a:lnTo>
                  <a:pt x="0" y="0"/>
                </a:lnTo>
                <a:lnTo>
                  <a:pt x="900429" y="0"/>
                </a:lnTo>
                <a:lnTo>
                  <a:pt x="900429" y="359410"/>
                </a:lnTo>
                <a:lnTo>
                  <a:pt x="449579" y="359410"/>
                </a:lnTo>
                <a:close/>
              </a:path>
            </a:pathLst>
          </a:custGeom>
          <a:ln w="3175">
            <a:solidFill>
              <a:srgbClr val="000000"/>
            </a:solidFill>
          </a:ln>
        </p:spPr>
        <p:txBody>
          <a:bodyPr wrap="square" lIns="0" tIns="0" rIns="0" bIns="0" rtlCol="0"/>
          <a:lstStyle/>
          <a:p>
            <a:endParaRPr/>
          </a:p>
        </p:txBody>
      </p:sp>
      <p:sp>
        <p:nvSpPr>
          <p:cNvPr id="10" name="object 10"/>
          <p:cNvSpPr/>
          <p:nvPr/>
        </p:nvSpPr>
        <p:spPr>
          <a:xfrm>
            <a:off x="4208466" y="4548991"/>
            <a:ext cx="816511" cy="325913"/>
          </a:xfrm>
          <a:custGeom>
            <a:avLst/>
            <a:gdLst/>
            <a:ahLst/>
            <a:cxnLst/>
            <a:rect l="l" t="t" r="r" b="b"/>
            <a:pathLst>
              <a:path w="900429" h="359410">
                <a:moveTo>
                  <a:pt x="900430" y="0"/>
                </a:moveTo>
                <a:lnTo>
                  <a:pt x="0" y="0"/>
                </a:lnTo>
                <a:lnTo>
                  <a:pt x="0" y="359410"/>
                </a:lnTo>
                <a:lnTo>
                  <a:pt x="900430" y="359410"/>
                </a:lnTo>
                <a:lnTo>
                  <a:pt x="900430" y="0"/>
                </a:lnTo>
                <a:close/>
              </a:path>
            </a:pathLst>
          </a:custGeom>
          <a:solidFill>
            <a:srgbClr val="99CCFF"/>
          </a:solidFill>
        </p:spPr>
        <p:txBody>
          <a:bodyPr wrap="square" lIns="0" tIns="0" rIns="0" bIns="0" rtlCol="0"/>
          <a:lstStyle/>
          <a:p>
            <a:endParaRPr/>
          </a:p>
        </p:txBody>
      </p:sp>
      <p:sp>
        <p:nvSpPr>
          <p:cNvPr id="11" name="object 11"/>
          <p:cNvSpPr/>
          <p:nvPr/>
        </p:nvSpPr>
        <p:spPr>
          <a:xfrm>
            <a:off x="4208466" y="4548991"/>
            <a:ext cx="816511" cy="325913"/>
          </a:xfrm>
          <a:custGeom>
            <a:avLst/>
            <a:gdLst/>
            <a:ahLst/>
            <a:cxnLst/>
            <a:rect l="l" t="t" r="r" b="b"/>
            <a:pathLst>
              <a:path w="900429" h="359410">
                <a:moveTo>
                  <a:pt x="450849" y="359410"/>
                </a:moveTo>
                <a:lnTo>
                  <a:pt x="0" y="359410"/>
                </a:lnTo>
                <a:lnTo>
                  <a:pt x="0" y="0"/>
                </a:lnTo>
                <a:lnTo>
                  <a:pt x="900430" y="0"/>
                </a:lnTo>
                <a:lnTo>
                  <a:pt x="900430" y="359410"/>
                </a:lnTo>
                <a:lnTo>
                  <a:pt x="450849" y="359410"/>
                </a:lnTo>
                <a:close/>
              </a:path>
            </a:pathLst>
          </a:custGeom>
          <a:ln w="3175">
            <a:solidFill>
              <a:srgbClr val="000000"/>
            </a:solidFill>
          </a:ln>
        </p:spPr>
        <p:txBody>
          <a:bodyPr wrap="square" lIns="0" tIns="0" rIns="0" bIns="0" rtlCol="0"/>
          <a:lstStyle/>
          <a:p>
            <a:endParaRPr/>
          </a:p>
        </p:txBody>
      </p:sp>
      <p:sp>
        <p:nvSpPr>
          <p:cNvPr id="12" name="object 12"/>
          <p:cNvSpPr/>
          <p:nvPr/>
        </p:nvSpPr>
        <p:spPr>
          <a:xfrm>
            <a:off x="4274110" y="3960505"/>
            <a:ext cx="685224" cy="327065"/>
          </a:xfrm>
          <a:custGeom>
            <a:avLst/>
            <a:gdLst/>
            <a:ahLst/>
            <a:cxnLst/>
            <a:rect l="l" t="t" r="r" b="b"/>
            <a:pathLst>
              <a:path w="755650" h="360679">
                <a:moveTo>
                  <a:pt x="755650" y="0"/>
                </a:moveTo>
                <a:lnTo>
                  <a:pt x="0" y="0"/>
                </a:lnTo>
                <a:lnTo>
                  <a:pt x="0" y="360679"/>
                </a:lnTo>
                <a:lnTo>
                  <a:pt x="755650" y="360679"/>
                </a:lnTo>
                <a:lnTo>
                  <a:pt x="755650" y="0"/>
                </a:lnTo>
                <a:close/>
              </a:path>
            </a:pathLst>
          </a:custGeom>
          <a:solidFill>
            <a:srgbClr val="99CCFF"/>
          </a:solidFill>
        </p:spPr>
        <p:txBody>
          <a:bodyPr wrap="square" lIns="0" tIns="0" rIns="0" bIns="0" rtlCol="0"/>
          <a:lstStyle/>
          <a:p>
            <a:endParaRPr/>
          </a:p>
        </p:txBody>
      </p:sp>
      <p:sp>
        <p:nvSpPr>
          <p:cNvPr id="13" name="object 13"/>
          <p:cNvSpPr/>
          <p:nvPr/>
        </p:nvSpPr>
        <p:spPr>
          <a:xfrm>
            <a:off x="4274110" y="3960505"/>
            <a:ext cx="685224" cy="327065"/>
          </a:xfrm>
          <a:custGeom>
            <a:avLst/>
            <a:gdLst/>
            <a:ahLst/>
            <a:cxnLst/>
            <a:rect l="l" t="t" r="r" b="b"/>
            <a:pathLst>
              <a:path w="755650" h="360679">
                <a:moveTo>
                  <a:pt x="378459" y="360679"/>
                </a:moveTo>
                <a:lnTo>
                  <a:pt x="0" y="360679"/>
                </a:lnTo>
                <a:lnTo>
                  <a:pt x="0" y="0"/>
                </a:lnTo>
                <a:lnTo>
                  <a:pt x="755650" y="0"/>
                </a:lnTo>
                <a:lnTo>
                  <a:pt x="755650" y="360679"/>
                </a:lnTo>
                <a:lnTo>
                  <a:pt x="378459" y="360679"/>
                </a:lnTo>
                <a:close/>
              </a:path>
            </a:pathLst>
          </a:custGeom>
          <a:ln w="3175">
            <a:solidFill>
              <a:srgbClr val="000000"/>
            </a:solidFill>
          </a:ln>
        </p:spPr>
        <p:txBody>
          <a:bodyPr wrap="square" lIns="0" tIns="0" rIns="0" bIns="0" rtlCol="0"/>
          <a:lstStyle/>
          <a:p>
            <a:endParaRPr/>
          </a:p>
        </p:txBody>
      </p:sp>
      <p:sp>
        <p:nvSpPr>
          <p:cNvPr id="14" name="object 14"/>
          <p:cNvSpPr/>
          <p:nvPr/>
        </p:nvSpPr>
        <p:spPr>
          <a:xfrm>
            <a:off x="3393108" y="4128643"/>
            <a:ext cx="758929" cy="322458"/>
          </a:xfrm>
          <a:custGeom>
            <a:avLst/>
            <a:gdLst/>
            <a:ahLst/>
            <a:cxnLst/>
            <a:rect l="l" t="t" r="r" b="b"/>
            <a:pathLst>
              <a:path w="836930" h="355600">
                <a:moveTo>
                  <a:pt x="0" y="355600"/>
                </a:moveTo>
                <a:lnTo>
                  <a:pt x="59706" y="354848"/>
                </a:lnTo>
                <a:lnTo>
                  <a:pt x="114053" y="352648"/>
                </a:lnTo>
                <a:lnTo>
                  <a:pt x="163338" y="349080"/>
                </a:lnTo>
                <a:lnTo>
                  <a:pt x="207855" y="344226"/>
                </a:lnTo>
                <a:lnTo>
                  <a:pt x="247901" y="338168"/>
                </a:lnTo>
                <a:lnTo>
                  <a:pt x="315762" y="322762"/>
                </a:lnTo>
                <a:lnTo>
                  <a:pt x="369286" y="303515"/>
                </a:lnTo>
                <a:lnTo>
                  <a:pt x="410839" y="281078"/>
                </a:lnTo>
                <a:lnTo>
                  <a:pt x="442787" y="256101"/>
                </a:lnTo>
                <a:lnTo>
                  <a:pt x="477876" y="215299"/>
                </a:lnTo>
                <a:lnTo>
                  <a:pt x="504661" y="172447"/>
                </a:lnTo>
                <a:lnTo>
                  <a:pt x="513124" y="158087"/>
                </a:lnTo>
                <a:lnTo>
                  <a:pt x="521848" y="143824"/>
                </a:lnTo>
                <a:lnTo>
                  <a:pt x="552538" y="102438"/>
                </a:lnTo>
                <a:lnTo>
                  <a:pt x="596218" y="64862"/>
                </a:lnTo>
                <a:lnTo>
                  <a:pt x="636498" y="43013"/>
                </a:lnTo>
                <a:lnTo>
                  <a:pt x="688466" y="24486"/>
                </a:lnTo>
                <a:lnTo>
                  <a:pt x="754488" y="9931"/>
                </a:lnTo>
                <a:lnTo>
                  <a:pt x="793508" y="4346"/>
                </a:lnTo>
                <a:lnTo>
                  <a:pt x="836930" y="0"/>
                </a:lnTo>
              </a:path>
            </a:pathLst>
          </a:custGeom>
          <a:ln w="3175">
            <a:solidFill>
              <a:srgbClr val="000000"/>
            </a:solidFill>
          </a:ln>
        </p:spPr>
        <p:txBody>
          <a:bodyPr wrap="square" lIns="0" tIns="0" rIns="0" bIns="0" rtlCol="0"/>
          <a:lstStyle/>
          <a:p>
            <a:endParaRPr/>
          </a:p>
        </p:txBody>
      </p:sp>
      <p:sp>
        <p:nvSpPr>
          <p:cNvPr id="15" name="object 15"/>
          <p:cNvSpPr/>
          <p:nvPr/>
        </p:nvSpPr>
        <p:spPr>
          <a:xfrm>
            <a:off x="4125549" y="4082578"/>
            <a:ext cx="148561" cy="97889"/>
          </a:xfrm>
          <a:custGeom>
            <a:avLst/>
            <a:gdLst/>
            <a:ahLst/>
            <a:cxnLst/>
            <a:rect l="l" t="t" r="r" b="b"/>
            <a:pathLst>
              <a:path w="163830" h="107950">
                <a:moveTo>
                  <a:pt x="0" y="0"/>
                </a:moveTo>
                <a:lnTo>
                  <a:pt x="5080" y="107950"/>
                </a:lnTo>
                <a:lnTo>
                  <a:pt x="163830" y="45720"/>
                </a:lnTo>
                <a:lnTo>
                  <a:pt x="0" y="0"/>
                </a:lnTo>
                <a:close/>
              </a:path>
            </a:pathLst>
          </a:custGeom>
          <a:solidFill>
            <a:srgbClr val="000000"/>
          </a:solidFill>
        </p:spPr>
        <p:txBody>
          <a:bodyPr wrap="square" lIns="0" tIns="0" rIns="0" bIns="0" rtlCol="0"/>
          <a:lstStyle/>
          <a:p>
            <a:endParaRPr/>
          </a:p>
        </p:txBody>
      </p:sp>
      <p:sp>
        <p:nvSpPr>
          <p:cNvPr id="16" name="object 16"/>
          <p:cNvSpPr/>
          <p:nvPr/>
        </p:nvSpPr>
        <p:spPr>
          <a:xfrm>
            <a:off x="4959335" y="4124035"/>
            <a:ext cx="887911" cy="323610"/>
          </a:xfrm>
          <a:custGeom>
            <a:avLst/>
            <a:gdLst/>
            <a:ahLst/>
            <a:cxnLst/>
            <a:rect l="l" t="t" r="r" b="b"/>
            <a:pathLst>
              <a:path w="979170" h="356870">
                <a:moveTo>
                  <a:pt x="0" y="0"/>
                </a:moveTo>
                <a:lnTo>
                  <a:pt x="58896" y="557"/>
                </a:lnTo>
                <a:lnTo>
                  <a:pt x="113253" y="2197"/>
                </a:lnTo>
                <a:lnTo>
                  <a:pt x="163283" y="4866"/>
                </a:lnTo>
                <a:lnTo>
                  <a:pt x="209203" y="8512"/>
                </a:lnTo>
                <a:lnTo>
                  <a:pt x="251225" y="13085"/>
                </a:lnTo>
                <a:lnTo>
                  <a:pt x="289565" y="18531"/>
                </a:lnTo>
                <a:lnTo>
                  <a:pt x="356058" y="31839"/>
                </a:lnTo>
                <a:lnTo>
                  <a:pt x="410397" y="48020"/>
                </a:lnTo>
                <a:lnTo>
                  <a:pt x="454300" y="66660"/>
                </a:lnTo>
                <a:lnTo>
                  <a:pt x="489483" y="87344"/>
                </a:lnTo>
                <a:lnTo>
                  <a:pt x="529663" y="121296"/>
                </a:lnTo>
                <a:lnTo>
                  <a:pt x="559881" y="157513"/>
                </a:lnTo>
                <a:lnTo>
                  <a:pt x="585931" y="194595"/>
                </a:lnTo>
                <a:lnTo>
                  <a:pt x="594689" y="206907"/>
                </a:lnTo>
                <a:lnTo>
                  <a:pt x="624194" y="242966"/>
                </a:lnTo>
                <a:lnTo>
                  <a:pt x="663051" y="276624"/>
                </a:lnTo>
                <a:lnTo>
                  <a:pt x="697012" y="297038"/>
                </a:lnTo>
                <a:lnTo>
                  <a:pt x="739421" y="315347"/>
                </a:lnTo>
                <a:lnTo>
                  <a:pt x="791995" y="331137"/>
                </a:lnTo>
                <a:lnTo>
                  <a:pt x="856452" y="343993"/>
                </a:lnTo>
                <a:lnTo>
                  <a:pt x="934506" y="353501"/>
                </a:lnTo>
                <a:lnTo>
                  <a:pt x="979169" y="356869"/>
                </a:lnTo>
              </a:path>
            </a:pathLst>
          </a:custGeom>
          <a:ln w="3175">
            <a:solidFill>
              <a:srgbClr val="000000"/>
            </a:solidFill>
          </a:ln>
        </p:spPr>
        <p:txBody>
          <a:bodyPr wrap="square" lIns="0" tIns="0" rIns="0" bIns="0" rtlCol="0"/>
          <a:lstStyle/>
          <a:p>
            <a:endParaRPr/>
          </a:p>
        </p:txBody>
      </p:sp>
      <p:sp>
        <p:nvSpPr>
          <p:cNvPr id="17" name="object 17"/>
          <p:cNvSpPr/>
          <p:nvPr/>
        </p:nvSpPr>
        <p:spPr>
          <a:xfrm>
            <a:off x="5823063" y="4396975"/>
            <a:ext cx="148561" cy="97889"/>
          </a:xfrm>
          <a:custGeom>
            <a:avLst/>
            <a:gdLst/>
            <a:ahLst/>
            <a:cxnLst/>
            <a:rect l="l" t="t" r="r" b="b"/>
            <a:pathLst>
              <a:path w="163829" h="107950">
                <a:moveTo>
                  <a:pt x="3809" y="0"/>
                </a:moveTo>
                <a:lnTo>
                  <a:pt x="0" y="107950"/>
                </a:lnTo>
                <a:lnTo>
                  <a:pt x="163829" y="59689"/>
                </a:lnTo>
                <a:lnTo>
                  <a:pt x="3809" y="0"/>
                </a:lnTo>
                <a:close/>
              </a:path>
            </a:pathLst>
          </a:custGeom>
          <a:solidFill>
            <a:srgbClr val="000000"/>
          </a:solidFill>
        </p:spPr>
        <p:txBody>
          <a:bodyPr wrap="square" lIns="0" tIns="0" rIns="0" bIns="0" rtlCol="0"/>
          <a:lstStyle/>
          <a:p>
            <a:endParaRPr/>
          </a:p>
        </p:txBody>
      </p:sp>
      <p:sp>
        <p:nvSpPr>
          <p:cNvPr id="18" name="object 18"/>
          <p:cNvSpPr/>
          <p:nvPr/>
        </p:nvSpPr>
        <p:spPr>
          <a:xfrm>
            <a:off x="3393108" y="4451102"/>
            <a:ext cx="694437" cy="256815"/>
          </a:xfrm>
          <a:custGeom>
            <a:avLst/>
            <a:gdLst/>
            <a:ahLst/>
            <a:cxnLst/>
            <a:rect l="l" t="t" r="r" b="b"/>
            <a:pathLst>
              <a:path w="765810" h="283210">
                <a:moveTo>
                  <a:pt x="0" y="0"/>
                </a:moveTo>
                <a:lnTo>
                  <a:pt x="60166" y="707"/>
                </a:lnTo>
                <a:lnTo>
                  <a:pt x="114459" y="2775"/>
                </a:lnTo>
                <a:lnTo>
                  <a:pt x="163230" y="6120"/>
                </a:lnTo>
                <a:lnTo>
                  <a:pt x="206833" y="10658"/>
                </a:lnTo>
                <a:lnTo>
                  <a:pt x="245623" y="16306"/>
                </a:lnTo>
                <a:lnTo>
                  <a:pt x="310177" y="30596"/>
                </a:lnTo>
                <a:lnTo>
                  <a:pt x="359721" y="48323"/>
                </a:lnTo>
                <a:lnTo>
                  <a:pt x="397084" y="68820"/>
                </a:lnTo>
                <a:lnTo>
                  <a:pt x="436480" y="103296"/>
                </a:lnTo>
                <a:lnTo>
                  <a:pt x="464385" y="140246"/>
                </a:lnTo>
                <a:lnTo>
                  <a:pt x="472785" y="152722"/>
                </a:lnTo>
                <a:lnTo>
                  <a:pt x="481322" y="165140"/>
                </a:lnTo>
                <a:lnTo>
                  <a:pt x="511299" y="201204"/>
                </a:lnTo>
                <a:lnTo>
                  <a:pt x="555253" y="233730"/>
                </a:lnTo>
                <a:lnTo>
                  <a:pt x="597037" y="252337"/>
                </a:lnTo>
                <a:lnTo>
                  <a:pt x="652106" y="267701"/>
                </a:lnTo>
                <a:lnTo>
                  <a:pt x="723290" y="279157"/>
                </a:lnTo>
                <a:lnTo>
                  <a:pt x="765810" y="283210"/>
                </a:lnTo>
              </a:path>
            </a:pathLst>
          </a:custGeom>
          <a:ln w="3175">
            <a:solidFill>
              <a:srgbClr val="000000"/>
            </a:solidFill>
          </a:ln>
        </p:spPr>
        <p:txBody>
          <a:bodyPr wrap="square" lIns="0" tIns="0" rIns="0" bIns="0" rtlCol="0"/>
          <a:lstStyle/>
          <a:p>
            <a:endParaRPr/>
          </a:p>
        </p:txBody>
      </p:sp>
      <p:sp>
        <p:nvSpPr>
          <p:cNvPr id="19" name="object 19"/>
          <p:cNvSpPr/>
          <p:nvPr/>
        </p:nvSpPr>
        <p:spPr>
          <a:xfrm>
            <a:off x="4059906" y="4656094"/>
            <a:ext cx="148561" cy="97889"/>
          </a:xfrm>
          <a:custGeom>
            <a:avLst/>
            <a:gdLst/>
            <a:ahLst/>
            <a:cxnLst/>
            <a:rect l="l" t="t" r="r" b="b"/>
            <a:pathLst>
              <a:path w="163830" h="107950">
                <a:moveTo>
                  <a:pt x="5080" y="0"/>
                </a:moveTo>
                <a:lnTo>
                  <a:pt x="0" y="107950"/>
                </a:lnTo>
                <a:lnTo>
                  <a:pt x="163830" y="60960"/>
                </a:lnTo>
                <a:lnTo>
                  <a:pt x="5080" y="0"/>
                </a:lnTo>
                <a:close/>
              </a:path>
            </a:pathLst>
          </a:custGeom>
          <a:solidFill>
            <a:srgbClr val="000000"/>
          </a:solidFill>
        </p:spPr>
        <p:txBody>
          <a:bodyPr wrap="square" lIns="0" tIns="0" rIns="0" bIns="0" rtlCol="0"/>
          <a:lstStyle/>
          <a:p>
            <a:endParaRPr/>
          </a:p>
        </p:txBody>
      </p:sp>
      <p:sp>
        <p:nvSpPr>
          <p:cNvPr id="20" name="object 20"/>
          <p:cNvSpPr/>
          <p:nvPr/>
        </p:nvSpPr>
        <p:spPr>
          <a:xfrm>
            <a:off x="5024977" y="4453404"/>
            <a:ext cx="823421" cy="257967"/>
          </a:xfrm>
          <a:custGeom>
            <a:avLst/>
            <a:gdLst/>
            <a:ahLst/>
            <a:cxnLst/>
            <a:rect l="l" t="t" r="r" b="b"/>
            <a:pathLst>
              <a:path w="908050" h="284479">
                <a:moveTo>
                  <a:pt x="0" y="284480"/>
                </a:moveTo>
                <a:lnTo>
                  <a:pt x="60852" y="283938"/>
                </a:lnTo>
                <a:lnTo>
                  <a:pt x="116520" y="282350"/>
                </a:lnTo>
                <a:lnTo>
                  <a:pt x="167277" y="279771"/>
                </a:lnTo>
                <a:lnTo>
                  <a:pt x="213393" y="276257"/>
                </a:lnTo>
                <a:lnTo>
                  <a:pt x="255140" y="271863"/>
                </a:lnTo>
                <a:lnTo>
                  <a:pt x="326612" y="260660"/>
                </a:lnTo>
                <a:lnTo>
                  <a:pt x="383863" y="246608"/>
                </a:lnTo>
                <a:lnTo>
                  <a:pt x="429065" y="230151"/>
                </a:lnTo>
                <a:lnTo>
                  <a:pt x="464389" y="211734"/>
                </a:lnTo>
                <a:lnTo>
                  <a:pt x="503602" y="181410"/>
                </a:lnTo>
                <a:lnTo>
                  <a:pt x="532802" y="149182"/>
                </a:lnTo>
                <a:lnTo>
                  <a:pt x="550324" y="127382"/>
                </a:lnTo>
                <a:lnTo>
                  <a:pt x="559315" y="116554"/>
                </a:lnTo>
                <a:lnTo>
                  <a:pt x="590470" y="85027"/>
                </a:lnTo>
                <a:lnTo>
                  <a:pt x="633593" y="56106"/>
                </a:lnTo>
                <a:lnTo>
                  <a:pt x="672610" y="39014"/>
                </a:lnTo>
                <a:lnTo>
                  <a:pt x="722374" y="24194"/>
                </a:lnTo>
                <a:lnTo>
                  <a:pt x="785056" y="12089"/>
                </a:lnTo>
                <a:lnTo>
                  <a:pt x="862827" y="3146"/>
                </a:lnTo>
                <a:lnTo>
                  <a:pt x="908050" y="0"/>
                </a:lnTo>
              </a:path>
            </a:pathLst>
          </a:custGeom>
          <a:ln w="3175">
            <a:solidFill>
              <a:srgbClr val="000000"/>
            </a:solidFill>
          </a:ln>
        </p:spPr>
        <p:txBody>
          <a:bodyPr wrap="square" lIns="0" tIns="0" rIns="0" bIns="0" rtlCol="0"/>
          <a:lstStyle/>
          <a:p>
            <a:endParaRPr/>
          </a:p>
        </p:txBody>
      </p:sp>
      <p:sp>
        <p:nvSpPr>
          <p:cNvPr id="21" name="object 21"/>
          <p:cNvSpPr/>
          <p:nvPr/>
        </p:nvSpPr>
        <p:spPr>
          <a:xfrm>
            <a:off x="5823063" y="4406187"/>
            <a:ext cx="148561" cy="97889"/>
          </a:xfrm>
          <a:custGeom>
            <a:avLst/>
            <a:gdLst/>
            <a:ahLst/>
            <a:cxnLst/>
            <a:rect l="l" t="t" r="r" b="b"/>
            <a:pathLst>
              <a:path w="163829" h="107950">
                <a:moveTo>
                  <a:pt x="0" y="0"/>
                </a:moveTo>
                <a:lnTo>
                  <a:pt x="3809" y="107950"/>
                </a:lnTo>
                <a:lnTo>
                  <a:pt x="163829" y="49529"/>
                </a:lnTo>
                <a:lnTo>
                  <a:pt x="0" y="0"/>
                </a:lnTo>
                <a:close/>
              </a:path>
            </a:pathLst>
          </a:custGeom>
          <a:solidFill>
            <a:srgbClr val="000000"/>
          </a:solidFill>
        </p:spPr>
        <p:txBody>
          <a:bodyPr wrap="square" lIns="0" tIns="0" rIns="0" bIns="0" rtlCol="0"/>
          <a:lstStyle/>
          <a:p>
            <a:endParaRPr/>
          </a:p>
        </p:txBody>
      </p:sp>
      <p:sp>
        <p:nvSpPr>
          <p:cNvPr id="22" name="object 22"/>
          <p:cNvSpPr/>
          <p:nvPr/>
        </p:nvSpPr>
        <p:spPr>
          <a:xfrm>
            <a:off x="4241865" y="5560129"/>
            <a:ext cx="815359" cy="327065"/>
          </a:xfrm>
          <a:custGeom>
            <a:avLst/>
            <a:gdLst/>
            <a:ahLst/>
            <a:cxnLst/>
            <a:rect l="l" t="t" r="r" b="b"/>
            <a:pathLst>
              <a:path w="899160" h="360679">
                <a:moveTo>
                  <a:pt x="899160" y="0"/>
                </a:moveTo>
                <a:lnTo>
                  <a:pt x="0" y="0"/>
                </a:lnTo>
                <a:lnTo>
                  <a:pt x="0" y="360680"/>
                </a:lnTo>
                <a:lnTo>
                  <a:pt x="899160" y="360680"/>
                </a:lnTo>
                <a:lnTo>
                  <a:pt x="899160" y="0"/>
                </a:lnTo>
                <a:close/>
              </a:path>
            </a:pathLst>
          </a:custGeom>
          <a:solidFill>
            <a:srgbClr val="99CCFF"/>
          </a:solidFill>
        </p:spPr>
        <p:txBody>
          <a:bodyPr wrap="square" lIns="0" tIns="0" rIns="0" bIns="0" rtlCol="0"/>
          <a:lstStyle/>
          <a:p>
            <a:endParaRPr/>
          </a:p>
        </p:txBody>
      </p:sp>
      <p:sp>
        <p:nvSpPr>
          <p:cNvPr id="23" name="object 23"/>
          <p:cNvSpPr/>
          <p:nvPr/>
        </p:nvSpPr>
        <p:spPr>
          <a:xfrm>
            <a:off x="4241865" y="5560129"/>
            <a:ext cx="815359" cy="327065"/>
          </a:xfrm>
          <a:custGeom>
            <a:avLst/>
            <a:gdLst/>
            <a:ahLst/>
            <a:cxnLst/>
            <a:rect l="l" t="t" r="r" b="b"/>
            <a:pathLst>
              <a:path w="899160" h="360679">
                <a:moveTo>
                  <a:pt x="449579" y="360680"/>
                </a:moveTo>
                <a:lnTo>
                  <a:pt x="0" y="360680"/>
                </a:lnTo>
                <a:lnTo>
                  <a:pt x="0" y="0"/>
                </a:lnTo>
                <a:lnTo>
                  <a:pt x="899160" y="0"/>
                </a:lnTo>
                <a:lnTo>
                  <a:pt x="899160" y="360680"/>
                </a:lnTo>
                <a:lnTo>
                  <a:pt x="449579" y="360680"/>
                </a:lnTo>
                <a:close/>
              </a:path>
            </a:pathLst>
          </a:custGeom>
          <a:ln w="3175">
            <a:solidFill>
              <a:srgbClr val="000000"/>
            </a:solidFill>
          </a:ln>
        </p:spPr>
        <p:txBody>
          <a:bodyPr wrap="square" lIns="0" tIns="0" rIns="0" bIns="0" rtlCol="0"/>
          <a:lstStyle/>
          <a:p>
            <a:endParaRPr/>
          </a:p>
        </p:txBody>
      </p:sp>
      <p:sp>
        <p:nvSpPr>
          <p:cNvPr id="24" name="object 24"/>
          <p:cNvSpPr/>
          <p:nvPr/>
        </p:nvSpPr>
        <p:spPr>
          <a:xfrm>
            <a:off x="5057224" y="5381624"/>
            <a:ext cx="725531" cy="342036"/>
          </a:xfrm>
          <a:custGeom>
            <a:avLst/>
            <a:gdLst/>
            <a:ahLst/>
            <a:cxnLst/>
            <a:rect l="l" t="t" r="r" b="b"/>
            <a:pathLst>
              <a:path w="800100" h="377189">
                <a:moveTo>
                  <a:pt x="0" y="377189"/>
                </a:moveTo>
                <a:lnTo>
                  <a:pt x="72311" y="376327"/>
                </a:lnTo>
                <a:lnTo>
                  <a:pt x="138221" y="373806"/>
                </a:lnTo>
                <a:lnTo>
                  <a:pt x="198057" y="369721"/>
                </a:lnTo>
                <a:lnTo>
                  <a:pt x="252148" y="364170"/>
                </a:lnTo>
                <a:lnTo>
                  <a:pt x="300823" y="357250"/>
                </a:lnTo>
                <a:lnTo>
                  <a:pt x="344411" y="349057"/>
                </a:lnTo>
                <a:lnTo>
                  <a:pt x="383241" y="339687"/>
                </a:lnTo>
                <a:lnTo>
                  <a:pt x="447942" y="317807"/>
                </a:lnTo>
                <a:lnTo>
                  <a:pt x="497557" y="292382"/>
                </a:lnTo>
                <a:lnTo>
                  <a:pt x="534717" y="264186"/>
                </a:lnTo>
                <a:lnTo>
                  <a:pt x="562053" y="233992"/>
                </a:lnTo>
                <a:lnTo>
                  <a:pt x="590392" y="186649"/>
                </a:lnTo>
                <a:lnTo>
                  <a:pt x="611426" y="139163"/>
                </a:lnTo>
                <a:lnTo>
                  <a:pt x="618348" y="123754"/>
                </a:lnTo>
                <a:lnTo>
                  <a:pt x="643455" y="80138"/>
                </a:lnTo>
                <a:lnTo>
                  <a:pt x="681974" y="42470"/>
                </a:lnTo>
                <a:lnTo>
                  <a:pt x="719491" y="21952"/>
                </a:lnTo>
                <a:lnTo>
                  <a:pt x="769547" y="6012"/>
                </a:lnTo>
                <a:lnTo>
                  <a:pt x="800100" y="0"/>
                </a:lnTo>
              </a:path>
            </a:pathLst>
          </a:custGeom>
          <a:ln w="3175">
            <a:solidFill>
              <a:srgbClr val="000000"/>
            </a:solidFill>
          </a:ln>
        </p:spPr>
        <p:txBody>
          <a:bodyPr wrap="square" lIns="0" tIns="0" rIns="0" bIns="0" rtlCol="0"/>
          <a:lstStyle/>
          <a:p>
            <a:endParaRPr/>
          </a:p>
        </p:txBody>
      </p:sp>
      <p:sp>
        <p:nvSpPr>
          <p:cNvPr id="25" name="object 25"/>
          <p:cNvSpPr/>
          <p:nvPr/>
        </p:nvSpPr>
        <p:spPr>
          <a:xfrm>
            <a:off x="5749357" y="5339012"/>
            <a:ext cx="150864" cy="96738"/>
          </a:xfrm>
          <a:custGeom>
            <a:avLst/>
            <a:gdLst/>
            <a:ahLst/>
            <a:cxnLst/>
            <a:rect l="l" t="t" r="r" b="b"/>
            <a:pathLst>
              <a:path w="166370" h="106679">
                <a:moveTo>
                  <a:pt x="0" y="0"/>
                </a:moveTo>
                <a:lnTo>
                  <a:pt x="8889" y="106679"/>
                </a:lnTo>
                <a:lnTo>
                  <a:pt x="166370" y="38100"/>
                </a:lnTo>
                <a:lnTo>
                  <a:pt x="0" y="0"/>
                </a:lnTo>
                <a:close/>
              </a:path>
            </a:pathLst>
          </a:custGeom>
          <a:solidFill>
            <a:srgbClr val="000000"/>
          </a:solidFill>
        </p:spPr>
        <p:txBody>
          <a:bodyPr wrap="square" lIns="0" tIns="0" rIns="0" bIns="0" rtlCol="0"/>
          <a:lstStyle/>
          <a:p>
            <a:endParaRPr/>
          </a:p>
        </p:txBody>
      </p:sp>
      <p:sp>
        <p:nvSpPr>
          <p:cNvPr id="26" name="object 26"/>
          <p:cNvSpPr/>
          <p:nvPr/>
        </p:nvSpPr>
        <p:spPr>
          <a:xfrm>
            <a:off x="5057223" y="5723660"/>
            <a:ext cx="724380" cy="278696"/>
          </a:xfrm>
          <a:custGeom>
            <a:avLst/>
            <a:gdLst/>
            <a:ahLst/>
            <a:cxnLst/>
            <a:rect l="l" t="t" r="r" b="b"/>
            <a:pathLst>
              <a:path w="798829" h="307339">
                <a:moveTo>
                  <a:pt x="0" y="0"/>
                </a:moveTo>
                <a:lnTo>
                  <a:pt x="72311" y="704"/>
                </a:lnTo>
                <a:lnTo>
                  <a:pt x="138220" y="2763"/>
                </a:lnTo>
                <a:lnTo>
                  <a:pt x="198056" y="6099"/>
                </a:lnTo>
                <a:lnTo>
                  <a:pt x="252145" y="10631"/>
                </a:lnTo>
                <a:lnTo>
                  <a:pt x="300818" y="16282"/>
                </a:lnTo>
                <a:lnTo>
                  <a:pt x="344403" y="22972"/>
                </a:lnTo>
                <a:lnTo>
                  <a:pt x="383229" y="30622"/>
                </a:lnTo>
                <a:lnTo>
                  <a:pt x="447916" y="48485"/>
                </a:lnTo>
                <a:lnTo>
                  <a:pt x="497510" y="69238"/>
                </a:lnTo>
                <a:lnTo>
                  <a:pt x="534640" y="92249"/>
                </a:lnTo>
                <a:lnTo>
                  <a:pt x="572715" y="129615"/>
                </a:lnTo>
                <a:lnTo>
                  <a:pt x="597534" y="168502"/>
                </a:lnTo>
                <a:lnTo>
                  <a:pt x="611099" y="194217"/>
                </a:lnTo>
                <a:lnTo>
                  <a:pt x="617972" y="206774"/>
                </a:lnTo>
                <a:lnTo>
                  <a:pt x="642902" y="242297"/>
                </a:lnTo>
                <a:lnTo>
                  <a:pt x="681199" y="272934"/>
                </a:lnTo>
                <a:lnTo>
                  <a:pt x="718537" y="289590"/>
                </a:lnTo>
                <a:lnTo>
                  <a:pt x="768389" y="302493"/>
                </a:lnTo>
                <a:lnTo>
                  <a:pt x="798829" y="307340"/>
                </a:lnTo>
              </a:path>
            </a:pathLst>
          </a:custGeom>
          <a:ln w="3175">
            <a:solidFill>
              <a:srgbClr val="000000"/>
            </a:solidFill>
          </a:ln>
        </p:spPr>
        <p:txBody>
          <a:bodyPr wrap="square" lIns="0" tIns="0" rIns="0" bIns="0" rtlCol="0"/>
          <a:lstStyle/>
          <a:p>
            <a:endParaRPr/>
          </a:p>
        </p:txBody>
      </p:sp>
      <p:sp>
        <p:nvSpPr>
          <p:cNvPr id="27" name="object 27"/>
          <p:cNvSpPr/>
          <p:nvPr/>
        </p:nvSpPr>
        <p:spPr>
          <a:xfrm>
            <a:off x="5749357" y="5948231"/>
            <a:ext cx="150864" cy="97889"/>
          </a:xfrm>
          <a:custGeom>
            <a:avLst/>
            <a:gdLst/>
            <a:ahLst/>
            <a:cxnLst/>
            <a:rect l="l" t="t" r="r" b="b"/>
            <a:pathLst>
              <a:path w="166370" h="107950">
                <a:moveTo>
                  <a:pt x="8889" y="0"/>
                </a:moveTo>
                <a:lnTo>
                  <a:pt x="0" y="107950"/>
                </a:lnTo>
                <a:lnTo>
                  <a:pt x="166370" y="67310"/>
                </a:lnTo>
                <a:lnTo>
                  <a:pt x="8889" y="0"/>
                </a:lnTo>
                <a:close/>
              </a:path>
            </a:pathLst>
          </a:custGeom>
          <a:solidFill>
            <a:srgbClr val="000000"/>
          </a:solidFill>
        </p:spPr>
        <p:txBody>
          <a:bodyPr wrap="square" lIns="0" tIns="0" rIns="0" bIns="0" rtlCol="0"/>
          <a:lstStyle/>
          <a:p>
            <a:endParaRPr/>
          </a:p>
        </p:txBody>
      </p:sp>
      <p:sp>
        <p:nvSpPr>
          <p:cNvPr id="28" name="object 28"/>
          <p:cNvSpPr/>
          <p:nvPr/>
        </p:nvSpPr>
        <p:spPr>
          <a:xfrm>
            <a:off x="5057224" y="5715600"/>
            <a:ext cx="802691" cy="8061"/>
          </a:xfrm>
          <a:custGeom>
            <a:avLst/>
            <a:gdLst/>
            <a:ahLst/>
            <a:cxnLst/>
            <a:rect l="l" t="t" r="r" b="b"/>
            <a:pathLst>
              <a:path w="885189" h="8889">
                <a:moveTo>
                  <a:pt x="0" y="8889"/>
                </a:moveTo>
                <a:lnTo>
                  <a:pt x="73856" y="8871"/>
                </a:lnTo>
                <a:lnTo>
                  <a:pt x="141487" y="8817"/>
                </a:lnTo>
                <a:lnTo>
                  <a:pt x="203199" y="8730"/>
                </a:lnTo>
                <a:lnTo>
                  <a:pt x="259298" y="8612"/>
                </a:lnTo>
                <a:lnTo>
                  <a:pt x="310091" y="8464"/>
                </a:lnTo>
                <a:lnTo>
                  <a:pt x="355883" y="8288"/>
                </a:lnTo>
                <a:lnTo>
                  <a:pt x="396981" y="8087"/>
                </a:lnTo>
                <a:lnTo>
                  <a:pt x="466320" y="7615"/>
                </a:lnTo>
                <a:lnTo>
                  <a:pt x="520558" y="7065"/>
                </a:lnTo>
                <a:lnTo>
                  <a:pt x="562143" y="6452"/>
                </a:lnTo>
                <a:lnTo>
                  <a:pt x="606158" y="5447"/>
                </a:lnTo>
                <a:lnTo>
                  <a:pt x="650961" y="3677"/>
                </a:lnTo>
                <a:lnTo>
                  <a:pt x="658394" y="3327"/>
                </a:lnTo>
                <a:lnTo>
                  <a:pt x="666033" y="2982"/>
                </a:lnTo>
                <a:lnTo>
                  <a:pt x="704768" y="1699"/>
                </a:lnTo>
                <a:lnTo>
                  <a:pt x="750980" y="892"/>
                </a:lnTo>
                <a:lnTo>
                  <a:pt x="794555" y="457"/>
                </a:lnTo>
                <a:lnTo>
                  <a:pt x="851200" y="124"/>
                </a:lnTo>
                <a:lnTo>
                  <a:pt x="885189" y="0"/>
                </a:lnTo>
              </a:path>
            </a:pathLst>
          </a:custGeom>
          <a:ln w="3175">
            <a:solidFill>
              <a:srgbClr val="000000"/>
            </a:solidFill>
          </a:ln>
        </p:spPr>
        <p:txBody>
          <a:bodyPr wrap="square" lIns="0" tIns="0" rIns="0" bIns="0" rtlCol="0"/>
          <a:lstStyle/>
          <a:p>
            <a:endParaRPr/>
          </a:p>
        </p:txBody>
      </p:sp>
      <p:sp>
        <p:nvSpPr>
          <p:cNvPr id="29" name="object 29"/>
          <p:cNvSpPr/>
          <p:nvPr/>
        </p:nvSpPr>
        <p:spPr>
          <a:xfrm>
            <a:off x="5834578" y="5667230"/>
            <a:ext cx="146258" cy="97889"/>
          </a:xfrm>
          <a:custGeom>
            <a:avLst/>
            <a:gdLst/>
            <a:ahLst/>
            <a:cxnLst/>
            <a:rect l="l" t="t" r="r" b="b"/>
            <a:pathLst>
              <a:path w="161289" h="107950">
                <a:moveTo>
                  <a:pt x="0" y="0"/>
                </a:moveTo>
                <a:lnTo>
                  <a:pt x="0" y="107950"/>
                </a:lnTo>
                <a:lnTo>
                  <a:pt x="161289" y="53339"/>
                </a:lnTo>
                <a:lnTo>
                  <a:pt x="0" y="0"/>
                </a:lnTo>
                <a:close/>
              </a:path>
            </a:pathLst>
          </a:custGeom>
          <a:solidFill>
            <a:srgbClr val="000000"/>
          </a:solidFill>
        </p:spPr>
        <p:txBody>
          <a:bodyPr wrap="square" lIns="0" tIns="0" rIns="0" bIns="0" rtlCol="0"/>
          <a:lstStyle/>
          <a:p>
            <a:endParaRPr/>
          </a:p>
        </p:txBody>
      </p:sp>
      <p:sp>
        <p:nvSpPr>
          <p:cNvPr id="30" name="object 30"/>
          <p:cNvSpPr/>
          <p:nvPr/>
        </p:nvSpPr>
        <p:spPr>
          <a:xfrm>
            <a:off x="3487542" y="5373563"/>
            <a:ext cx="632249" cy="345491"/>
          </a:xfrm>
          <a:custGeom>
            <a:avLst/>
            <a:gdLst/>
            <a:ahLst/>
            <a:cxnLst/>
            <a:rect l="l" t="t" r="r" b="b"/>
            <a:pathLst>
              <a:path w="697230" h="381000">
                <a:moveTo>
                  <a:pt x="0" y="0"/>
                </a:moveTo>
                <a:lnTo>
                  <a:pt x="44709" y="1033"/>
                </a:lnTo>
                <a:lnTo>
                  <a:pt x="84444" y="4048"/>
                </a:lnTo>
                <a:lnTo>
                  <a:pt x="150435" y="15514"/>
                </a:lnTo>
                <a:lnTo>
                  <a:pt x="200862" y="33379"/>
                </a:lnTo>
                <a:lnTo>
                  <a:pt x="238618" y="56623"/>
                </a:lnTo>
                <a:lnTo>
                  <a:pt x="266595" y="84228"/>
                </a:lnTo>
                <a:lnTo>
                  <a:pt x="296546" y="131583"/>
                </a:lnTo>
                <a:lnTo>
                  <a:pt x="320756" y="183017"/>
                </a:lnTo>
                <a:lnTo>
                  <a:pt x="329237" y="200473"/>
                </a:lnTo>
                <a:lnTo>
                  <a:pt x="348983" y="235090"/>
                </a:lnTo>
                <a:lnTo>
                  <a:pt x="374852" y="268463"/>
                </a:lnTo>
                <a:lnTo>
                  <a:pt x="409735" y="299573"/>
                </a:lnTo>
                <a:lnTo>
                  <a:pt x="456522" y="327400"/>
                </a:lnTo>
                <a:lnTo>
                  <a:pt x="518106" y="350927"/>
                </a:lnTo>
                <a:lnTo>
                  <a:pt x="555351" y="360758"/>
                </a:lnTo>
                <a:lnTo>
                  <a:pt x="597378" y="369133"/>
                </a:lnTo>
                <a:lnTo>
                  <a:pt x="644551" y="375922"/>
                </a:lnTo>
                <a:lnTo>
                  <a:pt x="697229" y="381000"/>
                </a:lnTo>
              </a:path>
            </a:pathLst>
          </a:custGeom>
          <a:ln w="3175">
            <a:solidFill>
              <a:srgbClr val="000000"/>
            </a:solidFill>
          </a:ln>
        </p:spPr>
        <p:txBody>
          <a:bodyPr wrap="square" lIns="0" tIns="0" rIns="0" bIns="0" rtlCol="0"/>
          <a:lstStyle/>
          <a:p>
            <a:endParaRPr/>
          </a:p>
        </p:txBody>
      </p:sp>
      <p:sp>
        <p:nvSpPr>
          <p:cNvPr id="31" name="object 31"/>
          <p:cNvSpPr/>
          <p:nvPr/>
        </p:nvSpPr>
        <p:spPr>
          <a:xfrm>
            <a:off x="4093303" y="5668382"/>
            <a:ext cx="148561" cy="97889"/>
          </a:xfrm>
          <a:custGeom>
            <a:avLst/>
            <a:gdLst/>
            <a:ahLst/>
            <a:cxnLst/>
            <a:rect l="l" t="t" r="r" b="b"/>
            <a:pathLst>
              <a:path w="163830" h="107950">
                <a:moveTo>
                  <a:pt x="3809" y="0"/>
                </a:moveTo>
                <a:lnTo>
                  <a:pt x="0" y="107950"/>
                </a:lnTo>
                <a:lnTo>
                  <a:pt x="163830" y="60960"/>
                </a:lnTo>
                <a:lnTo>
                  <a:pt x="3809" y="0"/>
                </a:lnTo>
                <a:close/>
              </a:path>
            </a:pathLst>
          </a:custGeom>
          <a:solidFill>
            <a:srgbClr val="000000"/>
          </a:solidFill>
        </p:spPr>
        <p:txBody>
          <a:bodyPr wrap="square" lIns="0" tIns="0" rIns="0" bIns="0" rtlCol="0"/>
          <a:lstStyle/>
          <a:p>
            <a:endParaRPr/>
          </a:p>
        </p:txBody>
      </p:sp>
      <p:sp>
        <p:nvSpPr>
          <p:cNvPr id="32" name="object 32"/>
          <p:cNvSpPr/>
          <p:nvPr/>
        </p:nvSpPr>
        <p:spPr>
          <a:xfrm>
            <a:off x="3569307" y="5727116"/>
            <a:ext cx="550483" cy="200384"/>
          </a:xfrm>
          <a:custGeom>
            <a:avLst/>
            <a:gdLst/>
            <a:ahLst/>
            <a:cxnLst/>
            <a:rect l="l" t="t" r="r" b="b"/>
            <a:pathLst>
              <a:path w="607060" h="220979">
                <a:moveTo>
                  <a:pt x="0" y="220980"/>
                </a:moveTo>
                <a:lnTo>
                  <a:pt x="45443" y="220143"/>
                </a:lnTo>
                <a:lnTo>
                  <a:pt x="84828" y="217716"/>
                </a:lnTo>
                <a:lnTo>
                  <a:pt x="147569" y="208577"/>
                </a:lnTo>
                <a:lnTo>
                  <a:pt x="192515" y="194540"/>
                </a:lnTo>
                <a:lnTo>
                  <a:pt x="235950" y="166442"/>
                </a:lnTo>
                <a:lnTo>
                  <a:pt x="263477" y="132828"/>
                </a:lnTo>
                <a:lnTo>
                  <a:pt x="271621" y="120967"/>
                </a:lnTo>
                <a:lnTo>
                  <a:pt x="280142" y="108982"/>
                </a:lnTo>
                <a:lnTo>
                  <a:pt x="313333" y="73508"/>
                </a:lnTo>
                <a:lnTo>
                  <a:pt x="347181" y="51479"/>
                </a:lnTo>
                <a:lnTo>
                  <a:pt x="395411" y="31889"/>
                </a:lnTo>
                <a:lnTo>
                  <a:pt x="462312" y="15715"/>
                </a:lnTo>
                <a:lnTo>
                  <a:pt x="504106" y="9215"/>
                </a:lnTo>
                <a:lnTo>
                  <a:pt x="552176" y="3936"/>
                </a:lnTo>
                <a:lnTo>
                  <a:pt x="607059" y="0"/>
                </a:lnTo>
              </a:path>
            </a:pathLst>
          </a:custGeom>
          <a:ln w="3175">
            <a:solidFill>
              <a:srgbClr val="000000"/>
            </a:solidFill>
          </a:ln>
        </p:spPr>
        <p:txBody>
          <a:bodyPr wrap="square" lIns="0" tIns="0" rIns="0" bIns="0" rtlCol="0"/>
          <a:lstStyle/>
          <a:p>
            <a:endParaRPr/>
          </a:p>
        </p:txBody>
      </p:sp>
      <p:sp>
        <p:nvSpPr>
          <p:cNvPr id="33" name="object 33"/>
          <p:cNvSpPr/>
          <p:nvPr/>
        </p:nvSpPr>
        <p:spPr>
          <a:xfrm>
            <a:off x="4093303" y="5679898"/>
            <a:ext cx="148561" cy="97889"/>
          </a:xfrm>
          <a:custGeom>
            <a:avLst/>
            <a:gdLst/>
            <a:ahLst/>
            <a:cxnLst/>
            <a:rect l="l" t="t" r="r" b="b"/>
            <a:pathLst>
              <a:path w="163830" h="107950">
                <a:moveTo>
                  <a:pt x="0" y="0"/>
                </a:moveTo>
                <a:lnTo>
                  <a:pt x="3809" y="107950"/>
                </a:lnTo>
                <a:lnTo>
                  <a:pt x="163830" y="48260"/>
                </a:lnTo>
                <a:lnTo>
                  <a:pt x="0"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3846994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DB</a:t>
            </a:r>
          </a:p>
        </p:txBody>
      </p:sp>
      <p:graphicFrame>
        <p:nvGraphicFramePr>
          <p:cNvPr id="4" name="Object 3"/>
          <p:cNvGraphicFramePr>
            <a:graphicFrameLocks noChangeAspect="1"/>
          </p:cNvGraphicFramePr>
          <p:nvPr>
            <p:extLst/>
          </p:nvPr>
        </p:nvGraphicFramePr>
        <p:xfrm>
          <a:off x="1386114" y="1488438"/>
          <a:ext cx="9823814" cy="4911907"/>
        </p:xfrm>
        <a:graphic>
          <a:graphicData uri="http://schemas.openxmlformats.org/presentationml/2006/ole">
            <mc:AlternateContent xmlns:mc="http://schemas.openxmlformats.org/markup-compatibility/2006">
              <mc:Choice xmlns:v="urn:schemas-microsoft-com:vml" Requires="v">
                <p:oleObj spid="_x0000_s1026" name="Document" r:id="rId3" imgW="5638800" imgH="2819400" progId="Word.Document.12">
                  <p:embed/>
                </p:oleObj>
              </mc:Choice>
              <mc:Fallback>
                <p:oleObj name="Document" r:id="rId3" imgW="5638800" imgH="2819400" progId="Word.Document.12">
                  <p:embed/>
                  <p:pic>
                    <p:nvPicPr>
                      <p:cNvPr id="4" name="Object 3"/>
                      <p:cNvPicPr/>
                      <p:nvPr/>
                    </p:nvPicPr>
                    <p:blipFill>
                      <a:blip r:embed="rId4"/>
                      <a:stretch>
                        <a:fillRect/>
                      </a:stretch>
                    </p:blipFill>
                    <p:spPr>
                      <a:xfrm>
                        <a:off x="1386114" y="1488438"/>
                        <a:ext cx="9823814" cy="4911907"/>
                      </a:xfrm>
                      <a:prstGeom prst="rect">
                        <a:avLst/>
                      </a:prstGeom>
                    </p:spPr>
                  </p:pic>
                </p:oleObj>
              </mc:Fallback>
            </mc:AlternateContent>
          </a:graphicData>
        </a:graphic>
      </p:graphicFrame>
    </p:spTree>
    <p:extLst>
      <p:ext uri="{BB962C8B-B14F-4D97-AF65-F5344CB8AC3E}">
        <p14:creationId xmlns:p14="http://schemas.microsoft.com/office/powerpoint/2010/main" val="279763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a:extLst>
              <a:ext uri="{FF2B5EF4-FFF2-40B4-BE49-F238E27FC236}">
                <a16:creationId xmlns:a16="http://schemas.microsoft.com/office/drawing/2014/main" id="{4EC6FC09-8753-4597-9034-AEFD8DBC8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738" y="342900"/>
            <a:ext cx="7219950" cy="636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93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Needle in the haystack: strategies to consider</a:t>
            </a:r>
          </a:p>
        </p:txBody>
      </p:sp>
      <p:sp>
        <p:nvSpPr>
          <p:cNvPr id="3" name="Content Placeholder 2"/>
          <p:cNvSpPr>
            <a:spLocks noGrp="1"/>
          </p:cNvSpPr>
          <p:nvPr>
            <p:ph idx="1"/>
          </p:nvPr>
        </p:nvSpPr>
        <p:spPr>
          <a:ln>
            <a:solidFill>
              <a:srgbClr val="FFFF00"/>
            </a:solidFill>
          </a:ln>
        </p:spPr>
        <p:txBody>
          <a:bodyPr>
            <a:normAutofit fontScale="92500" lnSpcReduction="20000"/>
          </a:bodyPr>
          <a:lstStyle/>
          <a:p>
            <a:r>
              <a:rPr lang="en-US" b="1" dirty="0"/>
              <a:t>De novo assembly and post-assembly annotation</a:t>
            </a:r>
          </a:p>
          <a:p>
            <a:pPr lvl="1"/>
            <a:r>
              <a:rPr lang="en-US" dirty="0"/>
              <a:t>Let the assembler figure it out</a:t>
            </a:r>
          </a:p>
          <a:p>
            <a:pPr marL="457200" lvl="1" indent="0">
              <a:buNone/>
            </a:pPr>
            <a:endParaRPr lang="en-US" dirty="0"/>
          </a:p>
          <a:p>
            <a:r>
              <a:rPr lang="en-US" b="1" dirty="0"/>
              <a:t>Reference-guided assembly</a:t>
            </a:r>
          </a:p>
          <a:p>
            <a:pPr lvl="1"/>
            <a:r>
              <a:rPr lang="en-US" dirty="0"/>
              <a:t>No good reference available to target!</a:t>
            </a:r>
          </a:p>
          <a:p>
            <a:pPr lvl="1"/>
            <a:endParaRPr lang="en-US" b="1" dirty="0"/>
          </a:p>
          <a:p>
            <a:r>
              <a:rPr lang="en-US" b="1" dirty="0"/>
              <a:t>Subtractive approach</a:t>
            </a:r>
          </a:p>
          <a:p>
            <a:pPr lvl="1"/>
            <a:r>
              <a:rPr lang="en-US" dirty="0"/>
              <a:t>Remove everything but target (fingers crossed)</a:t>
            </a:r>
          </a:p>
          <a:p>
            <a:pPr marL="457200" lvl="1" indent="0">
              <a:buNone/>
            </a:pPr>
            <a:endParaRPr lang="en-US" dirty="0"/>
          </a:p>
          <a:p>
            <a:r>
              <a:rPr lang="en-US" b="1" dirty="0"/>
              <a:t>Recruitment</a:t>
            </a:r>
          </a:p>
          <a:p>
            <a:pPr lvl="1"/>
            <a:r>
              <a:rPr lang="en-US" dirty="0"/>
              <a:t>Run sensitive alignments (HMM scan) of all reads against related proteins</a:t>
            </a:r>
          </a:p>
          <a:p>
            <a:pPr lvl="1"/>
            <a:r>
              <a:rPr lang="en-US" dirty="0"/>
              <a:t>No risk of missing novel gene content</a:t>
            </a:r>
          </a:p>
          <a:p>
            <a:pPr lvl="1"/>
            <a:endParaRPr lang="en-US" dirty="0"/>
          </a:p>
        </p:txBody>
      </p:sp>
    </p:spTree>
    <p:extLst>
      <p:ext uri="{BB962C8B-B14F-4D97-AF65-F5344CB8AC3E}">
        <p14:creationId xmlns:p14="http://schemas.microsoft.com/office/powerpoint/2010/main" val="805107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de novo </a:t>
            </a:r>
            <a:r>
              <a:rPr lang="en-US" dirty="0" err="1"/>
              <a:t>vs</a:t>
            </a:r>
            <a:r>
              <a:rPr lang="en-US" dirty="0"/>
              <a:t> recruited </a:t>
            </a:r>
            <a:r>
              <a:rPr lang="en-US" dirty="0" err="1"/>
              <a:t>asm</a:t>
            </a:r>
            <a:endParaRPr lang="en-US" dirty="0"/>
          </a:p>
        </p:txBody>
      </p:sp>
      <p:sp>
        <p:nvSpPr>
          <p:cNvPr id="3" name="Content Placeholder 2"/>
          <p:cNvSpPr>
            <a:spLocks noGrp="1"/>
          </p:cNvSpPr>
          <p:nvPr>
            <p:ph idx="1"/>
          </p:nvPr>
        </p:nvSpPr>
        <p:spPr/>
        <p:txBody>
          <a:bodyPr>
            <a:normAutofit/>
          </a:bodyPr>
          <a:lstStyle/>
          <a:p>
            <a:r>
              <a:rPr lang="en-US" b="1" dirty="0"/>
              <a:t>Full</a:t>
            </a:r>
          </a:p>
          <a:p>
            <a:pPr lvl="1"/>
            <a:r>
              <a:rPr lang="en-US" dirty="0"/>
              <a:t>IDBA-UD for full de novo assembly of 50 million 100bp </a:t>
            </a:r>
            <a:r>
              <a:rPr lang="en-US" dirty="0" err="1"/>
              <a:t>HiSeq</a:t>
            </a:r>
            <a:r>
              <a:rPr lang="en-US" dirty="0"/>
              <a:t> reads</a:t>
            </a:r>
          </a:p>
          <a:p>
            <a:pPr lvl="1"/>
            <a:r>
              <a:rPr lang="en-US" dirty="0"/>
              <a:t>Resulted in 340,327 </a:t>
            </a:r>
            <a:r>
              <a:rPr lang="en-US" dirty="0" err="1"/>
              <a:t>contigs</a:t>
            </a:r>
            <a:r>
              <a:rPr lang="en-US" dirty="0"/>
              <a:t>, covering all of segment L &amp; M (no segment S), with some notable additions*</a:t>
            </a:r>
          </a:p>
          <a:p>
            <a:pPr lvl="1"/>
            <a:endParaRPr lang="en-US" dirty="0"/>
          </a:p>
          <a:p>
            <a:r>
              <a:rPr lang="en-US" b="1" dirty="0"/>
              <a:t>Recruited</a:t>
            </a:r>
          </a:p>
          <a:p>
            <a:pPr lvl="1"/>
            <a:r>
              <a:rPr lang="en-US" dirty="0"/>
              <a:t>Blasted reads to </a:t>
            </a:r>
            <a:r>
              <a:rPr lang="en-US" dirty="0" err="1"/>
              <a:t>Orthobunyavirus</a:t>
            </a:r>
            <a:r>
              <a:rPr lang="en-US" dirty="0"/>
              <a:t> DB, word size =7, permissive e-value, 230K total reads (0.5% of sample)</a:t>
            </a:r>
          </a:p>
          <a:p>
            <a:pPr marL="457200" lvl="1" indent="0">
              <a:buNone/>
            </a:pPr>
            <a:endParaRPr lang="en-US" dirty="0"/>
          </a:p>
          <a:p>
            <a:pPr lvl="1"/>
            <a:r>
              <a:rPr lang="en-US" dirty="0"/>
              <a:t>L &amp; M segments assembled into a single </a:t>
            </a:r>
            <a:r>
              <a:rPr lang="en-US" dirty="0" err="1"/>
              <a:t>contig</a:t>
            </a:r>
            <a:r>
              <a:rPr lang="en-US" dirty="0"/>
              <a:t>, S segment not found (800-1000bp)</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90981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 y="233998"/>
            <a:ext cx="9427029" cy="1143000"/>
          </a:xfrm>
        </p:spPr>
        <p:txBody>
          <a:bodyPr>
            <a:normAutofit fontScale="90000"/>
          </a:bodyPr>
          <a:lstStyle/>
          <a:p>
            <a:r>
              <a:rPr lang="en-US" dirty="0"/>
              <a:t>Coverage plot of Segment L </a:t>
            </a:r>
            <a:br>
              <a:rPr lang="en-US" dirty="0"/>
            </a:br>
            <a:r>
              <a:rPr lang="en-US" sz="2200" dirty="0"/>
              <a:t>50 million reads total</a:t>
            </a:r>
            <a:br>
              <a:rPr lang="en-US" sz="2200" dirty="0"/>
            </a:br>
            <a:r>
              <a:rPr lang="en-US" sz="2200" b="1" dirty="0"/>
              <a:t>120K mapped back to recruited </a:t>
            </a:r>
            <a:r>
              <a:rPr lang="en-US" sz="2200" b="1" dirty="0" err="1"/>
              <a:t>asm</a:t>
            </a:r>
            <a:endParaRPr lang="en-US" sz="2200" b="1" dirty="0"/>
          </a:p>
        </p:txBody>
      </p:sp>
      <p:pic>
        <p:nvPicPr>
          <p:cNvPr id="5" name="Content Placeholder 4" descr="poresi_segL_cov.png"/>
          <p:cNvPicPr>
            <a:picLocks noGrp="1" noChangeAspect="1"/>
          </p:cNvPicPr>
          <p:nvPr>
            <p:ph idx="1"/>
          </p:nvPr>
        </p:nvPicPr>
        <p:blipFill>
          <a:blip r:embed="rId2">
            <a:extLst>
              <a:ext uri="{28A0092B-C50C-407E-A947-70E740481C1C}">
                <a14:useLocalDpi xmlns:a14="http://schemas.microsoft.com/office/drawing/2010/main" val="0"/>
              </a:ext>
            </a:extLst>
          </a:blip>
          <a:srcRect t="5134" b="5134"/>
          <a:stretch>
            <a:fillRect/>
          </a:stretch>
        </p:blipFill>
        <p:spPr>
          <a:xfrm>
            <a:off x="783771" y="1455511"/>
            <a:ext cx="10515600" cy="4351338"/>
          </a:xfrm>
        </p:spPr>
      </p:pic>
    </p:spTree>
    <p:extLst>
      <p:ext uri="{BB962C8B-B14F-4D97-AF65-F5344CB8AC3E}">
        <p14:creationId xmlns:p14="http://schemas.microsoft.com/office/powerpoint/2010/main" val="843710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Coverage plot of Segment M </a:t>
            </a:r>
            <a:br>
              <a:rPr lang="en-US" dirty="0"/>
            </a:br>
            <a:r>
              <a:rPr lang="en-US" sz="2200" dirty="0"/>
              <a:t>50 million reads total</a:t>
            </a:r>
            <a:br>
              <a:rPr lang="en-US" sz="2200" dirty="0"/>
            </a:br>
            <a:r>
              <a:rPr lang="en-US" sz="2200" b="1" dirty="0"/>
              <a:t>30K mapped back to recruited </a:t>
            </a:r>
            <a:r>
              <a:rPr lang="en-US" sz="2200" b="1" dirty="0" err="1"/>
              <a:t>asm</a:t>
            </a:r>
            <a:endParaRPr lang="en-US" sz="2200" b="1" dirty="0"/>
          </a:p>
        </p:txBody>
      </p:sp>
      <p:pic>
        <p:nvPicPr>
          <p:cNvPr id="4" name="Content Placeholder 3" descr="portesi_segM_cov.png"/>
          <p:cNvPicPr>
            <a:picLocks noGrp="1" noChangeAspect="1"/>
          </p:cNvPicPr>
          <p:nvPr>
            <p:ph idx="1"/>
          </p:nvPr>
        </p:nvPicPr>
        <p:blipFill>
          <a:blip r:embed="rId2">
            <a:extLst>
              <a:ext uri="{28A0092B-C50C-407E-A947-70E740481C1C}">
                <a14:useLocalDpi xmlns:a14="http://schemas.microsoft.com/office/drawing/2010/main" val="0"/>
              </a:ext>
            </a:extLst>
          </a:blip>
          <a:srcRect t="5134" b="5134"/>
          <a:stretch>
            <a:fillRect/>
          </a:stretch>
        </p:blipFill>
        <p:spPr/>
      </p:pic>
    </p:spTree>
    <p:extLst>
      <p:ext uri="{BB962C8B-B14F-4D97-AF65-F5344CB8AC3E}">
        <p14:creationId xmlns:p14="http://schemas.microsoft.com/office/powerpoint/2010/main" val="1515224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 y="293143"/>
            <a:ext cx="8229600" cy="1143000"/>
          </a:xfrm>
        </p:spPr>
        <p:txBody>
          <a:bodyPr>
            <a:normAutofit fontScale="90000"/>
          </a:bodyPr>
          <a:lstStyle/>
          <a:p>
            <a:r>
              <a:rPr lang="en-US" dirty="0"/>
              <a:t>Coverage plot of segment L</a:t>
            </a:r>
            <a:br>
              <a:rPr lang="en-US" dirty="0"/>
            </a:br>
            <a:r>
              <a:rPr lang="en-US" sz="2200" dirty="0"/>
              <a:t>50 million reads total</a:t>
            </a:r>
            <a:br>
              <a:rPr lang="en-US" sz="2200" dirty="0"/>
            </a:br>
            <a:r>
              <a:rPr lang="en-US" sz="2200" b="1" dirty="0"/>
              <a:t>500 mapped back to recruited </a:t>
            </a:r>
            <a:r>
              <a:rPr lang="en-US" sz="2200" b="1" dirty="0" err="1"/>
              <a:t>asm</a:t>
            </a:r>
            <a:endParaRPr lang="en-US" sz="2200" b="1" dirty="0"/>
          </a:p>
        </p:txBody>
      </p:sp>
      <p:pic>
        <p:nvPicPr>
          <p:cNvPr id="7" name="Content Placeholder 6" descr="scf299785_cov.png"/>
          <p:cNvPicPr>
            <a:picLocks noGrp="1" noChangeAspect="1"/>
          </p:cNvPicPr>
          <p:nvPr>
            <p:ph idx="1"/>
          </p:nvPr>
        </p:nvPicPr>
        <p:blipFill>
          <a:blip r:embed="rId2">
            <a:extLst>
              <a:ext uri="{28A0092B-C50C-407E-A947-70E740481C1C}">
                <a14:useLocalDpi xmlns:a14="http://schemas.microsoft.com/office/drawing/2010/main" val="0"/>
              </a:ext>
            </a:extLst>
          </a:blip>
          <a:srcRect t="5134" b="5134"/>
          <a:stretch>
            <a:fillRect/>
          </a:stretch>
        </p:blipFill>
        <p:spPr/>
      </p:pic>
    </p:spTree>
    <p:extLst>
      <p:ext uri="{BB962C8B-B14F-4D97-AF65-F5344CB8AC3E}">
        <p14:creationId xmlns:p14="http://schemas.microsoft.com/office/powerpoint/2010/main" val="173045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Segment L assembly</a:t>
            </a:r>
          </a:p>
        </p:txBody>
      </p:sp>
      <p:pic>
        <p:nvPicPr>
          <p:cNvPr id="4" name="Content Placeholder 3" descr="scaffold_299785.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11" t="33894" r="1111" b="6182"/>
          <a:stretch/>
        </p:blipFill>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284663" y="4991735"/>
            <a:ext cx="4638675" cy="877570"/>
          </a:xfrm>
          <a:prstGeom prst="rect">
            <a:avLst/>
          </a:prstGeom>
        </p:spPr>
      </p:pic>
      <p:sp>
        <p:nvSpPr>
          <p:cNvPr id="12" name="Rectangle 11"/>
          <p:cNvSpPr/>
          <p:nvPr/>
        </p:nvSpPr>
        <p:spPr>
          <a:xfrm>
            <a:off x="3454400" y="3383280"/>
            <a:ext cx="2834640" cy="24384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Green monkey chr7</a:t>
            </a:r>
          </a:p>
        </p:txBody>
      </p:sp>
    </p:spTree>
    <p:extLst>
      <p:ext uri="{BB962C8B-B14F-4D97-AF65-F5344CB8AC3E}">
        <p14:creationId xmlns:p14="http://schemas.microsoft.com/office/powerpoint/2010/main" val="1813051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B06AB-6F09-4312-AB87-1693F939933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About those pesky assembly errors…</a:t>
            </a:r>
          </a:p>
        </p:txBody>
      </p:sp>
      <p:pic>
        <p:nvPicPr>
          <p:cNvPr id="4" name="Content Placeholder 3">
            <a:extLst>
              <a:ext uri="{FF2B5EF4-FFF2-40B4-BE49-F238E27FC236}">
                <a16:creationId xmlns:a16="http://schemas.microsoft.com/office/drawing/2014/main" id="{65BF0471-2720-4DA6-B84B-C805147977C3}"/>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43467" y="2840573"/>
            <a:ext cx="10905066" cy="2063507"/>
          </a:xfrm>
          <a:prstGeom prst="rect">
            <a:avLst/>
          </a:prstGeom>
        </p:spPr>
      </p:pic>
    </p:spTree>
    <p:extLst>
      <p:ext uri="{BB962C8B-B14F-4D97-AF65-F5344CB8AC3E}">
        <p14:creationId xmlns:p14="http://schemas.microsoft.com/office/powerpoint/2010/main" val="3631013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09120002-3BAF-4B2D-99D5-2152C6FAE48A}"/>
              </a:ext>
            </a:extLst>
          </p:cNvPr>
          <p:cNvSpPr>
            <a:spLocks noGrp="1"/>
          </p:cNvSpPr>
          <p:nvPr>
            <p:ph type="title"/>
          </p:nvPr>
        </p:nvSpPr>
        <p:spPr/>
        <p:txBody>
          <a:bodyPr/>
          <a:lstStyle/>
          <a:p>
            <a:pPr eaLnBrk="1" hangingPunct="1"/>
            <a:r>
              <a:rPr lang="en-US" altLang="en-US"/>
              <a:t>Perils</a:t>
            </a:r>
          </a:p>
        </p:txBody>
      </p:sp>
      <p:sp>
        <p:nvSpPr>
          <p:cNvPr id="49154" name="Content Placeholder 2">
            <a:extLst>
              <a:ext uri="{FF2B5EF4-FFF2-40B4-BE49-F238E27FC236}">
                <a16:creationId xmlns:a16="http://schemas.microsoft.com/office/drawing/2014/main" id="{E24EEBB8-9572-43F1-84D7-8E22DFBB7D16}"/>
              </a:ext>
            </a:extLst>
          </p:cNvPr>
          <p:cNvSpPr>
            <a:spLocks noGrp="1"/>
          </p:cNvSpPr>
          <p:nvPr>
            <p:ph idx="1"/>
          </p:nvPr>
        </p:nvSpPr>
        <p:spPr>
          <a:xfrm>
            <a:off x="963385" y="1536700"/>
            <a:ext cx="8229600" cy="4635500"/>
          </a:xfrm>
        </p:spPr>
        <p:txBody>
          <a:bodyPr/>
          <a:lstStyle/>
          <a:p>
            <a:pPr eaLnBrk="1" hangingPunct="1"/>
            <a:r>
              <a:rPr lang="en-US" altLang="en-US" sz="2400" dirty="0"/>
              <a:t>In a metagenome, associating genes to replicons, segments to a virus, is hard (shared gene content between plasmids and chromosomes) and requires assembly/assembly graphs</a:t>
            </a:r>
          </a:p>
          <a:p>
            <a:pPr eaLnBrk="1" hangingPunct="1"/>
            <a:endParaRPr lang="en-US" altLang="en-US" sz="2400" dirty="0"/>
          </a:p>
          <a:p>
            <a:pPr eaLnBrk="1" hangingPunct="1"/>
            <a:r>
              <a:rPr lang="en-US" altLang="en-US" sz="2400" dirty="0"/>
              <a:t>Single SNPs are important</a:t>
            </a:r>
          </a:p>
          <a:p>
            <a:pPr eaLnBrk="1" hangingPunct="1"/>
            <a:endParaRPr lang="en-US" altLang="en-US" sz="2400" dirty="0"/>
          </a:p>
          <a:p>
            <a:pPr eaLnBrk="1" hangingPunct="1"/>
            <a:r>
              <a:rPr lang="en-US" altLang="en-US" sz="2400" dirty="0"/>
              <a:t>Annotation is important</a:t>
            </a:r>
          </a:p>
          <a:p>
            <a:pPr eaLnBrk="1" hangingPunct="1"/>
            <a:endParaRPr lang="en-US" altLang="en-US" sz="2400" dirty="0"/>
          </a:p>
          <a:p>
            <a:pPr eaLnBrk="1" hangingPunct="1"/>
            <a:r>
              <a:rPr lang="en-US" altLang="en-US" sz="2400" dirty="0"/>
              <a:t>Poorly assembled/unavailable host/background sequence is common</a:t>
            </a:r>
          </a:p>
          <a:p>
            <a:pPr eaLnBrk="1" hangingPunct="1"/>
            <a:endParaRPr lang="en-US" altLang="en-US" sz="2400" dirty="0"/>
          </a:p>
        </p:txBody>
      </p:sp>
    </p:spTree>
    <p:extLst>
      <p:ext uri="{BB962C8B-B14F-4D97-AF65-F5344CB8AC3E}">
        <p14:creationId xmlns:p14="http://schemas.microsoft.com/office/powerpoint/2010/main" val="4224725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Repeats in metagenome </a:t>
            </a:r>
          </a:p>
        </p:txBody>
      </p:sp>
      <p:sp>
        <p:nvSpPr>
          <p:cNvPr id="3" name="Content Placeholder 2"/>
          <p:cNvSpPr>
            <a:spLocks noGrp="1"/>
          </p:cNvSpPr>
          <p:nvPr>
            <p:ph idx="1"/>
          </p:nvPr>
        </p:nvSpPr>
        <p:spPr>
          <a:xfrm>
            <a:off x="838200" y="1572696"/>
            <a:ext cx="10166684" cy="1711276"/>
          </a:xfrm>
        </p:spPr>
        <p:txBody>
          <a:bodyPr/>
          <a:lstStyle/>
          <a:p>
            <a:r>
              <a:rPr lang="en-US" dirty="0"/>
              <a:t>High coverage regions -&gt; abundant organisms </a:t>
            </a:r>
          </a:p>
          <a:p>
            <a:r>
              <a:rPr lang="en-US" dirty="0"/>
              <a:t>Repeats are genome sized due to closely related strains in the sample</a:t>
            </a:r>
          </a:p>
        </p:txBody>
      </p:sp>
      <p:sp>
        <p:nvSpPr>
          <p:cNvPr id="14" name="Rectangle 13"/>
          <p:cNvSpPr/>
          <p:nvPr/>
        </p:nvSpPr>
        <p:spPr>
          <a:xfrm>
            <a:off x="1251284" y="4716756"/>
            <a:ext cx="2919663" cy="798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p:cNvSpPr/>
          <p:nvPr/>
        </p:nvSpPr>
        <p:spPr>
          <a:xfrm>
            <a:off x="4170947" y="4708359"/>
            <a:ext cx="1058779" cy="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29726" y="4708359"/>
            <a:ext cx="2919663" cy="882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ectangle 16"/>
          <p:cNvSpPr/>
          <p:nvPr/>
        </p:nvSpPr>
        <p:spPr>
          <a:xfrm>
            <a:off x="8163426" y="4708358"/>
            <a:ext cx="1058779" cy="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236242" y="4716756"/>
            <a:ext cx="1159042" cy="798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ectangle 18"/>
          <p:cNvSpPr/>
          <p:nvPr/>
        </p:nvSpPr>
        <p:spPr>
          <a:xfrm>
            <a:off x="1997242" y="5350420"/>
            <a:ext cx="3713747" cy="882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Rectangle 19"/>
          <p:cNvSpPr/>
          <p:nvPr/>
        </p:nvSpPr>
        <p:spPr>
          <a:xfrm>
            <a:off x="5710989" y="5350420"/>
            <a:ext cx="1058779" cy="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737684" y="5354429"/>
            <a:ext cx="3128211" cy="758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ectangle 21"/>
          <p:cNvSpPr/>
          <p:nvPr/>
        </p:nvSpPr>
        <p:spPr>
          <a:xfrm>
            <a:off x="1074821" y="6064482"/>
            <a:ext cx="2919663" cy="798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Rectangle 22"/>
          <p:cNvSpPr/>
          <p:nvPr/>
        </p:nvSpPr>
        <p:spPr>
          <a:xfrm>
            <a:off x="3994484" y="6056084"/>
            <a:ext cx="1058779" cy="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053264" y="6064482"/>
            <a:ext cx="1171074" cy="798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Rectangle 24"/>
          <p:cNvSpPr/>
          <p:nvPr/>
        </p:nvSpPr>
        <p:spPr>
          <a:xfrm>
            <a:off x="6224339" y="6068682"/>
            <a:ext cx="1042736" cy="75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279106" y="6064482"/>
            <a:ext cx="2919663" cy="798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ectangle 26"/>
          <p:cNvSpPr/>
          <p:nvPr/>
        </p:nvSpPr>
        <p:spPr>
          <a:xfrm>
            <a:off x="1395662" y="3832059"/>
            <a:ext cx="1058779" cy="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454441" y="3832057"/>
            <a:ext cx="1187117" cy="882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Rectangle 29"/>
          <p:cNvSpPr/>
          <p:nvPr/>
        </p:nvSpPr>
        <p:spPr>
          <a:xfrm>
            <a:off x="3641558" y="3840455"/>
            <a:ext cx="2326105" cy="79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967663" y="3840455"/>
            <a:ext cx="1114927" cy="7983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Rectangle 31"/>
          <p:cNvSpPr/>
          <p:nvPr/>
        </p:nvSpPr>
        <p:spPr>
          <a:xfrm>
            <a:off x="7082591" y="3832057"/>
            <a:ext cx="1211177" cy="88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293769" y="3840455"/>
            <a:ext cx="784058" cy="7983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Rectangle 33"/>
          <p:cNvSpPr/>
          <p:nvPr/>
        </p:nvSpPr>
        <p:spPr>
          <a:xfrm>
            <a:off x="9091864" y="3832716"/>
            <a:ext cx="1431760" cy="87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14" idx="1"/>
            <a:endCxn id="19" idx="1"/>
          </p:cNvCxnSpPr>
          <p:nvPr/>
        </p:nvCxnSpPr>
        <p:spPr>
          <a:xfrm>
            <a:off x="1251284" y="4756673"/>
            <a:ext cx="745958" cy="6378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9" idx="1"/>
            <a:endCxn id="22" idx="1"/>
          </p:cNvCxnSpPr>
          <p:nvPr/>
        </p:nvCxnSpPr>
        <p:spPr>
          <a:xfrm flipH="1">
            <a:off x="1074821" y="5394536"/>
            <a:ext cx="922421" cy="7098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5" idx="1"/>
          </p:cNvCxnSpPr>
          <p:nvPr/>
        </p:nvCxnSpPr>
        <p:spPr>
          <a:xfrm>
            <a:off x="4170947" y="4752475"/>
            <a:ext cx="689811" cy="5979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6" idx="1"/>
          </p:cNvCxnSpPr>
          <p:nvPr/>
        </p:nvCxnSpPr>
        <p:spPr>
          <a:xfrm flipH="1">
            <a:off x="4860758" y="4752475"/>
            <a:ext cx="368968" cy="6398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9" idx="3"/>
          </p:cNvCxnSpPr>
          <p:nvPr/>
        </p:nvCxnSpPr>
        <p:spPr>
          <a:xfrm flipV="1">
            <a:off x="5710989" y="4796590"/>
            <a:ext cx="112295" cy="5979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1" idx="1"/>
          </p:cNvCxnSpPr>
          <p:nvPr/>
        </p:nvCxnSpPr>
        <p:spPr>
          <a:xfrm flipH="1" flipV="1">
            <a:off x="5887453" y="4804989"/>
            <a:ext cx="850231" cy="5873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6" idx="3"/>
          </p:cNvCxnSpPr>
          <p:nvPr/>
        </p:nvCxnSpPr>
        <p:spPr>
          <a:xfrm>
            <a:off x="8149389" y="4752475"/>
            <a:ext cx="1086853" cy="6420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7" idx="3"/>
          </p:cNvCxnSpPr>
          <p:nvPr/>
        </p:nvCxnSpPr>
        <p:spPr>
          <a:xfrm>
            <a:off x="9222205" y="4752474"/>
            <a:ext cx="14037" cy="6398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8" idx="3"/>
            <a:endCxn id="21" idx="3"/>
          </p:cNvCxnSpPr>
          <p:nvPr/>
        </p:nvCxnSpPr>
        <p:spPr>
          <a:xfrm flipH="1">
            <a:off x="9865895" y="4756673"/>
            <a:ext cx="529389" cy="6356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1" idx="3"/>
            <a:endCxn id="26" idx="3"/>
          </p:cNvCxnSpPr>
          <p:nvPr/>
        </p:nvCxnSpPr>
        <p:spPr>
          <a:xfrm>
            <a:off x="9865895" y="5392342"/>
            <a:ext cx="332874" cy="7120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24" idx="1"/>
          </p:cNvCxnSpPr>
          <p:nvPr/>
        </p:nvCxnSpPr>
        <p:spPr>
          <a:xfrm flipH="1" flipV="1">
            <a:off x="4487778" y="5447050"/>
            <a:ext cx="565486" cy="6573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23" idx="1"/>
          </p:cNvCxnSpPr>
          <p:nvPr/>
        </p:nvCxnSpPr>
        <p:spPr>
          <a:xfrm flipV="1">
            <a:off x="3994484" y="5438652"/>
            <a:ext cx="493294" cy="661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25" idx="1"/>
          </p:cNvCxnSpPr>
          <p:nvPr/>
        </p:nvCxnSpPr>
        <p:spPr>
          <a:xfrm flipV="1">
            <a:off x="6224339" y="5422420"/>
            <a:ext cx="745957" cy="6840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25" idx="3"/>
          </p:cNvCxnSpPr>
          <p:nvPr/>
        </p:nvCxnSpPr>
        <p:spPr>
          <a:xfrm flipH="1" flipV="1">
            <a:off x="6946231" y="5422421"/>
            <a:ext cx="320844" cy="6840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20" idx="1"/>
          </p:cNvCxnSpPr>
          <p:nvPr/>
        </p:nvCxnSpPr>
        <p:spPr>
          <a:xfrm flipH="1">
            <a:off x="5414210" y="5394536"/>
            <a:ext cx="296779" cy="6699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20" idx="3"/>
          </p:cNvCxnSpPr>
          <p:nvPr/>
        </p:nvCxnSpPr>
        <p:spPr>
          <a:xfrm flipH="1">
            <a:off x="5414210" y="5394536"/>
            <a:ext cx="1355558" cy="661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906377" y="3316155"/>
            <a:ext cx="2037347" cy="400110"/>
          </a:xfrm>
          <a:prstGeom prst="rect">
            <a:avLst/>
          </a:prstGeom>
          <a:noFill/>
        </p:spPr>
        <p:txBody>
          <a:bodyPr wrap="square" rtlCol="0">
            <a:spAutoFit/>
          </a:bodyPr>
          <a:lstStyle/>
          <a:p>
            <a:r>
              <a:rPr lang="en-US" sz="2000" b="1" dirty="0"/>
              <a:t>Isolate genome</a:t>
            </a:r>
          </a:p>
        </p:txBody>
      </p:sp>
      <p:sp>
        <p:nvSpPr>
          <p:cNvPr id="73" name="TextBox 72"/>
          <p:cNvSpPr txBox="1"/>
          <p:nvPr/>
        </p:nvSpPr>
        <p:spPr>
          <a:xfrm>
            <a:off x="906377" y="4212787"/>
            <a:ext cx="2037347" cy="400110"/>
          </a:xfrm>
          <a:prstGeom prst="rect">
            <a:avLst/>
          </a:prstGeom>
          <a:noFill/>
        </p:spPr>
        <p:txBody>
          <a:bodyPr wrap="square" rtlCol="0">
            <a:spAutoFit/>
          </a:bodyPr>
          <a:lstStyle/>
          <a:p>
            <a:r>
              <a:rPr lang="en-US" sz="2000" b="1" dirty="0"/>
              <a:t>Metagenome</a:t>
            </a:r>
          </a:p>
        </p:txBody>
      </p:sp>
      <p:sp>
        <p:nvSpPr>
          <p:cNvPr id="77" name="Slide Number Placeholder 76"/>
          <p:cNvSpPr>
            <a:spLocks noGrp="1"/>
          </p:cNvSpPr>
          <p:nvPr>
            <p:ph type="sldNum" sz="quarter" idx="12"/>
          </p:nvPr>
        </p:nvSpPr>
        <p:spPr/>
        <p:txBody>
          <a:bodyPr/>
          <a:lstStyle/>
          <a:p>
            <a:fld id="{8C71CAF9-4461-454A-B702-D536C3775752}" type="slidenum">
              <a:rPr lang="en-US" smtClean="0"/>
              <a:t>3</a:t>
            </a:fld>
            <a:endParaRPr lang="en-US"/>
          </a:p>
        </p:txBody>
      </p:sp>
      <p:sp>
        <p:nvSpPr>
          <p:cNvPr id="4" name="TextBox 3"/>
          <p:cNvSpPr txBox="1"/>
          <p:nvPr/>
        </p:nvSpPr>
        <p:spPr>
          <a:xfrm>
            <a:off x="114300" y="4612897"/>
            <a:ext cx="960521" cy="338554"/>
          </a:xfrm>
          <a:prstGeom prst="rect">
            <a:avLst/>
          </a:prstGeom>
          <a:noFill/>
        </p:spPr>
        <p:txBody>
          <a:bodyPr wrap="square" rtlCol="0">
            <a:spAutoFit/>
          </a:bodyPr>
          <a:lstStyle/>
          <a:p>
            <a:r>
              <a:rPr lang="en-US" sz="1600" dirty="0"/>
              <a:t>Species 1</a:t>
            </a:r>
          </a:p>
        </p:txBody>
      </p:sp>
      <p:sp>
        <p:nvSpPr>
          <p:cNvPr id="44" name="TextBox 43"/>
          <p:cNvSpPr txBox="1"/>
          <p:nvPr/>
        </p:nvSpPr>
        <p:spPr>
          <a:xfrm>
            <a:off x="65171" y="5223064"/>
            <a:ext cx="960521" cy="338554"/>
          </a:xfrm>
          <a:prstGeom prst="rect">
            <a:avLst/>
          </a:prstGeom>
          <a:noFill/>
        </p:spPr>
        <p:txBody>
          <a:bodyPr wrap="square" rtlCol="0">
            <a:spAutoFit/>
          </a:bodyPr>
          <a:lstStyle/>
          <a:p>
            <a:r>
              <a:rPr lang="en-US" sz="1600" dirty="0"/>
              <a:t>Species 2</a:t>
            </a:r>
          </a:p>
        </p:txBody>
      </p:sp>
      <p:sp>
        <p:nvSpPr>
          <p:cNvPr id="46" name="TextBox 45"/>
          <p:cNvSpPr txBox="1"/>
          <p:nvPr/>
        </p:nvSpPr>
        <p:spPr>
          <a:xfrm>
            <a:off x="51803" y="5930923"/>
            <a:ext cx="960521" cy="338554"/>
          </a:xfrm>
          <a:prstGeom prst="rect">
            <a:avLst/>
          </a:prstGeom>
          <a:noFill/>
        </p:spPr>
        <p:txBody>
          <a:bodyPr wrap="square" rtlCol="0">
            <a:spAutoFit/>
          </a:bodyPr>
          <a:lstStyle/>
          <a:p>
            <a:r>
              <a:rPr lang="en-US" sz="1600" dirty="0"/>
              <a:t>Species 3</a:t>
            </a:r>
          </a:p>
        </p:txBody>
      </p:sp>
    </p:spTree>
    <p:extLst>
      <p:ext uri="{BB962C8B-B14F-4D97-AF65-F5344CB8AC3E}">
        <p14:creationId xmlns:p14="http://schemas.microsoft.com/office/powerpoint/2010/main" val="119922894"/>
      </p:ext>
    </p:extLst>
  </p:cSld>
  <p:clrMapOvr>
    <a:masterClrMapping/>
  </p:clrMapOvr>
  <mc:AlternateContent xmlns:mc="http://schemas.openxmlformats.org/markup-compatibility/2006" xmlns:p14="http://schemas.microsoft.com/office/powerpoint/2010/main">
    <mc:Choice Requires="p14">
      <p:transition spd="slow" p14:dur="2000" advTm="80402"/>
    </mc:Choice>
    <mc:Fallback xmlns="">
      <p:transition spd="slow" advTm="8040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4BE89-7A48-4998-BF5B-7229E9ADA642}"/>
              </a:ext>
            </a:extLst>
          </p:cNvPr>
          <p:cNvSpPr>
            <a:spLocks noGrp="1"/>
          </p:cNvSpPr>
          <p:nvPr>
            <p:ph type="title"/>
          </p:nvPr>
        </p:nvSpPr>
        <p:spPr/>
        <p:txBody>
          <a:bodyPr rtlCol="0">
            <a:normAutofit/>
          </a:bodyPr>
          <a:lstStyle/>
          <a:p>
            <a:pPr>
              <a:defRPr/>
            </a:pPr>
            <a:r>
              <a:rPr lang="en-US" dirty="0">
                <a:solidFill>
                  <a:srgbClr val="FF0000"/>
                </a:solidFill>
              </a:rPr>
              <a:t>Low </a:t>
            </a:r>
            <a:r>
              <a:rPr lang="en-US" dirty="0"/>
              <a:t>abundance and RNA virus detection underexplored</a:t>
            </a:r>
          </a:p>
        </p:txBody>
      </p:sp>
      <p:sp>
        <p:nvSpPr>
          <p:cNvPr id="3" name="Content Placeholder 2">
            <a:extLst>
              <a:ext uri="{FF2B5EF4-FFF2-40B4-BE49-F238E27FC236}">
                <a16:creationId xmlns:a16="http://schemas.microsoft.com/office/drawing/2014/main" id="{0F6D8FAB-F5CF-4D76-8FB7-296DFA3F558D}"/>
              </a:ext>
            </a:extLst>
          </p:cNvPr>
          <p:cNvSpPr>
            <a:spLocks noGrp="1"/>
          </p:cNvSpPr>
          <p:nvPr>
            <p:ph idx="1"/>
          </p:nvPr>
        </p:nvSpPr>
        <p:spPr/>
        <p:txBody>
          <a:bodyPr rtlCol="0">
            <a:normAutofit/>
          </a:bodyPr>
          <a:lstStyle/>
          <a:p>
            <a:pPr>
              <a:buFont typeface="Arial"/>
              <a:buChar char="•"/>
              <a:defRPr/>
            </a:pPr>
            <a:r>
              <a:rPr lang="en-US" dirty="0"/>
              <a:t>Initially only 4 reads out of 400 million using several binning tools were classified in </a:t>
            </a:r>
            <a:r>
              <a:rPr lang="en-US" dirty="0" err="1"/>
              <a:t>Orthobunyavisus</a:t>
            </a:r>
            <a:r>
              <a:rPr lang="en-US" dirty="0"/>
              <a:t> genus.</a:t>
            </a:r>
          </a:p>
          <a:p>
            <a:pPr>
              <a:buFont typeface="Arial"/>
              <a:buChar char="•"/>
              <a:defRPr/>
            </a:pPr>
            <a:endParaRPr lang="en-US" dirty="0"/>
          </a:p>
          <a:p>
            <a:pPr>
              <a:buFont typeface="Arial"/>
              <a:buChar char="•"/>
              <a:defRPr/>
            </a:pPr>
            <a:r>
              <a:rPr lang="en-US" dirty="0"/>
              <a:t>More sensitive profile HMMs found more (1-2K reads)</a:t>
            </a:r>
          </a:p>
          <a:p>
            <a:pPr>
              <a:buFont typeface="Arial"/>
              <a:buChar char="•"/>
              <a:defRPr/>
            </a:pPr>
            <a:endParaRPr lang="en-US" dirty="0"/>
          </a:p>
          <a:p>
            <a:pPr>
              <a:buFont typeface="Arial"/>
              <a:buChar char="•"/>
              <a:defRPr/>
            </a:pPr>
            <a:r>
              <a:rPr lang="en-US" dirty="0"/>
              <a:t>Present or not present?</a:t>
            </a:r>
          </a:p>
          <a:p>
            <a:pPr>
              <a:buFont typeface="Arial"/>
              <a:buChar char="•"/>
              <a:defRPr/>
            </a:pPr>
            <a:endParaRPr lang="en-US" dirty="0"/>
          </a:p>
          <a:p>
            <a:pPr>
              <a:buFont typeface="Arial"/>
              <a:buChar char="•"/>
              <a:defRPr/>
            </a:pPr>
            <a:r>
              <a:rPr lang="en-US" dirty="0"/>
              <a:t>No straightforward way to link viral segments</a:t>
            </a:r>
          </a:p>
          <a:p>
            <a:pPr>
              <a:buFont typeface="Arial"/>
              <a:buChar char="•"/>
              <a:defRPr/>
            </a:pPr>
            <a:endParaRPr lang="en-US" dirty="0"/>
          </a:p>
          <a:p>
            <a:pPr>
              <a:buFont typeface="Arial"/>
              <a:buChar char="•"/>
              <a:defRPr/>
            </a:pPr>
            <a:endParaRPr lang="en-US" dirty="0"/>
          </a:p>
        </p:txBody>
      </p:sp>
    </p:spTree>
    <p:extLst>
      <p:ext uri="{BB962C8B-B14F-4D97-AF65-F5344CB8AC3E}">
        <p14:creationId xmlns:p14="http://schemas.microsoft.com/office/powerpoint/2010/main" val="45289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85" y="0"/>
            <a:ext cx="10515600" cy="1325563"/>
          </a:xfrm>
        </p:spPr>
        <p:txBody>
          <a:bodyPr/>
          <a:lstStyle/>
          <a:p>
            <a:r>
              <a:rPr lang="en-US" dirty="0"/>
              <a:t>Why assemblers break </a:t>
            </a:r>
            <a:r>
              <a:rPr lang="en-US" dirty="0" err="1"/>
              <a:t>contigs</a:t>
            </a:r>
            <a:r>
              <a:rPr lang="en-US" dirty="0"/>
              <a:t>?</a:t>
            </a:r>
          </a:p>
        </p:txBody>
      </p:sp>
      <p:cxnSp>
        <p:nvCxnSpPr>
          <p:cNvPr id="9" name="Straight Connector 8"/>
          <p:cNvCxnSpPr/>
          <p:nvPr/>
        </p:nvCxnSpPr>
        <p:spPr>
          <a:xfrm flipV="1">
            <a:off x="1588169" y="1973179"/>
            <a:ext cx="8213558" cy="16042"/>
          </a:xfrm>
          <a:prstGeom prst="line">
            <a:avLst/>
          </a:prstGeom>
          <a:ln w="444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00463" y="2406316"/>
            <a:ext cx="786063"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13283" y="2542674"/>
            <a:ext cx="786063"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06314" y="2727159"/>
            <a:ext cx="786063"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55494" y="2887579"/>
            <a:ext cx="786063"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92377" y="3039980"/>
            <a:ext cx="786063"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41556" y="3240505"/>
            <a:ext cx="786063"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34587" y="3408947"/>
            <a:ext cx="786063"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30251" y="2382253"/>
            <a:ext cx="786063"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23282" y="2542674"/>
            <a:ext cx="786063"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216313" y="2727159"/>
            <a:ext cx="786063"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585277" y="2887579"/>
            <a:ext cx="786063"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82580" y="3039980"/>
            <a:ext cx="786063"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99673" y="3240505"/>
            <a:ext cx="786063"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948850" y="3408947"/>
            <a:ext cx="786063"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00463" y="4090740"/>
            <a:ext cx="3352800" cy="16043"/>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430251" y="4114798"/>
            <a:ext cx="3352800" cy="16043"/>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226845" y="1639851"/>
            <a:ext cx="2181726" cy="461665"/>
          </a:xfrm>
          <a:prstGeom prst="rect">
            <a:avLst/>
          </a:prstGeom>
          <a:noFill/>
        </p:spPr>
        <p:txBody>
          <a:bodyPr wrap="square" rtlCol="0">
            <a:spAutoFit/>
          </a:bodyPr>
          <a:lstStyle/>
          <a:p>
            <a:r>
              <a:rPr lang="en-US" sz="2400" dirty="0"/>
              <a:t>Genome</a:t>
            </a:r>
          </a:p>
        </p:txBody>
      </p:sp>
      <p:sp>
        <p:nvSpPr>
          <p:cNvPr id="30" name="Right Brace 29"/>
          <p:cNvSpPr/>
          <p:nvPr/>
        </p:nvSpPr>
        <p:spPr>
          <a:xfrm>
            <a:off x="9609220" y="2101516"/>
            <a:ext cx="521355" cy="158816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10363196" y="2664767"/>
            <a:ext cx="2181726" cy="461665"/>
          </a:xfrm>
          <a:prstGeom prst="rect">
            <a:avLst/>
          </a:prstGeom>
          <a:noFill/>
        </p:spPr>
        <p:txBody>
          <a:bodyPr wrap="square" rtlCol="0">
            <a:spAutoFit/>
          </a:bodyPr>
          <a:lstStyle/>
          <a:p>
            <a:r>
              <a:rPr lang="en-US" sz="2400" dirty="0"/>
              <a:t>Reads</a:t>
            </a:r>
          </a:p>
        </p:txBody>
      </p:sp>
      <p:sp>
        <p:nvSpPr>
          <p:cNvPr id="32" name="TextBox 31"/>
          <p:cNvSpPr txBox="1"/>
          <p:nvPr/>
        </p:nvSpPr>
        <p:spPr>
          <a:xfrm>
            <a:off x="10363196" y="3859907"/>
            <a:ext cx="2181726" cy="461665"/>
          </a:xfrm>
          <a:prstGeom prst="rect">
            <a:avLst/>
          </a:prstGeom>
          <a:noFill/>
        </p:spPr>
        <p:txBody>
          <a:bodyPr wrap="square" rtlCol="0">
            <a:spAutoFit/>
          </a:bodyPr>
          <a:lstStyle/>
          <a:p>
            <a:r>
              <a:rPr lang="en-US" sz="2400" dirty="0" err="1"/>
              <a:t>Contigs</a:t>
            </a:r>
            <a:endParaRPr lang="en-US" sz="2400" dirty="0"/>
          </a:p>
        </p:txBody>
      </p:sp>
      <p:sp>
        <p:nvSpPr>
          <p:cNvPr id="33" name="Oval Callout 32"/>
          <p:cNvSpPr/>
          <p:nvPr/>
        </p:nvSpPr>
        <p:spPr>
          <a:xfrm>
            <a:off x="4551951" y="4227098"/>
            <a:ext cx="2285994" cy="1501712"/>
          </a:xfrm>
          <a:prstGeom prst="wedgeEllipseCallout">
            <a:avLst/>
          </a:prstGeom>
          <a:noFill/>
          <a:ln w="34925"/>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928941" y="4663243"/>
            <a:ext cx="1532014" cy="1015663"/>
          </a:xfrm>
          <a:prstGeom prst="rect">
            <a:avLst/>
          </a:prstGeom>
          <a:noFill/>
        </p:spPr>
        <p:txBody>
          <a:bodyPr wrap="square" rtlCol="0">
            <a:spAutoFit/>
          </a:bodyPr>
          <a:lstStyle/>
          <a:p>
            <a:r>
              <a:rPr lang="en-US" sz="2000" dirty="0"/>
              <a:t>Not enough coverage to assemble!</a:t>
            </a:r>
          </a:p>
        </p:txBody>
      </p:sp>
      <p:sp>
        <p:nvSpPr>
          <p:cNvPr id="37" name="Slide Number Placeholder 36"/>
          <p:cNvSpPr>
            <a:spLocks noGrp="1"/>
          </p:cNvSpPr>
          <p:nvPr>
            <p:ph type="sldNum" sz="quarter" idx="12"/>
          </p:nvPr>
        </p:nvSpPr>
        <p:spPr/>
        <p:txBody>
          <a:bodyPr/>
          <a:lstStyle/>
          <a:p>
            <a:fld id="{8C71CAF9-4461-454A-B702-D536C3775752}" type="slidenum">
              <a:rPr lang="en-US" smtClean="0"/>
              <a:t>4</a:t>
            </a:fld>
            <a:endParaRPr lang="en-US"/>
          </a:p>
        </p:txBody>
      </p:sp>
    </p:spTree>
    <p:extLst>
      <p:ext uri="{BB962C8B-B14F-4D97-AF65-F5344CB8AC3E}">
        <p14:creationId xmlns:p14="http://schemas.microsoft.com/office/powerpoint/2010/main" val="3843301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4670" y="-263124"/>
            <a:ext cx="10515600" cy="1325563"/>
          </a:xfrm>
        </p:spPr>
        <p:txBody>
          <a:bodyPr/>
          <a:lstStyle/>
          <a:p>
            <a:r>
              <a:rPr lang="en-US" dirty="0"/>
              <a:t>Why assemblers break </a:t>
            </a:r>
            <a:r>
              <a:rPr lang="en-US" dirty="0" err="1"/>
              <a:t>contigs</a:t>
            </a:r>
            <a:r>
              <a:rPr lang="en-US" dirty="0"/>
              <a:t>?</a:t>
            </a:r>
          </a:p>
        </p:txBody>
      </p:sp>
      <p:sp>
        <p:nvSpPr>
          <p:cNvPr id="5" name="Rounded Rectangle 4"/>
          <p:cNvSpPr/>
          <p:nvPr/>
        </p:nvSpPr>
        <p:spPr>
          <a:xfrm>
            <a:off x="1911017" y="4002501"/>
            <a:ext cx="818147" cy="433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138238" y="4002502"/>
            <a:ext cx="818147" cy="433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331370" y="4002503"/>
            <a:ext cx="818147" cy="433137"/>
          </a:xfrm>
          <a:prstGeom prst="roundRect">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470358" y="3224464"/>
            <a:ext cx="818147" cy="433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470358" y="4820653"/>
            <a:ext cx="818147" cy="433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601326" y="2680074"/>
            <a:ext cx="818147" cy="433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601326" y="5253790"/>
            <a:ext cx="818147" cy="433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764378" y="2192879"/>
            <a:ext cx="818147" cy="433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764378" y="5800264"/>
            <a:ext cx="818147" cy="433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endCxn id="6" idx="1"/>
          </p:cNvCxnSpPr>
          <p:nvPr/>
        </p:nvCxnSpPr>
        <p:spPr>
          <a:xfrm>
            <a:off x="2729164" y="4219071"/>
            <a:ext cx="409074" cy="0"/>
          </a:xfrm>
          <a:prstGeom prst="straightConnector1">
            <a:avLst/>
          </a:prstGeom>
          <a:ln w="41275">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a:stCxn id="6" idx="3"/>
            <a:endCxn id="7" idx="1"/>
          </p:cNvCxnSpPr>
          <p:nvPr/>
        </p:nvCxnSpPr>
        <p:spPr>
          <a:xfrm>
            <a:off x="3956385" y="4219071"/>
            <a:ext cx="374985" cy="1"/>
          </a:xfrm>
          <a:prstGeom prst="straightConnector1">
            <a:avLst/>
          </a:prstGeom>
          <a:ln w="41275">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a:stCxn id="7" idx="0"/>
            <a:endCxn id="8" idx="1"/>
          </p:cNvCxnSpPr>
          <p:nvPr/>
        </p:nvCxnSpPr>
        <p:spPr>
          <a:xfrm flipV="1">
            <a:off x="4740444" y="3441033"/>
            <a:ext cx="729914" cy="561470"/>
          </a:xfrm>
          <a:prstGeom prst="straightConnector1">
            <a:avLst/>
          </a:prstGeom>
          <a:ln w="41275">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a:stCxn id="7" idx="2"/>
            <a:endCxn id="9" idx="1"/>
          </p:cNvCxnSpPr>
          <p:nvPr/>
        </p:nvCxnSpPr>
        <p:spPr>
          <a:xfrm>
            <a:off x="4740444" y="4435640"/>
            <a:ext cx="729914" cy="601582"/>
          </a:xfrm>
          <a:prstGeom prst="straightConnector1">
            <a:avLst/>
          </a:prstGeom>
          <a:ln w="41275">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a:stCxn id="8" idx="0"/>
            <a:endCxn id="10" idx="1"/>
          </p:cNvCxnSpPr>
          <p:nvPr/>
        </p:nvCxnSpPr>
        <p:spPr>
          <a:xfrm flipV="1">
            <a:off x="5879432" y="2896643"/>
            <a:ext cx="721894" cy="327821"/>
          </a:xfrm>
          <a:prstGeom prst="straightConnector1">
            <a:avLst/>
          </a:prstGeom>
          <a:ln w="41275">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a:stCxn id="9" idx="2"/>
            <a:endCxn id="11" idx="1"/>
          </p:cNvCxnSpPr>
          <p:nvPr/>
        </p:nvCxnSpPr>
        <p:spPr>
          <a:xfrm>
            <a:off x="5879432" y="5253790"/>
            <a:ext cx="721894" cy="216569"/>
          </a:xfrm>
          <a:prstGeom prst="straightConnector1">
            <a:avLst/>
          </a:prstGeom>
          <a:ln w="41275">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a:stCxn id="10" idx="0"/>
            <a:endCxn id="12" idx="1"/>
          </p:cNvCxnSpPr>
          <p:nvPr/>
        </p:nvCxnSpPr>
        <p:spPr>
          <a:xfrm flipV="1">
            <a:off x="7010400" y="2409448"/>
            <a:ext cx="753978" cy="270626"/>
          </a:xfrm>
          <a:prstGeom prst="straightConnector1">
            <a:avLst/>
          </a:prstGeom>
          <a:ln w="41275">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a:stCxn id="11" idx="2"/>
            <a:endCxn id="13" idx="1"/>
          </p:cNvCxnSpPr>
          <p:nvPr/>
        </p:nvCxnSpPr>
        <p:spPr>
          <a:xfrm>
            <a:off x="7010400" y="5686927"/>
            <a:ext cx="753978" cy="329906"/>
          </a:xfrm>
          <a:prstGeom prst="straightConnector1">
            <a:avLst/>
          </a:prstGeom>
          <a:ln w="41275">
            <a:tailEnd type="triangle"/>
          </a:ln>
        </p:spPr>
        <p:style>
          <a:lnRef idx="1">
            <a:schemeClr val="accent2"/>
          </a:lnRef>
          <a:fillRef idx="0">
            <a:schemeClr val="accent2"/>
          </a:fillRef>
          <a:effectRef idx="0">
            <a:schemeClr val="accent2"/>
          </a:effectRef>
          <a:fontRef idx="minor">
            <a:schemeClr val="tx1"/>
          </a:fontRef>
        </p:style>
      </p:cxnSp>
      <p:sp>
        <p:nvSpPr>
          <p:cNvPr id="32" name="Oval 31"/>
          <p:cNvSpPr/>
          <p:nvPr/>
        </p:nvSpPr>
        <p:spPr>
          <a:xfrm>
            <a:off x="1633665" y="3665598"/>
            <a:ext cx="3769895" cy="1078830"/>
          </a:xfrm>
          <a:prstGeom prst="ellipse">
            <a:avLst/>
          </a:prstGeom>
          <a:noFill/>
          <a:ln w="28575">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0403714">
            <a:off x="5002214" y="2286835"/>
            <a:ext cx="4219072" cy="1248153"/>
          </a:xfrm>
          <a:prstGeom prst="ellipse">
            <a:avLst/>
          </a:prstGeom>
          <a:noFill/>
          <a:ln w="25400">
            <a:solidFill>
              <a:srgbClr val="81198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329577">
            <a:off x="4797916" y="5020215"/>
            <a:ext cx="4535904" cy="1412748"/>
          </a:xfrm>
          <a:prstGeom prst="ellipse">
            <a:avLst/>
          </a:prstGeom>
          <a:noFill/>
          <a:ln w="28575">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78968" y="1360851"/>
            <a:ext cx="2133600" cy="128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812568" y="1360851"/>
            <a:ext cx="921337" cy="1283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40443" y="1359907"/>
            <a:ext cx="2116856" cy="135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57299" y="1361796"/>
            <a:ext cx="990896" cy="13378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848195" y="1359907"/>
            <a:ext cx="2116856" cy="135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660067" y="3167768"/>
            <a:ext cx="1726533" cy="461665"/>
          </a:xfrm>
          <a:prstGeom prst="rect">
            <a:avLst/>
          </a:prstGeom>
          <a:noFill/>
        </p:spPr>
        <p:txBody>
          <a:bodyPr wrap="square" rtlCol="0">
            <a:spAutoFit/>
          </a:bodyPr>
          <a:lstStyle/>
          <a:p>
            <a:r>
              <a:rPr lang="en-US" sz="2400" i="1" dirty="0" err="1"/>
              <a:t>Contig</a:t>
            </a:r>
            <a:r>
              <a:rPr lang="en-US" sz="2400" i="1" dirty="0"/>
              <a:t> 1</a:t>
            </a:r>
          </a:p>
        </p:txBody>
      </p:sp>
      <p:sp>
        <p:nvSpPr>
          <p:cNvPr id="41" name="TextBox 40"/>
          <p:cNvSpPr txBox="1"/>
          <p:nvPr/>
        </p:nvSpPr>
        <p:spPr>
          <a:xfrm>
            <a:off x="9013235" y="2178614"/>
            <a:ext cx="1726533" cy="461665"/>
          </a:xfrm>
          <a:prstGeom prst="rect">
            <a:avLst/>
          </a:prstGeom>
          <a:noFill/>
        </p:spPr>
        <p:txBody>
          <a:bodyPr wrap="square" rtlCol="0">
            <a:spAutoFit/>
          </a:bodyPr>
          <a:lstStyle/>
          <a:p>
            <a:r>
              <a:rPr lang="en-US" sz="2400" i="1" dirty="0" err="1"/>
              <a:t>Contig</a:t>
            </a:r>
            <a:r>
              <a:rPr lang="en-US" sz="2400" i="1" dirty="0"/>
              <a:t> 2</a:t>
            </a:r>
          </a:p>
        </p:txBody>
      </p:sp>
      <p:sp>
        <p:nvSpPr>
          <p:cNvPr id="42" name="TextBox 41"/>
          <p:cNvSpPr txBox="1"/>
          <p:nvPr/>
        </p:nvSpPr>
        <p:spPr>
          <a:xfrm>
            <a:off x="8923737" y="5426200"/>
            <a:ext cx="1726533" cy="461665"/>
          </a:xfrm>
          <a:prstGeom prst="rect">
            <a:avLst/>
          </a:prstGeom>
          <a:noFill/>
        </p:spPr>
        <p:txBody>
          <a:bodyPr wrap="square" rtlCol="0">
            <a:spAutoFit/>
          </a:bodyPr>
          <a:lstStyle/>
          <a:p>
            <a:r>
              <a:rPr lang="en-US" sz="2400" i="1" dirty="0" err="1"/>
              <a:t>Contig</a:t>
            </a:r>
            <a:r>
              <a:rPr lang="en-US" sz="2400" i="1" dirty="0"/>
              <a:t> 3</a:t>
            </a:r>
          </a:p>
        </p:txBody>
      </p:sp>
      <p:sp>
        <p:nvSpPr>
          <p:cNvPr id="43" name="TextBox 42"/>
          <p:cNvSpPr txBox="1"/>
          <p:nvPr/>
        </p:nvSpPr>
        <p:spPr>
          <a:xfrm>
            <a:off x="191208" y="1194188"/>
            <a:ext cx="1325162" cy="461665"/>
          </a:xfrm>
          <a:prstGeom prst="rect">
            <a:avLst/>
          </a:prstGeom>
          <a:noFill/>
        </p:spPr>
        <p:txBody>
          <a:bodyPr wrap="square" rtlCol="0">
            <a:spAutoFit/>
          </a:bodyPr>
          <a:lstStyle/>
          <a:p>
            <a:r>
              <a:rPr lang="en-US" sz="2400" dirty="0"/>
              <a:t>Genome</a:t>
            </a:r>
          </a:p>
        </p:txBody>
      </p:sp>
      <p:sp>
        <p:nvSpPr>
          <p:cNvPr id="51" name="Slide Number Placeholder 50"/>
          <p:cNvSpPr>
            <a:spLocks noGrp="1"/>
          </p:cNvSpPr>
          <p:nvPr>
            <p:ph type="sldNum" sz="quarter" idx="12"/>
          </p:nvPr>
        </p:nvSpPr>
        <p:spPr/>
        <p:txBody>
          <a:bodyPr/>
          <a:lstStyle/>
          <a:p>
            <a:fld id="{8C71CAF9-4461-454A-B702-D536C3775752}" type="slidenum">
              <a:rPr lang="en-US" smtClean="0"/>
              <a:t>5</a:t>
            </a:fld>
            <a:endParaRPr lang="en-US"/>
          </a:p>
        </p:txBody>
      </p:sp>
      <p:sp>
        <p:nvSpPr>
          <p:cNvPr id="52" name="Freeform 51"/>
          <p:cNvSpPr/>
          <p:nvPr/>
        </p:nvSpPr>
        <p:spPr>
          <a:xfrm>
            <a:off x="1955800" y="1904161"/>
            <a:ext cx="6567797" cy="1913478"/>
          </a:xfrm>
          <a:custGeom>
            <a:avLst/>
            <a:gdLst>
              <a:gd name="connsiteX0" fmla="*/ 0 w 6567797"/>
              <a:gd name="connsiteY0" fmla="*/ 1905839 h 1913478"/>
              <a:gd name="connsiteX1" fmla="*/ 876300 w 6567797"/>
              <a:gd name="connsiteY1" fmla="*/ 1905839 h 1913478"/>
              <a:gd name="connsiteX2" fmla="*/ 1739900 w 6567797"/>
              <a:gd name="connsiteY2" fmla="*/ 1893139 h 1913478"/>
              <a:gd name="connsiteX3" fmla="*/ 2641600 w 6567797"/>
              <a:gd name="connsiteY3" fmla="*/ 1677239 h 1913478"/>
              <a:gd name="connsiteX4" fmla="*/ 3454400 w 6567797"/>
              <a:gd name="connsiteY4" fmla="*/ 1169239 h 1913478"/>
              <a:gd name="connsiteX5" fmla="*/ 4102100 w 6567797"/>
              <a:gd name="connsiteY5" fmla="*/ 800939 h 1913478"/>
              <a:gd name="connsiteX6" fmla="*/ 4775200 w 6567797"/>
              <a:gd name="connsiteY6" fmla="*/ 381839 h 1913478"/>
              <a:gd name="connsiteX7" fmla="*/ 5638800 w 6567797"/>
              <a:gd name="connsiteY7" fmla="*/ 64339 h 1913478"/>
              <a:gd name="connsiteX8" fmla="*/ 6438900 w 6567797"/>
              <a:gd name="connsiteY8" fmla="*/ 839 h 1913478"/>
              <a:gd name="connsiteX9" fmla="*/ 6565900 w 6567797"/>
              <a:gd name="connsiteY9" fmla="*/ 26239 h 191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67797" h="1913478">
                <a:moveTo>
                  <a:pt x="0" y="1905839"/>
                </a:moveTo>
                <a:lnTo>
                  <a:pt x="876300" y="1905839"/>
                </a:lnTo>
                <a:cubicBezTo>
                  <a:pt x="1166283" y="1903722"/>
                  <a:pt x="1445683" y="1931239"/>
                  <a:pt x="1739900" y="1893139"/>
                </a:cubicBezTo>
                <a:cubicBezTo>
                  <a:pt x="2034117" y="1855039"/>
                  <a:pt x="2355850" y="1797889"/>
                  <a:pt x="2641600" y="1677239"/>
                </a:cubicBezTo>
                <a:cubicBezTo>
                  <a:pt x="2927350" y="1556589"/>
                  <a:pt x="3210983" y="1315289"/>
                  <a:pt x="3454400" y="1169239"/>
                </a:cubicBezTo>
                <a:cubicBezTo>
                  <a:pt x="3697817" y="1023189"/>
                  <a:pt x="3881967" y="932172"/>
                  <a:pt x="4102100" y="800939"/>
                </a:cubicBezTo>
                <a:cubicBezTo>
                  <a:pt x="4322233" y="669706"/>
                  <a:pt x="4519083" y="504606"/>
                  <a:pt x="4775200" y="381839"/>
                </a:cubicBezTo>
                <a:cubicBezTo>
                  <a:pt x="5031317" y="259072"/>
                  <a:pt x="5361517" y="127839"/>
                  <a:pt x="5638800" y="64339"/>
                </a:cubicBezTo>
                <a:cubicBezTo>
                  <a:pt x="5916083" y="839"/>
                  <a:pt x="6284383" y="7189"/>
                  <a:pt x="6438900" y="839"/>
                </a:cubicBezTo>
                <a:cubicBezTo>
                  <a:pt x="6593417" y="-5511"/>
                  <a:pt x="6565900" y="26239"/>
                  <a:pt x="6565900" y="26239"/>
                </a:cubicBezTo>
              </a:path>
            </a:pathLst>
          </a:custGeom>
          <a:noFill/>
          <a:ln w="31750">
            <a:solidFill>
              <a:schemeClr val="accent6">
                <a:lumMod val="50000"/>
              </a:schemeClr>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1955800" y="4590608"/>
            <a:ext cx="6756400" cy="1935780"/>
          </a:xfrm>
          <a:custGeom>
            <a:avLst/>
            <a:gdLst>
              <a:gd name="connsiteX0" fmla="*/ 0 w 6756400"/>
              <a:gd name="connsiteY0" fmla="*/ 44892 h 1935780"/>
              <a:gd name="connsiteX1" fmla="*/ 1689100 w 6756400"/>
              <a:gd name="connsiteY1" fmla="*/ 57592 h 1935780"/>
              <a:gd name="connsiteX2" fmla="*/ 2260600 w 6756400"/>
              <a:gd name="connsiteY2" fmla="*/ 44892 h 1935780"/>
              <a:gd name="connsiteX3" fmla="*/ 3263900 w 6756400"/>
              <a:gd name="connsiteY3" fmla="*/ 705292 h 1935780"/>
              <a:gd name="connsiteX4" fmla="*/ 4876800 w 6756400"/>
              <a:gd name="connsiteY4" fmla="*/ 1492692 h 1935780"/>
              <a:gd name="connsiteX5" fmla="*/ 5384800 w 6756400"/>
              <a:gd name="connsiteY5" fmla="*/ 1772092 h 1935780"/>
              <a:gd name="connsiteX6" fmla="*/ 6045200 w 6756400"/>
              <a:gd name="connsiteY6" fmla="*/ 1924492 h 1935780"/>
              <a:gd name="connsiteX7" fmla="*/ 6756400 w 6756400"/>
              <a:gd name="connsiteY7" fmla="*/ 1924492 h 193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56400" h="1935780">
                <a:moveTo>
                  <a:pt x="0" y="44892"/>
                </a:moveTo>
                <a:lnTo>
                  <a:pt x="1689100" y="57592"/>
                </a:lnTo>
                <a:cubicBezTo>
                  <a:pt x="2065867" y="57592"/>
                  <a:pt x="1998133" y="-63058"/>
                  <a:pt x="2260600" y="44892"/>
                </a:cubicBezTo>
                <a:cubicBezTo>
                  <a:pt x="2523067" y="152842"/>
                  <a:pt x="2827867" y="463992"/>
                  <a:pt x="3263900" y="705292"/>
                </a:cubicBezTo>
                <a:cubicBezTo>
                  <a:pt x="3699933" y="946592"/>
                  <a:pt x="4523317" y="1314892"/>
                  <a:pt x="4876800" y="1492692"/>
                </a:cubicBezTo>
                <a:cubicBezTo>
                  <a:pt x="5230283" y="1670492"/>
                  <a:pt x="5190067" y="1700125"/>
                  <a:pt x="5384800" y="1772092"/>
                </a:cubicBezTo>
                <a:cubicBezTo>
                  <a:pt x="5579533" y="1844059"/>
                  <a:pt x="5816600" y="1899092"/>
                  <a:pt x="6045200" y="1924492"/>
                </a:cubicBezTo>
                <a:cubicBezTo>
                  <a:pt x="6273800" y="1949892"/>
                  <a:pt x="6756400" y="1924492"/>
                  <a:pt x="6756400" y="1924492"/>
                </a:cubicBezTo>
              </a:path>
            </a:pathLst>
          </a:custGeom>
          <a:noFill/>
          <a:ln w="31750">
            <a:solidFill>
              <a:schemeClr val="accent6">
                <a:lumMod val="50000"/>
              </a:schemeClr>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464721" y="2970379"/>
            <a:ext cx="806783" cy="461665"/>
          </a:xfrm>
          <a:prstGeom prst="rect">
            <a:avLst/>
          </a:prstGeom>
          <a:noFill/>
        </p:spPr>
        <p:txBody>
          <a:bodyPr wrap="square" rtlCol="0">
            <a:spAutoFit/>
          </a:bodyPr>
          <a:lstStyle/>
          <a:p>
            <a:r>
              <a:rPr lang="en-US" sz="2400" dirty="0"/>
              <a:t>?</a:t>
            </a:r>
          </a:p>
        </p:txBody>
      </p:sp>
      <p:sp>
        <p:nvSpPr>
          <p:cNvPr id="55" name="TextBox 54"/>
          <p:cNvSpPr txBox="1"/>
          <p:nvPr/>
        </p:nvSpPr>
        <p:spPr>
          <a:xfrm>
            <a:off x="4395539" y="5007524"/>
            <a:ext cx="806783" cy="461665"/>
          </a:xfrm>
          <a:prstGeom prst="rect">
            <a:avLst/>
          </a:prstGeom>
          <a:noFill/>
        </p:spPr>
        <p:txBody>
          <a:bodyPr wrap="square" rtlCol="0">
            <a:spAutoFit/>
          </a:bodyPr>
          <a:lstStyle/>
          <a:p>
            <a:r>
              <a:rPr lang="en-US" sz="2400" dirty="0"/>
              <a:t>?</a:t>
            </a:r>
          </a:p>
        </p:txBody>
      </p:sp>
    </p:spTree>
    <p:extLst>
      <p:ext uri="{BB962C8B-B14F-4D97-AF65-F5344CB8AC3E}">
        <p14:creationId xmlns:p14="http://schemas.microsoft.com/office/powerpoint/2010/main" val="45643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40" grpId="0"/>
      <p:bldP spid="41" grpId="0"/>
      <p:bldP spid="42" grpId="0"/>
      <p:bldP spid="52" grpId="0" animBg="1"/>
      <p:bldP spid="53" grpId="0" animBg="1"/>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094" y="231576"/>
            <a:ext cx="10515600" cy="1325563"/>
          </a:xfrm>
        </p:spPr>
        <p:txBody>
          <a:bodyPr/>
          <a:lstStyle/>
          <a:p>
            <a:r>
              <a:rPr lang="en-US" dirty="0"/>
              <a:t>Genome scaffolding</a:t>
            </a:r>
          </a:p>
        </p:txBody>
      </p:sp>
      <p:cxnSp>
        <p:nvCxnSpPr>
          <p:cNvPr id="5" name="Straight Connector 4"/>
          <p:cNvCxnSpPr/>
          <p:nvPr/>
        </p:nvCxnSpPr>
        <p:spPr>
          <a:xfrm>
            <a:off x="485275" y="3218198"/>
            <a:ext cx="1183105" cy="16042"/>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33928" y="3612983"/>
            <a:ext cx="1479884" cy="22309"/>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68380" y="3981953"/>
            <a:ext cx="1183105" cy="16042"/>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59932" y="3348290"/>
            <a:ext cx="996617" cy="14286"/>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33928" y="4328614"/>
            <a:ext cx="1183105" cy="16042"/>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874295" y="1688959"/>
            <a:ext cx="1588169" cy="7637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Assembled </a:t>
            </a:r>
            <a:r>
              <a:rPr lang="en-US" b="1" dirty="0" err="1">
                <a:solidFill>
                  <a:schemeClr val="tx1"/>
                </a:solidFill>
              </a:rPr>
              <a:t>Contigs</a:t>
            </a:r>
            <a:endParaRPr lang="en-US" b="1" dirty="0">
              <a:solidFill>
                <a:schemeClr val="tx1"/>
              </a:solidFill>
            </a:endParaRPr>
          </a:p>
        </p:txBody>
      </p:sp>
      <p:cxnSp>
        <p:nvCxnSpPr>
          <p:cNvPr id="17" name="Straight Arrow Connector 16"/>
          <p:cNvCxnSpPr/>
          <p:nvPr/>
        </p:nvCxnSpPr>
        <p:spPr>
          <a:xfrm>
            <a:off x="7443538" y="3189625"/>
            <a:ext cx="1138989"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927432" y="3189625"/>
            <a:ext cx="1138989"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0435391" y="3189625"/>
            <a:ext cx="1138989" cy="0"/>
          </a:xfrm>
          <a:prstGeom prst="straightConnector1">
            <a:avLst/>
          </a:prstGeom>
          <a:ln w="47625">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65763" y="4771709"/>
            <a:ext cx="1138989"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229600" y="4770892"/>
            <a:ext cx="1138989"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4467725" y="1618874"/>
            <a:ext cx="1588169" cy="7637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Orthogonal Linkage Information</a:t>
            </a:r>
          </a:p>
        </p:txBody>
      </p:sp>
      <p:sp>
        <p:nvSpPr>
          <p:cNvPr id="25" name="Rounded Rectangle 24"/>
          <p:cNvSpPr/>
          <p:nvPr/>
        </p:nvSpPr>
        <p:spPr>
          <a:xfrm>
            <a:off x="8478251" y="1601433"/>
            <a:ext cx="1588169" cy="7637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Scaffolds</a:t>
            </a:r>
          </a:p>
        </p:txBody>
      </p:sp>
      <p:sp>
        <p:nvSpPr>
          <p:cNvPr id="26" name="Freeform 25"/>
          <p:cNvSpPr/>
          <p:nvPr/>
        </p:nvSpPr>
        <p:spPr>
          <a:xfrm>
            <a:off x="8426113" y="2721586"/>
            <a:ext cx="942476" cy="342456"/>
          </a:xfrm>
          <a:custGeom>
            <a:avLst/>
            <a:gdLst>
              <a:gd name="connsiteX0" fmla="*/ 0 w 401053"/>
              <a:gd name="connsiteY0" fmla="*/ 208596 h 224638"/>
              <a:gd name="connsiteX1" fmla="*/ 192505 w 401053"/>
              <a:gd name="connsiteY1" fmla="*/ 49 h 224638"/>
              <a:gd name="connsiteX2" fmla="*/ 401053 w 401053"/>
              <a:gd name="connsiteY2" fmla="*/ 224638 h 224638"/>
            </a:gdLst>
            <a:ahLst/>
            <a:cxnLst>
              <a:cxn ang="0">
                <a:pos x="connsiteX0" y="connsiteY0"/>
              </a:cxn>
              <a:cxn ang="0">
                <a:pos x="connsiteX1" y="connsiteY1"/>
              </a:cxn>
              <a:cxn ang="0">
                <a:pos x="connsiteX2" y="connsiteY2"/>
              </a:cxn>
            </a:cxnLst>
            <a:rect l="l" t="t" r="r" b="b"/>
            <a:pathLst>
              <a:path w="401053" h="224638">
                <a:moveTo>
                  <a:pt x="0" y="208596"/>
                </a:moveTo>
                <a:cubicBezTo>
                  <a:pt x="62831" y="102985"/>
                  <a:pt x="125663" y="-2625"/>
                  <a:pt x="192505" y="49"/>
                </a:cubicBezTo>
                <a:cubicBezTo>
                  <a:pt x="259347" y="2723"/>
                  <a:pt x="330200" y="113680"/>
                  <a:pt x="401053" y="224638"/>
                </a:cubicBez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9779669" y="2774364"/>
            <a:ext cx="1054771" cy="271259"/>
          </a:xfrm>
          <a:custGeom>
            <a:avLst/>
            <a:gdLst>
              <a:gd name="connsiteX0" fmla="*/ 0 w 401053"/>
              <a:gd name="connsiteY0" fmla="*/ 208596 h 224638"/>
              <a:gd name="connsiteX1" fmla="*/ 192505 w 401053"/>
              <a:gd name="connsiteY1" fmla="*/ 49 h 224638"/>
              <a:gd name="connsiteX2" fmla="*/ 401053 w 401053"/>
              <a:gd name="connsiteY2" fmla="*/ 224638 h 224638"/>
            </a:gdLst>
            <a:ahLst/>
            <a:cxnLst>
              <a:cxn ang="0">
                <a:pos x="connsiteX0" y="connsiteY0"/>
              </a:cxn>
              <a:cxn ang="0">
                <a:pos x="connsiteX1" y="connsiteY1"/>
              </a:cxn>
              <a:cxn ang="0">
                <a:pos x="connsiteX2" y="connsiteY2"/>
              </a:cxn>
            </a:cxnLst>
            <a:rect l="l" t="t" r="r" b="b"/>
            <a:pathLst>
              <a:path w="401053" h="224638">
                <a:moveTo>
                  <a:pt x="0" y="208596"/>
                </a:moveTo>
                <a:cubicBezTo>
                  <a:pt x="62831" y="102985"/>
                  <a:pt x="125663" y="-2625"/>
                  <a:pt x="192505" y="49"/>
                </a:cubicBezTo>
                <a:cubicBezTo>
                  <a:pt x="259347" y="2723"/>
                  <a:pt x="330200" y="113680"/>
                  <a:pt x="401053" y="224638"/>
                </a:cubicBez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8422099" y="3315209"/>
            <a:ext cx="2412339" cy="328460"/>
          </a:xfrm>
          <a:custGeom>
            <a:avLst/>
            <a:gdLst>
              <a:gd name="connsiteX0" fmla="*/ 0 w 401053"/>
              <a:gd name="connsiteY0" fmla="*/ 208596 h 224638"/>
              <a:gd name="connsiteX1" fmla="*/ 192505 w 401053"/>
              <a:gd name="connsiteY1" fmla="*/ 49 h 224638"/>
              <a:gd name="connsiteX2" fmla="*/ 401053 w 401053"/>
              <a:gd name="connsiteY2" fmla="*/ 224638 h 224638"/>
            </a:gdLst>
            <a:ahLst/>
            <a:cxnLst>
              <a:cxn ang="0">
                <a:pos x="connsiteX0" y="connsiteY0"/>
              </a:cxn>
              <a:cxn ang="0">
                <a:pos x="connsiteX1" y="connsiteY1"/>
              </a:cxn>
              <a:cxn ang="0">
                <a:pos x="connsiteX2" y="connsiteY2"/>
              </a:cxn>
            </a:cxnLst>
            <a:rect l="l" t="t" r="r" b="b"/>
            <a:pathLst>
              <a:path w="401053" h="224638">
                <a:moveTo>
                  <a:pt x="0" y="208596"/>
                </a:moveTo>
                <a:cubicBezTo>
                  <a:pt x="62831" y="102985"/>
                  <a:pt x="125663" y="-2625"/>
                  <a:pt x="192505" y="49"/>
                </a:cubicBezTo>
                <a:cubicBezTo>
                  <a:pt x="259347" y="2723"/>
                  <a:pt x="330200" y="113680"/>
                  <a:pt x="401053" y="224638"/>
                </a:cubicBez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28"/>
          <p:cNvSpPr/>
          <p:nvPr/>
        </p:nvSpPr>
        <p:spPr>
          <a:xfrm>
            <a:off x="3232485" y="1740578"/>
            <a:ext cx="465219" cy="52034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qual 29"/>
          <p:cNvSpPr/>
          <p:nvPr/>
        </p:nvSpPr>
        <p:spPr>
          <a:xfrm>
            <a:off x="6946232" y="1740578"/>
            <a:ext cx="497306" cy="33025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Freeform 30"/>
          <p:cNvSpPr/>
          <p:nvPr/>
        </p:nvSpPr>
        <p:spPr>
          <a:xfrm>
            <a:off x="7744326" y="4308415"/>
            <a:ext cx="733925" cy="336893"/>
          </a:xfrm>
          <a:custGeom>
            <a:avLst/>
            <a:gdLst>
              <a:gd name="connsiteX0" fmla="*/ 0 w 401053"/>
              <a:gd name="connsiteY0" fmla="*/ 208596 h 224638"/>
              <a:gd name="connsiteX1" fmla="*/ 192505 w 401053"/>
              <a:gd name="connsiteY1" fmla="*/ 49 h 224638"/>
              <a:gd name="connsiteX2" fmla="*/ 401053 w 401053"/>
              <a:gd name="connsiteY2" fmla="*/ 224638 h 224638"/>
            </a:gdLst>
            <a:ahLst/>
            <a:cxnLst>
              <a:cxn ang="0">
                <a:pos x="connsiteX0" y="connsiteY0"/>
              </a:cxn>
              <a:cxn ang="0">
                <a:pos x="connsiteX1" y="connsiteY1"/>
              </a:cxn>
              <a:cxn ang="0">
                <a:pos x="connsiteX2" y="connsiteY2"/>
              </a:cxn>
            </a:cxnLst>
            <a:rect l="l" t="t" r="r" b="b"/>
            <a:pathLst>
              <a:path w="401053" h="224638">
                <a:moveTo>
                  <a:pt x="0" y="208596"/>
                </a:moveTo>
                <a:cubicBezTo>
                  <a:pt x="62831" y="102985"/>
                  <a:pt x="125663" y="-2625"/>
                  <a:pt x="192505" y="49"/>
                </a:cubicBezTo>
                <a:cubicBezTo>
                  <a:pt x="259347" y="2723"/>
                  <a:pt x="330200" y="113680"/>
                  <a:pt x="401053" y="224638"/>
                </a:cubicBez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a:off x="10988842" y="4770892"/>
            <a:ext cx="894346"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9496925" y="4770892"/>
            <a:ext cx="1138989" cy="0"/>
          </a:xfrm>
          <a:prstGeom prst="straightConnector1">
            <a:avLst/>
          </a:prstGeom>
          <a:ln w="47625">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9129962" y="4316849"/>
            <a:ext cx="733925" cy="336893"/>
          </a:xfrm>
          <a:custGeom>
            <a:avLst/>
            <a:gdLst>
              <a:gd name="connsiteX0" fmla="*/ 0 w 401053"/>
              <a:gd name="connsiteY0" fmla="*/ 208596 h 224638"/>
              <a:gd name="connsiteX1" fmla="*/ 192505 w 401053"/>
              <a:gd name="connsiteY1" fmla="*/ 49 h 224638"/>
              <a:gd name="connsiteX2" fmla="*/ 401053 w 401053"/>
              <a:gd name="connsiteY2" fmla="*/ 224638 h 224638"/>
            </a:gdLst>
            <a:ahLst/>
            <a:cxnLst>
              <a:cxn ang="0">
                <a:pos x="connsiteX0" y="connsiteY0"/>
              </a:cxn>
              <a:cxn ang="0">
                <a:pos x="connsiteX1" y="connsiteY1"/>
              </a:cxn>
              <a:cxn ang="0">
                <a:pos x="connsiteX2" y="connsiteY2"/>
              </a:cxn>
            </a:cxnLst>
            <a:rect l="l" t="t" r="r" b="b"/>
            <a:pathLst>
              <a:path w="401053" h="224638">
                <a:moveTo>
                  <a:pt x="0" y="208596"/>
                </a:moveTo>
                <a:cubicBezTo>
                  <a:pt x="62831" y="102985"/>
                  <a:pt x="125663" y="-2625"/>
                  <a:pt x="192505" y="49"/>
                </a:cubicBezTo>
                <a:cubicBezTo>
                  <a:pt x="259347" y="2723"/>
                  <a:pt x="330200" y="113680"/>
                  <a:pt x="401053" y="224638"/>
                </a:cubicBez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10515598" y="4334005"/>
            <a:ext cx="733925" cy="336893"/>
          </a:xfrm>
          <a:custGeom>
            <a:avLst/>
            <a:gdLst>
              <a:gd name="connsiteX0" fmla="*/ 0 w 401053"/>
              <a:gd name="connsiteY0" fmla="*/ 208596 h 224638"/>
              <a:gd name="connsiteX1" fmla="*/ 192505 w 401053"/>
              <a:gd name="connsiteY1" fmla="*/ 49 h 224638"/>
              <a:gd name="connsiteX2" fmla="*/ 401053 w 401053"/>
              <a:gd name="connsiteY2" fmla="*/ 224638 h 224638"/>
            </a:gdLst>
            <a:ahLst/>
            <a:cxnLst>
              <a:cxn ang="0">
                <a:pos x="connsiteX0" y="connsiteY0"/>
              </a:cxn>
              <a:cxn ang="0">
                <a:pos x="connsiteX1" y="connsiteY1"/>
              </a:cxn>
              <a:cxn ang="0">
                <a:pos x="connsiteX2" y="connsiteY2"/>
              </a:cxn>
            </a:cxnLst>
            <a:rect l="l" t="t" r="r" b="b"/>
            <a:pathLst>
              <a:path w="401053" h="224638">
                <a:moveTo>
                  <a:pt x="0" y="208596"/>
                </a:moveTo>
                <a:cubicBezTo>
                  <a:pt x="62831" y="102985"/>
                  <a:pt x="125663" y="-2625"/>
                  <a:pt x="192505" y="49"/>
                </a:cubicBezTo>
                <a:cubicBezTo>
                  <a:pt x="259347" y="2723"/>
                  <a:pt x="330200" y="113680"/>
                  <a:pt x="401053" y="224638"/>
                </a:cubicBez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7512710" y="4901831"/>
            <a:ext cx="2412339" cy="328460"/>
          </a:xfrm>
          <a:custGeom>
            <a:avLst/>
            <a:gdLst>
              <a:gd name="connsiteX0" fmla="*/ 0 w 401053"/>
              <a:gd name="connsiteY0" fmla="*/ 208596 h 224638"/>
              <a:gd name="connsiteX1" fmla="*/ 192505 w 401053"/>
              <a:gd name="connsiteY1" fmla="*/ 49 h 224638"/>
              <a:gd name="connsiteX2" fmla="*/ 401053 w 401053"/>
              <a:gd name="connsiteY2" fmla="*/ 224638 h 224638"/>
            </a:gdLst>
            <a:ahLst/>
            <a:cxnLst>
              <a:cxn ang="0">
                <a:pos x="connsiteX0" y="connsiteY0"/>
              </a:cxn>
              <a:cxn ang="0">
                <a:pos x="connsiteX1" y="connsiteY1"/>
              </a:cxn>
              <a:cxn ang="0">
                <a:pos x="connsiteX2" y="connsiteY2"/>
              </a:cxn>
            </a:cxnLst>
            <a:rect l="l" t="t" r="r" b="b"/>
            <a:pathLst>
              <a:path w="401053" h="224638">
                <a:moveTo>
                  <a:pt x="0" y="208596"/>
                </a:moveTo>
                <a:cubicBezTo>
                  <a:pt x="62831" y="102985"/>
                  <a:pt x="125663" y="-2625"/>
                  <a:pt x="192505" y="49"/>
                </a:cubicBezTo>
                <a:cubicBezTo>
                  <a:pt x="259347" y="2723"/>
                  <a:pt x="330200" y="113680"/>
                  <a:pt x="401053" y="224638"/>
                </a:cubicBez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9129962" y="4896477"/>
            <a:ext cx="2183732" cy="342248"/>
          </a:xfrm>
          <a:custGeom>
            <a:avLst/>
            <a:gdLst>
              <a:gd name="connsiteX0" fmla="*/ 0 w 401053"/>
              <a:gd name="connsiteY0" fmla="*/ 208596 h 224638"/>
              <a:gd name="connsiteX1" fmla="*/ 192505 w 401053"/>
              <a:gd name="connsiteY1" fmla="*/ 49 h 224638"/>
              <a:gd name="connsiteX2" fmla="*/ 401053 w 401053"/>
              <a:gd name="connsiteY2" fmla="*/ 224638 h 224638"/>
            </a:gdLst>
            <a:ahLst/>
            <a:cxnLst>
              <a:cxn ang="0">
                <a:pos x="connsiteX0" y="connsiteY0"/>
              </a:cxn>
              <a:cxn ang="0">
                <a:pos x="connsiteX1" y="connsiteY1"/>
              </a:cxn>
              <a:cxn ang="0">
                <a:pos x="connsiteX2" y="connsiteY2"/>
              </a:cxn>
            </a:cxnLst>
            <a:rect l="l" t="t" r="r" b="b"/>
            <a:pathLst>
              <a:path w="401053" h="224638">
                <a:moveTo>
                  <a:pt x="0" y="208596"/>
                </a:moveTo>
                <a:cubicBezTo>
                  <a:pt x="62831" y="102985"/>
                  <a:pt x="125663" y="-2625"/>
                  <a:pt x="192505" y="49"/>
                </a:cubicBezTo>
                <a:cubicBezTo>
                  <a:pt x="259347" y="2723"/>
                  <a:pt x="330200" y="113680"/>
                  <a:pt x="401053" y="224638"/>
                </a:cubicBez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8967534" y="3894836"/>
            <a:ext cx="2727162" cy="732054"/>
          </a:xfrm>
          <a:custGeom>
            <a:avLst/>
            <a:gdLst>
              <a:gd name="connsiteX0" fmla="*/ 0 w 401053"/>
              <a:gd name="connsiteY0" fmla="*/ 208596 h 224638"/>
              <a:gd name="connsiteX1" fmla="*/ 192505 w 401053"/>
              <a:gd name="connsiteY1" fmla="*/ 49 h 224638"/>
              <a:gd name="connsiteX2" fmla="*/ 401053 w 401053"/>
              <a:gd name="connsiteY2" fmla="*/ 224638 h 224638"/>
            </a:gdLst>
            <a:ahLst/>
            <a:cxnLst>
              <a:cxn ang="0">
                <a:pos x="connsiteX0" y="connsiteY0"/>
              </a:cxn>
              <a:cxn ang="0">
                <a:pos x="connsiteX1" y="connsiteY1"/>
              </a:cxn>
              <a:cxn ang="0">
                <a:pos x="connsiteX2" y="connsiteY2"/>
              </a:cxn>
            </a:cxnLst>
            <a:rect l="l" t="t" r="r" b="b"/>
            <a:pathLst>
              <a:path w="401053" h="224638">
                <a:moveTo>
                  <a:pt x="0" y="208596"/>
                </a:moveTo>
                <a:cubicBezTo>
                  <a:pt x="62831" y="102985"/>
                  <a:pt x="125663" y="-2625"/>
                  <a:pt x="192505" y="49"/>
                </a:cubicBezTo>
                <a:cubicBezTo>
                  <a:pt x="259347" y="2723"/>
                  <a:pt x="330200" y="113680"/>
                  <a:pt x="401053" y="224638"/>
                </a:cubicBezTo>
              </a:path>
            </a:pathLst>
          </a:cu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41" name="Straight Connector 40"/>
          <p:cNvCxnSpPr/>
          <p:nvPr/>
        </p:nvCxnSpPr>
        <p:spPr>
          <a:xfrm>
            <a:off x="2209800" y="4548018"/>
            <a:ext cx="1183105" cy="16042"/>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969416" y="3262905"/>
            <a:ext cx="996617" cy="14286"/>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64341" y="3279813"/>
            <a:ext cx="1183105" cy="16042"/>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697485" y="2909993"/>
            <a:ext cx="268548" cy="0"/>
          </a:xfrm>
          <a:prstGeom prst="line">
            <a:avLst/>
          </a:prstGeom>
          <a:ln w="476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787345" y="2909993"/>
            <a:ext cx="268548"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91322" y="3035632"/>
            <a:ext cx="268548" cy="0"/>
          </a:xfrm>
          <a:prstGeom prst="line">
            <a:avLst/>
          </a:prstGeom>
          <a:ln w="476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24650" y="3044600"/>
            <a:ext cx="268548"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67724" y="3155606"/>
            <a:ext cx="268548" cy="0"/>
          </a:xfrm>
          <a:prstGeom prst="line">
            <a:avLst/>
          </a:prstGeom>
          <a:ln w="476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464341" y="3155606"/>
            <a:ext cx="268548"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966033" y="2909993"/>
            <a:ext cx="821312"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851153" y="3034609"/>
            <a:ext cx="773497" cy="999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736272" y="3155606"/>
            <a:ext cx="728069"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634216" y="4016985"/>
            <a:ext cx="1472703" cy="10998"/>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405825" y="4022345"/>
            <a:ext cx="1472703" cy="10998"/>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501769" y="3921760"/>
            <a:ext cx="268548" cy="0"/>
          </a:xfrm>
          <a:prstGeom prst="line">
            <a:avLst/>
          </a:prstGeom>
          <a:ln w="476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601998" y="3821684"/>
            <a:ext cx="268548" cy="0"/>
          </a:xfrm>
          <a:prstGeom prst="line">
            <a:avLst/>
          </a:prstGeom>
          <a:ln w="476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07253" y="3728630"/>
            <a:ext cx="268548" cy="0"/>
          </a:xfrm>
          <a:prstGeom prst="line">
            <a:avLst/>
          </a:prstGeom>
          <a:ln w="476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296361" y="3921760"/>
            <a:ext cx="268548"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378898" y="3821684"/>
            <a:ext cx="268548"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497215" y="3727783"/>
            <a:ext cx="268548"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Freeform 60"/>
          <p:cNvSpPr/>
          <p:nvPr/>
        </p:nvSpPr>
        <p:spPr>
          <a:xfrm>
            <a:off x="4965192" y="3474720"/>
            <a:ext cx="1966799" cy="274558"/>
          </a:xfrm>
          <a:custGeom>
            <a:avLst/>
            <a:gdLst>
              <a:gd name="connsiteX0" fmla="*/ 0 w 1966799"/>
              <a:gd name="connsiteY0" fmla="*/ 256032 h 274558"/>
              <a:gd name="connsiteX1" fmla="*/ 877824 w 1966799"/>
              <a:gd name="connsiteY1" fmla="*/ 45720 h 274558"/>
              <a:gd name="connsiteX2" fmla="*/ 1655064 w 1966799"/>
              <a:gd name="connsiteY2" fmla="*/ 0 h 274558"/>
              <a:gd name="connsiteX3" fmla="*/ 1920240 w 1966799"/>
              <a:gd name="connsiteY3" fmla="*/ 45720 h 274558"/>
              <a:gd name="connsiteX4" fmla="*/ 1965960 w 1966799"/>
              <a:gd name="connsiteY4" fmla="*/ 146304 h 274558"/>
              <a:gd name="connsiteX5" fmla="*/ 1947672 w 1966799"/>
              <a:gd name="connsiteY5" fmla="*/ 210312 h 274558"/>
              <a:gd name="connsiteX6" fmla="*/ 1920240 w 1966799"/>
              <a:gd name="connsiteY6" fmla="*/ 246888 h 274558"/>
              <a:gd name="connsiteX7" fmla="*/ 1892808 w 1966799"/>
              <a:gd name="connsiteY7" fmla="*/ 265176 h 274558"/>
              <a:gd name="connsiteX8" fmla="*/ 1810512 w 1966799"/>
              <a:gd name="connsiteY8" fmla="*/ 274320 h 274558"/>
              <a:gd name="connsiteX9" fmla="*/ 1783080 w 1966799"/>
              <a:gd name="connsiteY9" fmla="*/ 256032 h 27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6799" h="274558">
                <a:moveTo>
                  <a:pt x="0" y="256032"/>
                </a:moveTo>
                <a:cubicBezTo>
                  <a:pt x="300990" y="172212"/>
                  <a:pt x="601980" y="88392"/>
                  <a:pt x="877824" y="45720"/>
                </a:cubicBezTo>
                <a:cubicBezTo>
                  <a:pt x="1153668" y="3048"/>
                  <a:pt x="1481328" y="0"/>
                  <a:pt x="1655064" y="0"/>
                </a:cubicBezTo>
                <a:cubicBezTo>
                  <a:pt x="1828800" y="0"/>
                  <a:pt x="1868424" y="21336"/>
                  <a:pt x="1920240" y="45720"/>
                </a:cubicBezTo>
                <a:cubicBezTo>
                  <a:pt x="1972056" y="70104"/>
                  <a:pt x="1961388" y="118872"/>
                  <a:pt x="1965960" y="146304"/>
                </a:cubicBezTo>
                <a:cubicBezTo>
                  <a:pt x="1970532" y="173736"/>
                  <a:pt x="1955292" y="193548"/>
                  <a:pt x="1947672" y="210312"/>
                </a:cubicBezTo>
                <a:cubicBezTo>
                  <a:pt x="1940052" y="227076"/>
                  <a:pt x="1929384" y="237744"/>
                  <a:pt x="1920240" y="246888"/>
                </a:cubicBezTo>
                <a:cubicBezTo>
                  <a:pt x="1911096" y="256032"/>
                  <a:pt x="1911096" y="260604"/>
                  <a:pt x="1892808" y="265176"/>
                </a:cubicBezTo>
                <a:cubicBezTo>
                  <a:pt x="1874520" y="269748"/>
                  <a:pt x="1828800" y="275844"/>
                  <a:pt x="1810512" y="274320"/>
                </a:cubicBezTo>
                <a:cubicBezTo>
                  <a:pt x="1792224" y="272796"/>
                  <a:pt x="1783080" y="256032"/>
                  <a:pt x="1783080" y="256032"/>
                </a:cubicBezTo>
              </a:path>
            </a:pathLst>
          </a:cu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4843713" y="3579367"/>
            <a:ext cx="1966799" cy="274558"/>
          </a:xfrm>
          <a:custGeom>
            <a:avLst/>
            <a:gdLst>
              <a:gd name="connsiteX0" fmla="*/ 0 w 1966799"/>
              <a:gd name="connsiteY0" fmla="*/ 256032 h 274558"/>
              <a:gd name="connsiteX1" fmla="*/ 877824 w 1966799"/>
              <a:gd name="connsiteY1" fmla="*/ 45720 h 274558"/>
              <a:gd name="connsiteX2" fmla="*/ 1655064 w 1966799"/>
              <a:gd name="connsiteY2" fmla="*/ 0 h 274558"/>
              <a:gd name="connsiteX3" fmla="*/ 1920240 w 1966799"/>
              <a:gd name="connsiteY3" fmla="*/ 45720 h 274558"/>
              <a:gd name="connsiteX4" fmla="*/ 1965960 w 1966799"/>
              <a:gd name="connsiteY4" fmla="*/ 146304 h 274558"/>
              <a:gd name="connsiteX5" fmla="*/ 1947672 w 1966799"/>
              <a:gd name="connsiteY5" fmla="*/ 210312 h 274558"/>
              <a:gd name="connsiteX6" fmla="*/ 1920240 w 1966799"/>
              <a:gd name="connsiteY6" fmla="*/ 246888 h 274558"/>
              <a:gd name="connsiteX7" fmla="*/ 1892808 w 1966799"/>
              <a:gd name="connsiteY7" fmla="*/ 265176 h 274558"/>
              <a:gd name="connsiteX8" fmla="*/ 1810512 w 1966799"/>
              <a:gd name="connsiteY8" fmla="*/ 274320 h 274558"/>
              <a:gd name="connsiteX9" fmla="*/ 1783080 w 1966799"/>
              <a:gd name="connsiteY9" fmla="*/ 256032 h 27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6799" h="274558">
                <a:moveTo>
                  <a:pt x="0" y="256032"/>
                </a:moveTo>
                <a:cubicBezTo>
                  <a:pt x="300990" y="172212"/>
                  <a:pt x="601980" y="88392"/>
                  <a:pt x="877824" y="45720"/>
                </a:cubicBezTo>
                <a:cubicBezTo>
                  <a:pt x="1153668" y="3048"/>
                  <a:pt x="1481328" y="0"/>
                  <a:pt x="1655064" y="0"/>
                </a:cubicBezTo>
                <a:cubicBezTo>
                  <a:pt x="1828800" y="0"/>
                  <a:pt x="1868424" y="21336"/>
                  <a:pt x="1920240" y="45720"/>
                </a:cubicBezTo>
                <a:cubicBezTo>
                  <a:pt x="1972056" y="70104"/>
                  <a:pt x="1961388" y="118872"/>
                  <a:pt x="1965960" y="146304"/>
                </a:cubicBezTo>
                <a:cubicBezTo>
                  <a:pt x="1970532" y="173736"/>
                  <a:pt x="1955292" y="193548"/>
                  <a:pt x="1947672" y="210312"/>
                </a:cubicBezTo>
                <a:cubicBezTo>
                  <a:pt x="1940052" y="227076"/>
                  <a:pt x="1929384" y="237744"/>
                  <a:pt x="1920240" y="246888"/>
                </a:cubicBezTo>
                <a:cubicBezTo>
                  <a:pt x="1911096" y="256032"/>
                  <a:pt x="1911096" y="260604"/>
                  <a:pt x="1892808" y="265176"/>
                </a:cubicBezTo>
                <a:cubicBezTo>
                  <a:pt x="1874520" y="269748"/>
                  <a:pt x="1828800" y="275844"/>
                  <a:pt x="1810512" y="274320"/>
                </a:cubicBezTo>
                <a:cubicBezTo>
                  <a:pt x="1792224" y="272796"/>
                  <a:pt x="1783080" y="256032"/>
                  <a:pt x="1783080" y="256032"/>
                </a:cubicBezTo>
              </a:path>
            </a:pathLst>
          </a:cu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4777325" y="3672574"/>
            <a:ext cx="1966799" cy="274558"/>
          </a:xfrm>
          <a:custGeom>
            <a:avLst/>
            <a:gdLst>
              <a:gd name="connsiteX0" fmla="*/ 0 w 1966799"/>
              <a:gd name="connsiteY0" fmla="*/ 256032 h 274558"/>
              <a:gd name="connsiteX1" fmla="*/ 877824 w 1966799"/>
              <a:gd name="connsiteY1" fmla="*/ 45720 h 274558"/>
              <a:gd name="connsiteX2" fmla="*/ 1655064 w 1966799"/>
              <a:gd name="connsiteY2" fmla="*/ 0 h 274558"/>
              <a:gd name="connsiteX3" fmla="*/ 1920240 w 1966799"/>
              <a:gd name="connsiteY3" fmla="*/ 45720 h 274558"/>
              <a:gd name="connsiteX4" fmla="*/ 1965960 w 1966799"/>
              <a:gd name="connsiteY4" fmla="*/ 146304 h 274558"/>
              <a:gd name="connsiteX5" fmla="*/ 1947672 w 1966799"/>
              <a:gd name="connsiteY5" fmla="*/ 210312 h 274558"/>
              <a:gd name="connsiteX6" fmla="*/ 1920240 w 1966799"/>
              <a:gd name="connsiteY6" fmla="*/ 246888 h 274558"/>
              <a:gd name="connsiteX7" fmla="*/ 1892808 w 1966799"/>
              <a:gd name="connsiteY7" fmla="*/ 265176 h 274558"/>
              <a:gd name="connsiteX8" fmla="*/ 1810512 w 1966799"/>
              <a:gd name="connsiteY8" fmla="*/ 274320 h 274558"/>
              <a:gd name="connsiteX9" fmla="*/ 1783080 w 1966799"/>
              <a:gd name="connsiteY9" fmla="*/ 256032 h 27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6799" h="274558">
                <a:moveTo>
                  <a:pt x="0" y="256032"/>
                </a:moveTo>
                <a:cubicBezTo>
                  <a:pt x="300990" y="172212"/>
                  <a:pt x="601980" y="88392"/>
                  <a:pt x="877824" y="45720"/>
                </a:cubicBezTo>
                <a:cubicBezTo>
                  <a:pt x="1153668" y="3048"/>
                  <a:pt x="1481328" y="0"/>
                  <a:pt x="1655064" y="0"/>
                </a:cubicBezTo>
                <a:cubicBezTo>
                  <a:pt x="1828800" y="0"/>
                  <a:pt x="1868424" y="21336"/>
                  <a:pt x="1920240" y="45720"/>
                </a:cubicBezTo>
                <a:cubicBezTo>
                  <a:pt x="1972056" y="70104"/>
                  <a:pt x="1961388" y="118872"/>
                  <a:pt x="1965960" y="146304"/>
                </a:cubicBezTo>
                <a:cubicBezTo>
                  <a:pt x="1970532" y="173736"/>
                  <a:pt x="1955292" y="193548"/>
                  <a:pt x="1947672" y="210312"/>
                </a:cubicBezTo>
                <a:cubicBezTo>
                  <a:pt x="1940052" y="227076"/>
                  <a:pt x="1929384" y="237744"/>
                  <a:pt x="1920240" y="246888"/>
                </a:cubicBezTo>
                <a:cubicBezTo>
                  <a:pt x="1911096" y="256032"/>
                  <a:pt x="1911096" y="260604"/>
                  <a:pt x="1892808" y="265176"/>
                </a:cubicBezTo>
                <a:cubicBezTo>
                  <a:pt x="1874520" y="269748"/>
                  <a:pt x="1828800" y="275844"/>
                  <a:pt x="1810512" y="274320"/>
                </a:cubicBezTo>
                <a:cubicBezTo>
                  <a:pt x="1792224" y="272796"/>
                  <a:pt x="1783080" y="256032"/>
                  <a:pt x="1783080" y="256032"/>
                </a:cubicBezTo>
              </a:path>
            </a:pathLst>
          </a:cu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lide Number Placeholder 65"/>
          <p:cNvSpPr>
            <a:spLocks noGrp="1"/>
          </p:cNvSpPr>
          <p:nvPr>
            <p:ph type="sldNum" sz="quarter" idx="12"/>
          </p:nvPr>
        </p:nvSpPr>
        <p:spPr/>
        <p:txBody>
          <a:bodyPr/>
          <a:lstStyle/>
          <a:p>
            <a:fld id="{8C71CAF9-4461-454A-B702-D536C3775752}" type="slidenum">
              <a:rPr lang="en-US" smtClean="0"/>
              <a:t>6</a:t>
            </a:fld>
            <a:endParaRPr lang="en-US"/>
          </a:p>
        </p:txBody>
      </p:sp>
    </p:spTree>
    <p:extLst>
      <p:ext uri="{BB962C8B-B14F-4D97-AF65-F5344CB8AC3E}">
        <p14:creationId xmlns:p14="http://schemas.microsoft.com/office/powerpoint/2010/main" val="1212962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37" y="0"/>
            <a:ext cx="10515600" cy="1325563"/>
          </a:xfrm>
        </p:spPr>
        <p:txBody>
          <a:bodyPr/>
          <a:lstStyle/>
          <a:p>
            <a:r>
              <a:rPr lang="en-US" dirty="0"/>
              <a:t>Variant Detection Using Graph Topology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37" y="1959811"/>
            <a:ext cx="5638800" cy="2476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737" y="2226511"/>
            <a:ext cx="6013507" cy="3965742"/>
          </a:xfrm>
          <a:prstGeom prst="rect">
            <a:avLst/>
          </a:prstGeom>
        </p:spPr>
      </p:pic>
      <p:sp>
        <p:nvSpPr>
          <p:cNvPr id="7" name="TextBox 6"/>
          <p:cNvSpPr txBox="1"/>
          <p:nvPr/>
        </p:nvSpPr>
        <p:spPr>
          <a:xfrm>
            <a:off x="8686800" y="1325563"/>
            <a:ext cx="3481137" cy="461665"/>
          </a:xfrm>
          <a:prstGeom prst="rect">
            <a:avLst/>
          </a:prstGeom>
          <a:noFill/>
        </p:spPr>
        <p:txBody>
          <a:bodyPr wrap="square" rtlCol="0">
            <a:spAutoFit/>
          </a:bodyPr>
          <a:lstStyle/>
          <a:p>
            <a:r>
              <a:rPr lang="en-US" sz="2400" b="1" dirty="0"/>
              <a:t>SPQR Tree</a:t>
            </a:r>
          </a:p>
        </p:txBody>
      </p:sp>
      <p:sp>
        <p:nvSpPr>
          <p:cNvPr id="3" name="TextBox 2"/>
          <p:cNvSpPr txBox="1"/>
          <p:nvPr/>
        </p:nvSpPr>
        <p:spPr>
          <a:xfrm>
            <a:off x="2673417" y="4436311"/>
            <a:ext cx="4733223" cy="923330"/>
          </a:xfrm>
          <a:prstGeom prst="rect">
            <a:avLst/>
          </a:prstGeom>
          <a:noFill/>
        </p:spPr>
        <p:txBody>
          <a:bodyPr wrap="square" rtlCol="0">
            <a:spAutoFit/>
          </a:bodyPr>
          <a:lstStyle/>
          <a:p>
            <a:r>
              <a:rPr lang="en-US" dirty="0"/>
              <a:t>If two nodes lie in the same node of SPQR tree and share a virtual edge, then they are start and end of a bubble!</a:t>
            </a:r>
          </a:p>
        </p:txBody>
      </p:sp>
      <p:sp>
        <p:nvSpPr>
          <p:cNvPr id="8" name="TextBox 7"/>
          <p:cNvSpPr txBox="1"/>
          <p:nvPr/>
        </p:nvSpPr>
        <p:spPr>
          <a:xfrm>
            <a:off x="2704539" y="6192253"/>
            <a:ext cx="3447288" cy="307777"/>
          </a:xfrm>
          <a:prstGeom prst="rect">
            <a:avLst/>
          </a:prstGeom>
          <a:noFill/>
        </p:spPr>
        <p:txBody>
          <a:bodyPr wrap="square" rtlCol="0">
            <a:spAutoFit/>
          </a:bodyPr>
          <a:lstStyle/>
          <a:p>
            <a:r>
              <a:rPr lang="en-US" sz="1400" dirty="0"/>
              <a:t>Figure credits: Nijkamp et al., 2013</a:t>
            </a:r>
          </a:p>
        </p:txBody>
      </p:sp>
      <p:sp>
        <p:nvSpPr>
          <p:cNvPr id="11" name="Slide Number Placeholder 10"/>
          <p:cNvSpPr>
            <a:spLocks noGrp="1"/>
          </p:cNvSpPr>
          <p:nvPr>
            <p:ph type="sldNum" sz="quarter" idx="12"/>
          </p:nvPr>
        </p:nvSpPr>
        <p:spPr/>
        <p:txBody>
          <a:bodyPr/>
          <a:lstStyle/>
          <a:p>
            <a:fld id="{8C71CAF9-4461-454A-B702-D536C3775752}" type="slidenum">
              <a:rPr lang="en-US" smtClean="0"/>
              <a:t>7</a:t>
            </a:fld>
            <a:endParaRPr lang="en-US"/>
          </a:p>
        </p:txBody>
      </p:sp>
    </p:spTree>
    <p:extLst>
      <p:ext uri="{BB962C8B-B14F-4D97-AF65-F5344CB8AC3E}">
        <p14:creationId xmlns:p14="http://schemas.microsoft.com/office/powerpoint/2010/main" val="280935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work</a:t>
            </a:r>
          </a:p>
        </p:txBody>
      </p:sp>
      <p:sp>
        <p:nvSpPr>
          <p:cNvPr id="3" name="Content Placeholder 2"/>
          <p:cNvSpPr>
            <a:spLocks noGrp="1"/>
          </p:cNvSpPr>
          <p:nvPr>
            <p:ph idx="1"/>
          </p:nvPr>
        </p:nvSpPr>
        <p:spPr/>
        <p:txBody>
          <a:bodyPr/>
          <a:lstStyle/>
          <a:p>
            <a:r>
              <a:rPr lang="en-US" dirty="0"/>
              <a:t>Very few scaffolding methods available for metagenome data</a:t>
            </a:r>
          </a:p>
          <a:p>
            <a:r>
              <a:rPr lang="en-US" dirty="0"/>
              <a:t>Assemblers like </a:t>
            </a:r>
            <a:r>
              <a:rPr lang="en-US" dirty="0" err="1"/>
              <a:t>MetaSPAdes</a:t>
            </a:r>
            <a:r>
              <a:rPr lang="en-US" dirty="0"/>
              <a:t> (</a:t>
            </a:r>
            <a:r>
              <a:rPr lang="en-US" dirty="0" err="1"/>
              <a:t>Nurk</a:t>
            </a:r>
            <a:r>
              <a:rPr lang="en-US" dirty="0"/>
              <a:t> et al., 2017) have inbuilt scaffolding modules</a:t>
            </a:r>
          </a:p>
          <a:p>
            <a:r>
              <a:rPr lang="en-US" dirty="0"/>
              <a:t>Bambus2 (</a:t>
            </a:r>
            <a:r>
              <a:rPr lang="en-US" dirty="0" err="1"/>
              <a:t>Koren</a:t>
            </a:r>
            <a:r>
              <a:rPr lang="en-US" dirty="0"/>
              <a:t> et al., 2011) is the only standalone metagenome scaffolder</a:t>
            </a:r>
          </a:p>
          <a:p>
            <a:r>
              <a:rPr lang="en-US" dirty="0"/>
              <a:t>Not easy to use, requires specific file formats</a:t>
            </a:r>
          </a:p>
          <a:p>
            <a:r>
              <a:rPr lang="en-US" dirty="0"/>
              <a:t>Both don’t scale to large data</a:t>
            </a:r>
          </a:p>
        </p:txBody>
      </p:sp>
      <p:sp>
        <p:nvSpPr>
          <p:cNvPr id="4" name="Slide Number Placeholder 3"/>
          <p:cNvSpPr>
            <a:spLocks noGrp="1"/>
          </p:cNvSpPr>
          <p:nvPr>
            <p:ph type="sldNum" sz="quarter" idx="12"/>
          </p:nvPr>
        </p:nvSpPr>
        <p:spPr/>
        <p:txBody>
          <a:bodyPr/>
          <a:lstStyle/>
          <a:p>
            <a:fld id="{8C71CAF9-4461-454A-B702-D536C3775752}" type="slidenum">
              <a:rPr lang="en-US" smtClean="0"/>
              <a:pPr/>
              <a:t>8</a:t>
            </a:fld>
            <a:endParaRPr lang="en-US" dirty="0"/>
          </a:p>
        </p:txBody>
      </p:sp>
    </p:spTree>
    <p:extLst>
      <p:ext uri="{BB962C8B-B14F-4D97-AF65-F5344CB8AC3E}">
        <p14:creationId xmlns:p14="http://schemas.microsoft.com/office/powerpoint/2010/main" val="2793122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44" y="0"/>
            <a:ext cx="10515600" cy="1325563"/>
          </a:xfrm>
        </p:spPr>
        <p:txBody>
          <a:bodyPr/>
          <a:lstStyle/>
          <a:p>
            <a:r>
              <a:rPr lang="en-US" dirty="0" err="1"/>
              <a:t>MetaCarvel</a:t>
            </a:r>
            <a:r>
              <a:rPr lang="en-US" dirty="0"/>
              <a:t> Pipeline</a:t>
            </a:r>
          </a:p>
        </p:txBody>
      </p:sp>
      <p:sp>
        <p:nvSpPr>
          <p:cNvPr id="4" name="Rounded Rectangle 3"/>
          <p:cNvSpPr/>
          <p:nvPr/>
        </p:nvSpPr>
        <p:spPr>
          <a:xfrm>
            <a:off x="390144" y="1280115"/>
            <a:ext cx="1420368" cy="566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Paired end reads</a:t>
            </a:r>
          </a:p>
        </p:txBody>
      </p:sp>
      <p:sp>
        <p:nvSpPr>
          <p:cNvPr id="5" name="Rounded Rectangle 4"/>
          <p:cNvSpPr/>
          <p:nvPr/>
        </p:nvSpPr>
        <p:spPr>
          <a:xfrm>
            <a:off x="383794" y="3482084"/>
            <a:ext cx="1420368" cy="566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Short read assembly</a:t>
            </a:r>
          </a:p>
        </p:txBody>
      </p:sp>
      <p:sp>
        <p:nvSpPr>
          <p:cNvPr id="6" name="Rounded Rectangle 5"/>
          <p:cNvSpPr/>
          <p:nvPr/>
        </p:nvSpPr>
        <p:spPr>
          <a:xfrm>
            <a:off x="2691384" y="2203659"/>
            <a:ext cx="1734312" cy="86563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Link Construction and Bundling</a:t>
            </a:r>
            <a:endParaRPr lang="en-US" dirty="0"/>
          </a:p>
        </p:txBody>
      </p:sp>
      <p:sp>
        <p:nvSpPr>
          <p:cNvPr id="7" name="Rounded Rectangle 6"/>
          <p:cNvSpPr/>
          <p:nvPr/>
        </p:nvSpPr>
        <p:spPr>
          <a:xfrm>
            <a:off x="4974336" y="2276811"/>
            <a:ext cx="1481328" cy="710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Repeat Detection</a:t>
            </a:r>
          </a:p>
        </p:txBody>
      </p:sp>
      <p:sp>
        <p:nvSpPr>
          <p:cNvPr id="8" name="Rounded Rectangle 7"/>
          <p:cNvSpPr/>
          <p:nvPr/>
        </p:nvSpPr>
        <p:spPr>
          <a:xfrm>
            <a:off x="6885432" y="2276811"/>
            <a:ext cx="1536192" cy="705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Contig</a:t>
            </a:r>
            <a:r>
              <a:rPr lang="en-US" dirty="0"/>
              <a:t> Orientation</a:t>
            </a:r>
          </a:p>
        </p:txBody>
      </p:sp>
      <p:sp>
        <p:nvSpPr>
          <p:cNvPr id="9" name="Rounded Rectangle 8"/>
          <p:cNvSpPr/>
          <p:nvPr/>
        </p:nvSpPr>
        <p:spPr>
          <a:xfrm>
            <a:off x="8851392" y="2250903"/>
            <a:ext cx="1490472" cy="731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Variant Detection</a:t>
            </a:r>
            <a:endParaRPr lang="en-US" dirty="0"/>
          </a:p>
        </p:txBody>
      </p:sp>
      <p:cxnSp>
        <p:nvCxnSpPr>
          <p:cNvPr id="11" name="Straight Arrow Connector 10"/>
          <p:cNvCxnSpPr>
            <a:stCxn id="4" idx="3"/>
            <a:endCxn id="6" idx="1"/>
          </p:cNvCxnSpPr>
          <p:nvPr/>
        </p:nvCxnSpPr>
        <p:spPr>
          <a:xfrm>
            <a:off x="1810512" y="1563579"/>
            <a:ext cx="880872" cy="10728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6" idx="1"/>
          </p:cNvCxnSpPr>
          <p:nvPr/>
        </p:nvCxnSpPr>
        <p:spPr>
          <a:xfrm flipV="1">
            <a:off x="1810512" y="2636475"/>
            <a:ext cx="880872" cy="11247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7" idx="1"/>
          </p:cNvCxnSpPr>
          <p:nvPr/>
        </p:nvCxnSpPr>
        <p:spPr>
          <a:xfrm flipV="1">
            <a:off x="4425696" y="2631903"/>
            <a:ext cx="548640" cy="45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3"/>
            <a:endCxn id="8" idx="1"/>
          </p:cNvCxnSpPr>
          <p:nvPr/>
        </p:nvCxnSpPr>
        <p:spPr>
          <a:xfrm flipV="1">
            <a:off x="6455664" y="2629617"/>
            <a:ext cx="429768" cy="22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9" idx="1"/>
          </p:cNvCxnSpPr>
          <p:nvPr/>
        </p:nvCxnSpPr>
        <p:spPr>
          <a:xfrm flipV="1">
            <a:off x="8421624" y="2616663"/>
            <a:ext cx="429768" cy="129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58593" y="3355264"/>
            <a:ext cx="2075688" cy="369332"/>
          </a:xfrm>
          <a:prstGeom prst="rect">
            <a:avLst/>
          </a:prstGeom>
          <a:noFill/>
        </p:spPr>
        <p:txBody>
          <a:bodyPr wrap="square" rtlCol="0">
            <a:spAutoFit/>
          </a:bodyPr>
          <a:lstStyle/>
          <a:p>
            <a:r>
              <a:rPr lang="en-US" dirty="0"/>
              <a:t>(</a:t>
            </a:r>
            <a:r>
              <a:rPr lang="en-US" dirty="0" err="1"/>
              <a:t>Huson</a:t>
            </a:r>
            <a:r>
              <a:rPr lang="en-US" dirty="0"/>
              <a:t> et al., 2001)</a:t>
            </a:r>
          </a:p>
        </p:txBody>
      </p:sp>
      <p:sp>
        <p:nvSpPr>
          <p:cNvPr id="23" name="Slide Number Placeholder 22"/>
          <p:cNvSpPr>
            <a:spLocks noGrp="1"/>
          </p:cNvSpPr>
          <p:nvPr>
            <p:ph type="sldNum" sz="quarter" idx="12"/>
          </p:nvPr>
        </p:nvSpPr>
        <p:spPr/>
        <p:txBody>
          <a:bodyPr/>
          <a:lstStyle/>
          <a:p>
            <a:fld id="{8C71CAF9-4461-454A-B702-D536C3775752}" type="slidenum">
              <a:rPr lang="en-US" smtClean="0"/>
              <a:t>9</a:t>
            </a:fld>
            <a:endParaRPr lang="en-US"/>
          </a:p>
        </p:txBody>
      </p:sp>
      <p:sp>
        <p:nvSpPr>
          <p:cNvPr id="24" name="TextBox 23"/>
          <p:cNvSpPr txBox="1"/>
          <p:nvPr/>
        </p:nvSpPr>
        <p:spPr>
          <a:xfrm>
            <a:off x="6670548" y="3119075"/>
            <a:ext cx="2340864" cy="646331"/>
          </a:xfrm>
          <a:prstGeom prst="rect">
            <a:avLst/>
          </a:prstGeom>
          <a:noFill/>
        </p:spPr>
        <p:txBody>
          <a:bodyPr wrap="square" rtlCol="0">
            <a:spAutoFit/>
          </a:bodyPr>
          <a:lstStyle/>
          <a:p>
            <a:r>
              <a:rPr lang="en-US" dirty="0"/>
              <a:t>(</a:t>
            </a:r>
            <a:r>
              <a:rPr lang="en-US" dirty="0" err="1"/>
              <a:t>Kececioglu</a:t>
            </a:r>
            <a:r>
              <a:rPr lang="en-US" dirty="0"/>
              <a:t> and Myers, 1995)</a:t>
            </a:r>
          </a:p>
        </p:txBody>
      </p:sp>
      <p:cxnSp>
        <p:nvCxnSpPr>
          <p:cNvPr id="26" name="Straight Connector 25"/>
          <p:cNvCxnSpPr/>
          <p:nvPr/>
        </p:nvCxnSpPr>
        <p:spPr>
          <a:xfrm>
            <a:off x="250444" y="4731512"/>
            <a:ext cx="117195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62684" y="4731512"/>
            <a:ext cx="10287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62000" y="4947412"/>
            <a:ext cx="317500"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651762" y="4947412"/>
            <a:ext cx="317500" cy="0"/>
          </a:xfrm>
          <a:prstGeom prst="straightConnector1">
            <a:avLst/>
          </a:prstGeom>
          <a:ln w="22225">
            <a:solidFill>
              <a:schemeClr val="tx1"/>
            </a:solidFill>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14400" y="5099812"/>
            <a:ext cx="317500"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804162" y="5099812"/>
            <a:ext cx="317500" cy="0"/>
          </a:xfrm>
          <a:prstGeom prst="straightConnector1">
            <a:avLst/>
          </a:prstGeom>
          <a:ln w="22225">
            <a:solidFill>
              <a:schemeClr val="tx1"/>
            </a:solidFill>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03250" y="5252212"/>
            <a:ext cx="317500"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969262" y="5252212"/>
            <a:ext cx="317500" cy="0"/>
          </a:xfrm>
          <a:prstGeom prst="straightConnector1">
            <a:avLst/>
          </a:prstGeom>
          <a:ln w="22225">
            <a:solidFill>
              <a:schemeClr val="tx1"/>
            </a:solidFill>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2984345" y="4212955"/>
            <a:ext cx="254000" cy="24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720945" y="4004167"/>
            <a:ext cx="254000" cy="24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992219" y="5089255"/>
            <a:ext cx="254000" cy="24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240629" y="4460843"/>
            <a:ext cx="254000" cy="24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543145" y="4580048"/>
            <a:ext cx="254000" cy="24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053431" y="5095605"/>
            <a:ext cx="254000" cy="24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40" idx="7"/>
            <a:endCxn id="41" idx="2"/>
          </p:cNvCxnSpPr>
          <p:nvPr/>
        </p:nvCxnSpPr>
        <p:spPr>
          <a:xfrm flipV="1">
            <a:off x="3201148" y="4124817"/>
            <a:ext cx="519797" cy="123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0" idx="4"/>
            <a:endCxn id="42" idx="0"/>
          </p:cNvCxnSpPr>
          <p:nvPr/>
        </p:nvCxnSpPr>
        <p:spPr>
          <a:xfrm>
            <a:off x="3111345" y="4454255"/>
            <a:ext cx="7874" cy="635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2" idx="6"/>
            <a:endCxn id="45" idx="2"/>
          </p:cNvCxnSpPr>
          <p:nvPr/>
        </p:nvCxnSpPr>
        <p:spPr>
          <a:xfrm>
            <a:off x="3246219" y="5209905"/>
            <a:ext cx="807212"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5" idx="7"/>
            <a:endCxn id="43" idx="4"/>
          </p:cNvCxnSpPr>
          <p:nvPr/>
        </p:nvCxnSpPr>
        <p:spPr>
          <a:xfrm flipV="1">
            <a:off x="4270234" y="4702143"/>
            <a:ext cx="97395" cy="428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1" idx="6"/>
            <a:endCxn id="43" idx="1"/>
          </p:cNvCxnSpPr>
          <p:nvPr/>
        </p:nvCxnSpPr>
        <p:spPr>
          <a:xfrm>
            <a:off x="3974945" y="4124817"/>
            <a:ext cx="302881" cy="371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0" idx="6"/>
            <a:endCxn id="44" idx="1"/>
          </p:cNvCxnSpPr>
          <p:nvPr/>
        </p:nvCxnSpPr>
        <p:spPr>
          <a:xfrm>
            <a:off x="3238345" y="4333605"/>
            <a:ext cx="341997" cy="2817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42" idx="7"/>
            <a:endCxn id="44" idx="3"/>
          </p:cNvCxnSpPr>
          <p:nvPr/>
        </p:nvCxnSpPr>
        <p:spPr>
          <a:xfrm flipV="1">
            <a:off x="3209022" y="4786010"/>
            <a:ext cx="371320" cy="338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44" idx="7"/>
            <a:endCxn id="41" idx="4"/>
          </p:cNvCxnSpPr>
          <p:nvPr/>
        </p:nvCxnSpPr>
        <p:spPr>
          <a:xfrm flipV="1">
            <a:off x="3759948" y="4245467"/>
            <a:ext cx="87997" cy="3699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4" idx="5"/>
            <a:endCxn id="45" idx="1"/>
          </p:cNvCxnSpPr>
          <p:nvPr/>
        </p:nvCxnSpPr>
        <p:spPr>
          <a:xfrm>
            <a:off x="3759948" y="4786010"/>
            <a:ext cx="330680" cy="3449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44" idx="6"/>
            <a:endCxn id="43" idx="2"/>
          </p:cNvCxnSpPr>
          <p:nvPr/>
        </p:nvCxnSpPr>
        <p:spPr>
          <a:xfrm flipV="1">
            <a:off x="3797145" y="4581493"/>
            <a:ext cx="443484" cy="1192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4916439" y="4909629"/>
            <a:ext cx="254000" cy="24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653039" y="4700841"/>
            <a:ext cx="254000" cy="24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924313" y="5785929"/>
            <a:ext cx="254000" cy="24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172723" y="5157517"/>
            <a:ext cx="254000" cy="24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475239" y="5276722"/>
            <a:ext cx="254000" cy="241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985525" y="5792279"/>
            <a:ext cx="254000" cy="24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V="1">
            <a:off x="5133242" y="4821491"/>
            <a:ext cx="519797" cy="123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043439" y="5150929"/>
            <a:ext cx="7874" cy="635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178313" y="5906579"/>
            <a:ext cx="807212"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202328" y="5398817"/>
            <a:ext cx="97395" cy="428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907039" y="4821491"/>
            <a:ext cx="302881" cy="371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170439" y="5030279"/>
            <a:ext cx="341997" cy="2817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141116" y="5482684"/>
            <a:ext cx="371320" cy="338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692042" y="4942141"/>
            <a:ext cx="87997" cy="3699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692042" y="5482684"/>
            <a:ext cx="330680" cy="3449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5729239" y="5278167"/>
            <a:ext cx="443484" cy="1192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6976068" y="4248293"/>
            <a:ext cx="254000" cy="24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712668" y="4039505"/>
            <a:ext cx="254000" cy="24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983942" y="5124593"/>
            <a:ext cx="254000" cy="24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8232352" y="4496181"/>
            <a:ext cx="254000" cy="24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8045154" y="5130943"/>
            <a:ext cx="254000" cy="24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flipV="1">
            <a:off x="7192871" y="4160155"/>
            <a:ext cx="519797" cy="123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103068" y="4489593"/>
            <a:ext cx="7874" cy="635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237942" y="5245243"/>
            <a:ext cx="807212"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8261957" y="4737481"/>
            <a:ext cx="97395" cy="428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4" idx="5"/>
          </p:cNvCxnSpPr>
          <p:nvPr/>
        </p:nvCxnSpPr>
        <p:spPr>
          <a:xfrm>
            <a:off x="7929471" y="4245467"/>
            <a:ext cx="340078" cy="2860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6781504" y="4198255"/>
            <a:ext cx="317500" cy="0"/>
          </a:xfrm>
          <a:prstGeom prst="straightConnector1">
            <a:avLst/>
          </a:prstGeom>
          <a:ln w="22225">
            <a:solidFill>
              <a:schemeClr val="tx1"/>
            </a:solidFill>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7763468" y="4014105"/>
            <a:ext cx="317500"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6912568" y="5442331"/>
            <a:ext cx="317500"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7952049" y="5448681"/>
            <a:ext cx="317500"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8282531" y="4407043"/>
            <a:ext cx="317500" cy="0"/>
          </a:xfrm>
          <a:prstGeom prst="straightConnector1">
            <a:avLst/>
          </a:prstGeom>
          <a:ln w="22225">
            <a:solidFill>
              <a:schemeClr val="tx1"/>
            </a:solidFill>
            <a:tailEnd type="triangl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67144" y="3342650"/>
            <a:ext cx="1539225" cy="1200329"/>
          </a:xfrm>
          <a:prstGeom prst="rect">
            <a:avLst/>
          </a:prstGeom>
          <a:noFill/>
        </p:spPr>
        <p:txBody>
          <a:bodyPr wrap="square" rtlCol="0">
            <a:spAutoFit/>
          </a:bodyPr>
          <a:lstStyle/>
          <a:p>
            <a:r>
              <a:rPr lang="en-US" dirty="0"/>
              <a:t>Approximate </a:t>
            </a:r>
            <a:r>
              <a:rPr lang="en-US" dirty="0" err="1"/>
              <a:t>Betweenness</a:t>
            </a:r>
            <a:r>
              <a:rPr lang="en-US" dirty="0"/>
              <a:t> Centrality and coverage skew</a:t>
            </a:r>
          </a:p>
        </p:txBody>
      </p:sp>
      <p:sp>
        <p:nvSpPr>
          <p:cNvPr id="14" name="Rectangle 13"/>
          <p:cNvSpPr/>
          <p:nvPr/>
        </p:nvSpPr>
        <p:spPr>
          <a:xfrm>
            <a:off x="2045512" y="6240471"/>
            <a:ext cx="8025934" cy="523220"/>
          </a:xfrm>
          <a:prstGeom prst="rect">
            <a:avLst/>
          </a:prstGeom>
        </p:spPr>
        <p:txBody>
          <a:bodyPr wrap="square">
            <a:spAutoFit/>
          </a:bodyPr>
          <a:lstStyle/>
          <a:p>
            <a:r>
              <a:rPr lang="en-US" sz="1400" dirty="0" err="1">
                <a:solidFill>
                  <a:schemeClr val="bg2">
                    <a:lumMod val="50000"/>
                  </a:schemeClr>
                </a:solidFill>
                <a:latin typeface="Arial" charset="0"/>
              </a:rPr>
              <a:t>Ghurye</a:t>
            </a:r>
            <a:r>
              <a:rPr lang="en-US" sz="1400" dirty="0">
                <a:solidFill>
                  <a:schemeClr val="bg2">
                    <a:lumMod val="50000"/>
                  </a:schemeClr>
                </a:solidFill>
                <a:latin typeface="Arial" charset="0"/>
              </a:rPr>
              <a:t>, Jay, and Mihai Pop. "Better Identification of Repeats in </a:t>
            </a:r>
            <a:r>
              <a:rPr lang="en-US" sz="1400" dirty="0" err="1">
                <a:solidFill>
                  <a:schemeClr val="bg2">
                    <a:lumMod val="50000"/>
                  </a:schemeClr>
                </a:solidFill>
                <a:latin typeface="Arial" charset="0"/>
              </a:rPr>
              <a:t>Metagenomic</a:t>
            </a:r>
            <a:r>
              <a:rPr lang="en-US" sz="1400" dirty="0">
                <a:solidFill>
                  <a:schemeClr val="bg2">
                    <a:lumMod val="50000"/>
                  </a:schemeClr>
                </a:solidFill>
                <a:latin typeface="Arial" charset="0"/>
              </a:rPr>
              <a:t> Scaffolding." </a:t>
            </a:r>
            <a:r>
              <a:rPr lang="en-US" sz="1400" i="1" dirty="0">
                <a:solidFill>
                  <a:schemeClr val="bg2">
                    <a:lumMod val="50000"/>
                  </a:schemeClr>
                </a:solidFill>
                <a:latin typeface="Arial" charset="0"/>
              </a:rPr>
              <a:t>WABI, Aarhus-Denmark</a:t>
            </a:r>
            <a:r>
              <a:rPr lang="en-US" sz="1400" dirty="0">
                <a:solidFill>
                  <a:schemeClr val="bg2">
                    <a:lumMod val="50000"/>
                  </a:schemeClr>
                </a:solidFill>
                <a:latin typeface="Arial" charset="0"/>
              </a:rPr>
              <a:t>, 2016.</a:t>
            </a:r>
            <a:endParaRPr lang="en-US" sz="1400" dirty="0">
              <a:solidFill>
                <a:schemeClr val="bg2">
                  <a:lumMod val="50000"/>
                </a:schemeClr>
              </a:solidFill>
            </a:endParaRPr>
          </a:p>
        </p:txBody>
      </p:sp>
    </p:spTree>
    <p:extLst>
      <p:ext uri="{BB962C8B-B14F-4D97-AF65-F5344CB8AC3E}">
        <p14:creationId xmlns:p14="http://schemas.microsoft.com/office/powerpoint/2010/main" val="96673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par>
                                <p:cTn id="37" presetID="1"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subTnLst>
                                    <p:set>
                                      <p:cBhvr override="childStyle">
                                        <p:cTn dur="1" fill="hold" display="0" masterRel="nextClick" afterEffect="1"/>
                                        <p:tgtEl>
                                          <p:spTgt spid="51"/>
                                        </p:tgtEl>
                                        <p:attrNameLst>
                                          <p:attrName>style.visibility</p:attrName>
                                        </p:attrNameLst>
                                      </p:cBhvr>
                                      <p:to>
                                        <p:strVal val="hidden"/>
                                      </p:to>
                                    </p:set>
                                  </p:subTnLst>
                                </p:cTn>
                              </p:par>
                              <p:par>
                                <p:cTn id="39" presetID="1"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par>
                                <p:cTn id="43" presetID="1"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subTnLst>
                                    <p:set>
                                      <p:cBhvr override="childStyle">
                                        <p:cTn dur="1" fill="hold" display="0" masterRel="nextClick" afterEffect="1"/>
                                        <p:tgtEl>
                                          <p:spTgt spid="57"/>
                                        </p:tgtEl>
                                        <p:attrNameLst>
                                          <p:attrName>style.visibility</p:attrName>
                                        </p:attrNameLst>
                                      </p:cBhvr>
                                      <p:to>
                                        <p:strVal val="hidden"/>
                                      </p:to>
                                    </p:set>
                                  </p:subTnLst>
                                </p:cTn>
                              </p:par>
                              <p:par>
                                <p:cTn id="45" presetID="1" presetClass="entr" presetSubtype="0"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subTnLst>
                                    <p:set>
                                      <p:cBhvr override="childStyle">
                                        <p:cTn dur="1" fill="hold" display="0" masterRel="nextClick" afterEffect="1"/>
                                        <p:tgtEl>
                                          <p:spTgt spid="59"/>
                                        </p:tgtEl>
                                        <p:attrNameLst>
                                          <p:attrName>style.visibility</p:attrName>
                                        </p:attrNameLst>
                                      </p:cBhvr>
                                      <p:to>
                                        <p:strVal val="hidden"/>
                                      </p:to>
                                    </p:set>
                                  </p:subTnLst>
                                </p:cTn>
                              </p:par>
                              <p:par>
                                <p:cTn id="47" presetID="1"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subTnLst>
                                    <p:set>
                                      <p:cBhvr override="childStyle">
                                        <p:cTn dur="1" fill="hold" display="0" masterRel="nextClick" afterEffect="1"/>
                                        <p:tgtEl>
                                          <p:spTgt spid="61"/>
                                        </p:tgtEl>
                                        <p:attrNameLst>
                                          <p:attrName>style.visibility</p:attrName>
                                        </p:attrNameLst>
                                      </p:cBhvr>
                                      <p:to>
                                        <p:strVal val="hidden"/>
                                      </p:to>
                                    </p:set>
                                  </p:subTnLst>
                                </p:cTn>
                              </p:par>
                              <p:par>
                                <p:cTn id="49" presetID="1"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subTnLst>
                                    <p:set>
                                      <p:cBhvr override="childStyle">
                                        <p:cTn dur="1" fill="hold" display="0" masterRel="nextClick" afterEffect="1"/>
                                        <p:tgtEl>
                                          <p:spTgt spid="64"/>
                                        </p:tgtEl>
                                        <p:attrNameLst>
                                          <p:attrName>style.visibility</p:attrName>
                                        </p:attrNameLst>
                                      </p:cBhvr>
                                      <p:to>
                                        <p:strVal val="hidden"/>
                                      </p:to>
                                    </p:set>
                                  </p:subTnLst>
                                </p:cTn>
                              </p:par>
                              <p:par>
                                <p:cTn id="51" presetID="1" presetClass="entr" presetSubtype="0" fill="hold"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subTnLst>
                                    <p:set>
                                      <p:cBhvr override="childStyle">
                                        <p:cTn dur="1" fill="hold" display="0" masterRel="nextClick" afterEffect="1"/>
                                        <p:tgtEl>
                                          <p:spTgt spid="66"/>
                                        </p:tgtEl>
                                        <p:attrNameLst>
                                          <p:attrName>style.visibility</p:attrName>
                                        </p:attrNameLst>
                                      </p:cBhvr>
                                      <p:to>
                                        <p:strVal val="hidden"/>
                                      </p:to>
                                    </p:set>
                                  </p:sub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7"/>
                                        </p:tgtEl>
                                        <p:attrNameLst>
                                          <p:attrName>style.visibility</p:attrName>
                                        </p:attrNameLst>
                                      </p:cBhvr>
                                      <p:to>
                                        <p:strVal val="visible"/>
                                      </p:to>
                                    </p:set>
                                  </p:childTnLst>
                                  <p:subTnLst>
                                    <p:set>
                                      <p:cBhvr override="childStyle">
                                        <p:cTn dur="1" fill="hold" display="0" masterRel="nextClick" afterEffect="1"/>
                                        <p:tgtEl>
                                          <p:spTgt spid="67"/>
                                        </p:tgtEl>
                                        <p:attrNameLst>
                                          <p:attrName>style.visibility</p:attrName>
                                        </p:attrNameLst>
                                      </p:cBhvr>
                                      <p:to>
                                        <p:strVal val="hidden"/>
                                      </p:to>
                                    </p:set>
                                  </p:subTnLst>
                                </p:cTn>
                              </p:par>
                              <p:par>
                                <p:cTn id="67" presetID="1" presetClass="entr" presetSubtype="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childTnLst>
                                  <p:subTnLst>
                                    <p:set>
                                      <p:cBhvr override="childStyle">
                                        <p:cTn dur="1" fill="hold" display="0" masterRel="nextClick" afterEffect="1"/>
                                        <p:tgtEl>
                                          <p:spTgt spid="68"/>
                                        </p:tgtEl>
                                        <p:attrNameLst>
                                          <p:attrName>style.visibility</p:attrName>
                                        </p:attrNameLst>
                                      </p:cBhvr>
                                      <p:to>
                                        <p:strVal val="hidden"/>
                                      </p:to>
                                    </p:set>
                                  </p:subTnLst>
                                </p:cTn>
                              </p:par>
                              <p:par>
                                <p:cTn id="69" presetID="1" presetClass="entr" presetSubtype="0"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childTnLst>
                                  <p:subTnLst>
                                    <p:set>
                                      <p:cBhvr override="childStyle">
                                        <p:cTn dur="1" fill="hold" display="0" masterRel="nextClick" afterEffect="1"/>
                                        <p:tgtEl>
                                          <p:spTgt spid="69"/>
                                        </p:tgtEl>
                                        <p:attrNameLst>
                                          <p:attrName>style.visibility</p:attrName>
                                        </p:attrNameLst>
                                      </p:cBhvr>
                                      <p:to>
                                        <p:strVal val="hidden"/>
                                      </p:to>
                                    </p:set>
                                  </p:subTnLst>
                                </p:cTn>
                              </p:par>
                              <p:par>
                                <p:cTn id="71" presetID="1" presetClass="entr" presetSubtype="0"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childTnLst>
                                  <p:subTnLst>
                                    <p:set>
                                      <p:cBhvr override="childStyle">
                                        <p:cTn dur="1" fill="hold" display="0" masterRel="nextClick" afterEffect="1"/>
                                        <p:tgtEl>
                                          <p:spTgt spid="70"/>
                                        </p:tgtEl>
                                        <p:attrNameLst>
                                          <p:attrName>style.visibility</p:attrName>
                                        </p:attrNameLst>
                                      </p:cBhvr>
                                      <p:to>
                                        <p:strVal val="hidden"/>
                                      </p:to>
                                    </p:set>
                                  </p:subTnLst>
                                </p:cTn>
                              </p:par>
                              <p:par>
                                <p:cTn id="73" presetID="1" presetClass="entr" presetSubtype="0"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childTnLst>
                                  <p:subTnLst>
                                    <p:set>
                                      <p:cBhvr override="childStyle">
                                        <p:cTn dur="1" fill="hold" display="0" masterRel="nextClick" afterEffect="1"/>
                                        <p:tgtEl>
                                          <p:spTgt spid="71"/>
                                        </p:tgtEl>
                                        <p:attrNameLst>
                                          <p:attrName>style.visibility</p:attrName>
                                        </p:attrNameLst>
                                      </p:cBhvr>
                                      <p:to>
                                        <p:strVal val="hidden"/>
                                      </p:to>
                                    </p:set>
                                  </p:subTnLst>
                                </p:cTn>
                              </p:par>
                              <p:par>
                                <p:cTn id="75" presetID="1"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childTnLst>
                                  <p:subTnLst>
                                    <p:set>
                                      <p:cBhvr override="childStyle">
                                        <p:cTn dur="1" fill="hold" display="0" masterRel="nextClick" afterEffect="1"/>
                                        <p:tgtEl>
                                          <p:spTgt spid="72"/>
                                        </p:tgtEl>
                                        <p:attrNameLst>
                                          <p:attrName>style.visibility</p:attrName>
                                        </p:attrNameLst>
                                      </p:cBhvr>
                                      <p:to>
                                        <p:strVal val="hidden"/>
                                      </p:to>
                                    </p:set>
                                  </p:subTnLst>
                                </p:cTn>
                              </p:par>
                              <p:par>
                                <p:cTn id="77" presetID="1" presetClass="entr" presetSubtype="0" fill="hold" nodeType="withEffect">
                                  <p:stCondLst>
                                    <p:cond delay="0"/>
                                  </p:stCondLst>
                                  <p:childTnLst>
                                    <p:set>
                                      <p:cBhvr>
                                        <p:cTn id="78" dur="1" fill="hold">
                                          <p:stCondLst>
                                            <p:cond delay="0"/>
                                          </p:stCondLst>
                                        </p:cTn>
                                        <p:tgtEl>
                                          <p:spTgt spid="73"/>
                                        </p:tgtEl>
                                        <p:attrNameLst>
                                          <p:attrName>style.visibility</p:attrName>
                                        </p:attrNameLst>
                                      </p:cBhvr>
                                      <p:to>
                                        <p:strVal val="visible"/>
                                      </p:to>
                                    </p:set>
                                  </p:childTnLst>
                                  <p:subTnLst>
                                    <p:set>
                                      <p:cBhvr override="childStyle">
                                        <p:cTn dur="1" fill="hold" display="0" masterRel="nextClick" afterEffect="1"/>
                                        <p:tgtEl>
                                          <p:spTgt spid="73"/>
                                        </p:tgtEl>
                                        <p:attrNameLst>
                                          <p:attrName>style.visibility</p:attrName>
                                        </p:attrNameLst>
                                      </p:cBhvr>
                                      <p:to>
                                        <p:strVal val="hidden"/>
                                      </p:to>
                                    </p:set>
                                  </p:subTnLst>
                                </p:cTn>
                              </p:par>
                              <p:par>
                                <p:cTn id="79" presetID="1" presetClass="entr" presetSubtype="0" fill="hold" nodeType="withEffect">
                                  <p:stCondLst>
                                    <p:cond delay="0"/>
                                  </p:stCondLst>
                                  <p:childTnLst>
                                    <p:set>
                                      <p:cBhvr>
                                        <p:cTn id="80" dur="1" fill="hold">
                                          <p:stCondLst>
                                            <p:cond delay="0"/>
                                          </p:stCondLst>
                                        </p:cTn>
                                        <p:tgtEl>
                                          <p:spTgt spid="74"/>
                                        </p:tgtEl>
                                        <p:attrNameLst>
                                          <p:attrName>style.visibility</p:attrName>
                                        </p:attrNameLst>
                                      </p:cBhvr>
                                      <p:to>
                                        <p:strVal val="visible"/>
                                      </p:to>
                                    </p:set>
                                  </p:childTnLst>
                                  <p:subTnLst>
                                    <p:set>
                                      <p:cBhvr override="childStyle">
                                        <p:cTn dur="1" fill="hold" display="0" masterRel="nextClick" afterEffect="1"/>
                                        <p:tgtEl>
                                          <p:spTgt spid="74"/>
                                        </p:tgtEl>
                                        <p:attrNameLst>
                                          <p:attrName>style.visibility</p:attrName>
                                        </p:attrNameLst>
                                      </p:cBhvr>
                                      <p:to>
                                        <p:strVal val="hidden"/>
                                      </p:to>
                                    </p:set>
                                  </p:subTnLst>
                                </p:cTn>
                              </p:par>
                              <p:par>
                                <p:cTn id="81" presetID="1" presetClass="entr" presetSubtype="0" fill="hold" nodeType="withEffect">
                                  <p:stCondLst>
                                    <p:cond delay="0"/>
                                  </p:stCondLst>
                                  <p:childTnLst>
                                    <p:set>
                                      <p:cBhvr>
                                        <p:cTn id="82" dur="1" fill="hold">
                                          <p:stCondLst>
                                            <p:cond delay="0"/>
                                          </p:stCondLst>
                                        </p:cTn>
                                        <p:tgtEl>
                                          <p:spTgt spid="75"/>
                                        </p:tgtEl>
                                        <p:attrNameLst>
                                          <p:attrName>style.visibility</p:attrName>
                                        </p:attrNameLst>
                                      </p:cBhvr>
                                      <p:to>
                                        <p:strVal val="visible"/>
                                      </p:to>
                                    </p:set>
                                  </p:childTnLst>
                                  <p:subTnLst>
                                    <p:set>
                                      <p:cBhvr override="childStyle">
                                        <p:cTn dur="1" fill="hold" display="0" masterRel="nextClick" afterEffect="1"/>
                                        <p:tgtEl>
                                          <p:spTgt spid="75"/>
                                        </p:tgtEl>
                                        <p:attrNameLst>
                                          <p:attrName>style.visibility</p:attrName>
                                        </p:attrNameLst>
                                      </p:cBhvr>
                                      <p:to>
                                        <p:strVal val="hidden"/>
                                      </p:to>
                                    </p:set>
                                  </p:subTnLst>
                                </p:cTn>
                              </p:par>
                              <p:par>
                                <p:cTn id="83" presetID="1" presetClass="entr" presetSubtype="0" fill="hold" nodeType="withEffect">
                                  <p:stCondLst>
                                    <p:cond delay="0"/>
                                  </p:stCondLst>
                                  <p:childTnLst>
                                    <p:set>
                                      <p:cBhvr>
                                        <p:cTn id="84" dur="1" fill="hold">
                                          <p:stCondLst>
                                            <p:cond delay="0"/>
                                          </p:stCondLst>
                                        </p:cTn>
                                        <p:tgtEl>
                                          <p:spTgt spid="76"/>
                                        </p:tgtEl>
                                        <p:attrNameLst>
                                          <p:attrName>style.visibility</p:attrName>
                                        </p:attrNameLst>
                                      </p:cBhvr>
                                      <p:to>
                                        <p:strVal val="visible"/>
                                      </p:to>
                                    </p:set>
                                  </p:childTnLst>
                                  <p:subTnLst>
                                    <p:set>
                                      <p:cBhvr override="childStyle">
                                        <p:cTn dur="1" fill="hold" display="0" masterRel="nextClick" afterEffect="1"/>
                                        <p:tgtEl>
                                          <p:spTgt spid="76"/>
                                        </p:tgtEl>
                                        <p:attrNameLst>
                                          <p:attrName>style.visibility</p:attrName>
                                        </p:attrNameLst>
                                      </p:cBhvr>
                                      <p:to>
                                        <p:strVal val="hidden"/>
                                      </p:to>
                                    </p:set>
                                  </p:subTnLst>
                                </p:cTn>
                              </p:par>
                              <p:par>
                                <p:cTn id="85" presetID="1" presetClass="entr" presetSubtype="0" fill="hold" nodeType="withEffect">
                                  <p:stCondLst>
                                    <p:cond delay="0"/>
                                  </p:stCondLst>
                                  <p:childTnLst>
                                    <p:set>
                                      <p:cBhvr>
                                        <p:cTn id="86" dur="1" fill="hold">
                                          <p:stCondLst>
                                            <p:cond delay="0"/>
                                          </p:stCondLst>
                                        </p:cTn>
                                        <p:tgtEl>
                                          <p:spTgt spid="77"/>
                                        </p:tgtEl>
                                        <p:attrNameLst>
                                          <p:attrName>style.visibility</p:attrName>
                                        </p:attrNameLst>
                                      </p:cBhvr>
                                      <p:to>
                                        <p:strVal val="visible"/>
                                      </p:to>
                                    </p:set>
                                  </p:childTnLst>
                                  <p:subTnLst>
                                    <p:set>
                                      <p:cBhvr override="childStyle">
                                        <p:cTn dur="1" fill="hold" display="0" masterRel="nextClick" afterEffect="1"/>
                                        <p:tgtEl>
                                          <p:spTgt spid="77"/>
                                        </p:tgtEl>
                                        <p:attrNameLst>
                                          <p:attrName>style.visibility</p:attrName>
                                        </p:attrNameLst>
                                      </p:cBhvr>
                                      <p:to>
                                        <p:strVal val="hidden"/>
                                      </p:to>
                                    </p:set>
                                  </p:subTnLst>
                                </p:cTn>
                              </p:par>
                              <p:par>
                                <p:cTn id="87" presetID="1" presetClass="entr" presetSubtype="0" fill="hold" nodeType="withEffect">
                                  <p:stCondLst>
                                    <p:cond delay="0"/>
                                  </p:stCondLst>
                                  <p:childTnLst>
                                    <p:set>
                                      <p:cBhvr>
                                        <p:cTn id="88" dur="1" fill="hold">
                                          <p:stCondLst>
                                            <p:cond delay="0"/>
                                          </p:stCondLst>
                                        </p:cTn>
                                        <p:tgtEl>
                                          <p:spTgt spid="78"/>
                                        </p:tgtEl>
                                        <p:attrNameLst>
                                          <p:attrName>style.visibility</p:attrName>
                                        </p:attrNameLst>
                                      </p:cBhvr>
                                      <p:to>
                                        <p:strVal val="visible"/>
                                      </p:to>
                                    </p:set>
                                  </p:childTnLst>
                                  <p:subTnLst>
                                    <p:set>
                                      <p:cBhvr override="childStyle">
                                        <p:cTn dur="1" fill="hold" display="0" masterRel="nextClick" afterEffect="1"/>
                                        <p:tgtEl>
                                          <p:spTgt spid="78"/>
                                        </p:tgtEl>
                                        <p:attrNameLst>
                                          <p:attrName>style.visibility</p:attrName>
                                        </p:attrNameLst>
                                      </p:cBhvr>
                                      <p:to>
                                        <p:strVal val="hidden"/>
                                      </p:to>
                                    </p:set>
                                  </p:subTnLst>
                                </p:cTn>
                              </p:par>
                              <p:par>
                                <p:cTn id="89" presetID="1" presetClass="entr" presetSubtype="0" fill="hold" nodeType="withEffect">
                                  <p:stCondLst>
                                    <p:cond delay="0"/>
                                  </p:stCondLst>
                                  <p:childTnLst>
                                    <p:set>
                                      <p:cBhvr>
                                        <p:cTn id="90" dur="1" fill="hold">
                                          <p:stCondLst>
                                            <p:cond delay="0"/>
                                          </p:stCondLst>
                                        </p:cTn>
                                        <p:tgtEl>
                                          <p:spTgt spid="79"/>
                                        </p:tgtEl>
                                        <p:attrNameLst>
                                          <p:attrName>style.visibility</p:attrName>
                                        </p:attrNameLst>
                                      </p:cBhvr>
                                      <p:to>
                                        <p:strVal val="visible"/>
                                      </p:to>
                                    </p:set>
                                  </p:childTnLst>
                                  <p:subTnLst>
                                    <p:set>
                                      <p:cBhvr override="childStyle">
                                        <p:cTn dur="1" fill="hold" display="0" masterRel="nextClick" afterEffect="1"/>
                                        <p:tgtEl>
                                          <p:spTgt spid="79"/>
                                        </p:tgtEl>
                                        <p:attrNameLst>
                                          <p:attrName>style.visibility</p:attrName>
                                        </p:attrNameLst>
                                      </p:cBhvr>
                                      <p:to>
                                        <p:strVal val="hidden"/>
                                      </p:to>
                                    </p:set>
                                  </p:subTnLst>
                                </p:cTn>
                              </p:par>
                              <p:par>
                                <p:cTn id="91" presetID="1" presetClass="entr" presetSubtype="0" fill="hold" nodeType="withEffect">
                                  <p:stCondLst>
                                    <p:cond delay="0"/>
                                  </p:stCondLst>
                                  <p:childTnLst>
                                    <p:set>
                                      <p:cBhvr>
                                        <p:cTn id="92" dur="1" fill="hold">
                                          <p:stCondLst>
                                            <p:cond delay="0"/>
                                          </p:stCondLst>
                                        </p:cTn>
                                        <p:tgtEl>
                                          <p:spTgt spid="80"/>
                                        </p:tgtEl>
                                        <p:attrNameLst>
                                          <p:attrName>style.visibility</p:attrName>
                                        </p:attrNameLst>
                                      </p:cBhvr>
                                      <p:to>
                                        <p:strVal val="visible"/>
                                      </p:to>
                                    </p:set>
                                  </p:childTnLst>
                                  <p:subTnLst>
                                    <p:set>
                                      <p:cBhvr override="childStyle">
                                        <p:cTn dur="1" fill="hold" display="0" masterRel="nextClick" afterEffect="1"/>
                                        <p:tgtEl>
                                          <p:spTgt spid="80"/>
                                        </p:tgtEl>
                                        <p:attrNameLst>
                                          <p:attrName>style.visibility</p:attrName>
                                        </p:attrNameLst>
                                      </p:cBhvr>
                                      <p:to>
                                        <p:strVal val="hidden"/>
                                      </p:to>
                                    </p:set>
                                  </p:subTnLst>
                                </p:cTn>
                              </p:par>
                              <p:par>
                                <p:cTn id="93" presetID="1" presetClass="entr" presetSubtype="0" fill="hold" nodeType="withEffect">
                                  <p:stCondLst>
                                    <p:cond delay="0"/>
                                  </p:stCondLst>
                                  <p:childTnLst>
                                    <p:set>
                                      <p:cBhvr>
                                        <p:cTn id="94" dur="1" fill="hold">
                                          <p:stCondLst>
                                            <p:cond delay="0"/>
                                          </p:stCondLst>
                                        </p:cTn>
                                        <p:tgtEl>
                                          <p:spTgt spid="81"/>
                                        </p:tgtEl>
                                        <p:attrNameLst>
                                          <p:attrName>style.visibility</p:attrName>
                                        </p:attrNameLst>
                                      </p:cBhvr>
                                      <p:to>
                                        <p:strVal val="visible"/>
                                      </p:to>
                                    </p:set>
                                  </p:childTnLst>
                                  <p:subTnLst>
                                    <p:set>
                                      <p:cBhvr override="childStyle">
                                        <p:cTn dur="1" fill="hold" display="0" masterRel="nextClick" afterEffect="1"/>
                                        <p:tgtEl>
                                          <p:spTgt spid="81"/>
                                        </p:tgtEl>
                                        <p:attrNameLst>
                                          <p:attrName>style.visibility</p:attrName>
                                        </p:attrNameLst>
                                      </p:cBhvr>
                                      <p:to>
                                        <p:strVal val="hidden"/>
                                      </p:to>
                                    </p:set>
                                  </p:subTnLst>
                                </p:cTn>
                              </p:par>
                              <p:par>
                                <p:cTn id="95" presetID="1" presetClass="entr" presetSubtype="0" fill="hold" nodeType="withEffect">
                                  <p:stCondLst>
                                    <p:cond delay="0"/>
                                  </p:stCondLst>
                                  <p:childTnLst>
                                    <p:set>
                                      <p:cBhvr>
                                        <p:cTn id="96" dur="1" fill="hold">
                                          <p:stCondLst>
                                            <p:cond delay="0"/>
                                          </p:stCondLst>
                                        </p:cTn>
                                        <p:tgtEl>
                                          <p:spTgt spid="82"/>
                                        </p:tgtEl>
                                        <p:attrNameLst>
                                          <p:attrName>style.visibility</p:attrName>
                                        </p:attrNameLst>
                                      </p:cBhvr>
                                      <p:to>
                                        <p:strVal val="visible"/>
                                      </p:to>
                                    </p:set>
                                  </p:childTnLst>
                                  <p:subTnLst>
                                    <p:set>
                                      <p:cBhvr override="childStyle">
                                        <p:cTn dur="1" fill="hold" display="0" masterRel="nextClick" afterEffect="1"/>
                                        <p:tgtEl>
                                          <p:spTgt spid="82"/>
                                        </p:tgtEl>
                                        <p:attrNameLst>
                                          <p:attrName>style.visibility</p:attrName>
                                        </p:attrNameLst>
                                      </p:cBhvr>
                                      <p:to>
                                        <p:strVal val="hidden"/>
                                      </p:to>
                                    </p:set>
                                  </p:subTnLst>
                                </p:cTn>
                              </p:par>
                              <p:par>
                                <p:cTn id="97" presetID="1" presetClass="entr" presetSubtype="0" fill="hold" grpId="0" nodeType="withEffect">
                                  <p:stCondLst>
                                    <p:cond delay="0"/>
                                  </p:stCondLst>
                                  <p:childTnLst>
                                    <p:set>
                                      <p:cBhvr>
                                        <p:cTn id="98" dur="1" fill="hold">
                                          <p:stCondLst>
                                            <p:cond delay="0"/>
                                          </p:stCondLst>
                                        </p:cTn>
                                        <p:tgtEl>
                                          <p:spTgt spid="1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3"/>
                                        </p:tgtEl>
                                        <p:attrNameLst>
                                          <p:attrName>style.visibility</p:attrName>
                                        </p:attrNameLst>
                                      </p:cBhvr>
                                      <p:to>
                                        <p:strVal val="visible"/>
                                      </p:to>
                                    </p:set>
                                  </p:childTnLst>
                                  <p:subTnLst>
                                    <p:set>
                                      <p:cBhvr override="childStyle">
                                        <p:cTn dur="1" fill="hold" display="0" masterRel="nextClick" afterEffect="1"/>
                                        <p:tgtEl>
                                          <p:spTgt spid="83"/>
                                        </p:tgtEl>
                                        <p:attrNameLst>
                                          <p:attrName>style.visibility</p:attrName>
                                        </p:attrNameLst>
                                      </p:cBhvr>
                                      <p:to>
                                        <p:strVal val="hidden"/>
                                      </p:to>
                                    </p:set>
                                  </p:subTnLst>
                                </p:cTn>
                              </p:par>
                              <p:par>
                                <p:cTn id="107" presetID="1" presetClass="entr" presetSubtype="0" fill="hold" grpId="0" nodeType="withEffect">
                                  <p:stCondLst>
                                    <p:cond delay="0"/>
                                  </p:stCondLst>
                                  <p:childTnLst>
                                    <p:set>
                                      <p:cBhvr>
                                        <p:cTn id="108" dur="1" fill="hold">
                                          <p:stCondLst>
                                            <p:cond delay="0"/>
                                          </p:stCondLst>
                                        </p:cTn>
                                        <p:tgtEl>
                                          <p:spTgt spid="84"/>
                                        </p:tgtEl>
                                        <p:attrNameLst>
                                          <p:attrName>style.visibility</p:attrName>
                                        </p:attrNameLst>
                                      </p:cBhvr>
                                      <p:to>
                                        <p:strVal val="visible"/>
                                      </p:to>
                                    </p:set>
                                  </p:childTnLst>
                                  <p:subTnLst>
                                    <p:set>
                                      <p:cBhvr override="childStyle">
                                        <p:cTn dur="1" fill="hold" display="0" masterRel="nextClick" afterEffect="1"/>
                                        <p:tgtEl>
                                          <p:spTgt spid="84"/>
                                        </p:tgtEl>
                                        <p:attrNameLst>
                                          <p:attrName>style.visibility</p:attrName>
                                        </p:attrNameLst>
                                      </p:cBhvr>
                                      <p:to>
                                        <p:strVal val="hidden"/>
                                      </p:to>
                                    </p:set>
                                  </p:subTnLst>
                                </p:cTn>
                              </p:par>
                              <p:par>
                                <p:cTn id="109" presetID="1" presetClass="entr" presetSubtype="0" fill="hold" grpId="0" nodeType="withEffect">
                                  <p:stCondLst>
                                    <p:cond delay="0"/>
                                  </p:stCondLst>
                                  <p:childTnLst>
                                    <p:set>
                                      <p:cBhvr>
                                        <p:cTn id="110" dur="1" fill="hold">
                                          <p:stCondLst>
                                            <p:cond delay="0"/>
                                          </p:stCondLst>
                                        </p:cTn>
                                        <p:tgtEl>
                                          <p:spTgt spid="85"/>
                                        </p:tgtEl>
                                        <p:attrNameLst>
                                          <p:attrName>style.visibility</p:attrName>
                                        </p:attrNameLst>
                                      </p:cBhvr>
                                      <p:to>
                                        <p:strVal val="visible"/>
                                      </p:to>
                                    </p:set>
                                  </p:childTnLst>
                                  <p:subTnLst>
                                    <p:set>
                                      <p:cBhvr override="childStyle">
                                        <p:cTn dur="1" fill="hold" display="0" masterRel="nextClick" afterEffect="1"/>
                                        <p:tgtEl>
                                          <p:spTgt spid="85"/>
                                        </p:tgtEl>
                                        <p:attrNameLst>
                                          <p:attrName>style.visibility</p:attrName>
                                        </p:attrNameLst>
                                      </p:cBhvr>
                                      <p:to>
                                        <p:strVal val="hidden"/>
                                      </p:to>
                                    </p:set>
                                  </p:subTnLst>
                                </p:cTn>
                              </p:par>
                              <p:par>
                                <p:cTn id="111" presetID="1" presetClass="entr" presetSubtype="0" fill="hold" grpId="0" nodeType="withEffect">
                                  <p:stCondLst>
                                    <p:cond delay="0"/>
                                  </p:stCondLst>
                                  <p:childTnLst>
                                    <p:set>
                                      <p:cBhvr>
                                        <p:cTn id="112" dur="1" fill="hold">
                                          <p:stCondLst>
                                            <p:cond delay="0"/>
                                          </p:stCondLst>
                                        </p:cTn>
                                        <p:tgtEl>
                                          <p:spTgt spid="86"/>
                                        </p:tgtEl>
                                        <p:attrNameLst>
                                          <p:attrName>style.visibility</p:attrName>
                                        </p:attrNameLst>
                                      </p:cBhvr>
                                      <p:to>
                                        <p:strVal val="visible"/>
                                      </p:to>
                                    </p:set>
                                  </p:childTnLst>
                                  <p:subTnLst>
                                    <p:set>
                                      <p:cBhvr override="childStyle">
                                        <p:cTn dur="1" fill="hold" display="0" masterRel="nextClick" afterEffect="1"/>
                                        <p:tgtEl>
                                          <p:spTgt spid="86"/>
                                        </p:tgtEl>
                                        <p:attrNameLst>
                                          <p:attrName>style.visibility</p:attrName>
                                        </p:attrNameLst>
                                      </p:cBhvr>
                                      <p:to>
                                        <p:strVal val="hidden"/>
                                      </p:to>
                                    </p:set>
                                  </p:subTnLst>
                                </p:cTn>
                              </p:par>
                              <p:par>
                                <p:cTn id="113" presetID="1" presetClass="entr" presetSubtype="0" fill="hold" grpId="0" nodeType="withEffect">
                                  <p:stCondLst>
                                    <p:cond delay="0"/>
                                  </p:stCondLst>
                                  <p:childTnLst>
                                    <p:set>
                                      <p:cBhvr>
                                        <p:cTn id="114" dur="1" fill="hold">
                                          <p:stCondLst>
                                            <p:cond delay="0"/>
                                          </p:stCondLst>
                                        </p:cTn>
                                        <p:tgtEl>
                                          <p:spTgt spid="87"/>
                                        </p:tgtEl>
                                        <p:attrNameLst>
                                          <p:attrName>style.visibility</p:attrName>
                                        </p:attrNameLst>
                                      </p:cBhvr>
                                      <p:to>
                                        <p:strVal val="visible"/>
                                      </p:to>
                                    </p:set>
                                  </p:childTnLst>
                                  <p:subTnLst>
                                    <p:set>
                                      <p:cBhvr override="childStyle">
                                        <p:cTn dur="1" fill="hold" display="0" masterRel="nextClick" afterEffect="1"/>
                                        <p:tgtEl>
                                          <p:spTgt spid="87"/>
                                        </p:tgtEl>
                                        <p:attrNameLst>
                                          <p:attrName>style.visibility</p:attrName>
                                        </p:attrNameLst>
                                      </p:cBhvr>
                                      <p:to>
                                        <p:strVal val="hidden"/>
                                      </p:to>
                                    </p:set>
                                  </p:subTnLst>
                                </p:cTn>
                              </p:par>
                              <p:par>
                                <p:cTn id="115" presetID="1" presetClass="entr" presetSubtype="0" fill="hold" nodeType="withEffect">
                                  <p:stCondLst>
                                    <p:cond delay="0"/>
                                  </p:stCondLst>
                                  <p:childTnLst>
                                    <p:set>
                                      <p:cBhvr>
                                        <p:cTn id="116" dur="1" fill="hold">
                                          <p:stCondLst>
                                            <p:cond delay="0"/>
                                          </p:stCondLst>
                                        </p:cTn>
                                        <p:tgtEl>
                                          <p:spTgt spid="88"/>
                                        </p:tgtEl>
                                        <p:attrNameLst>
                                          <p:attrName>style.visibility</p:attrName>
                                        </p:attrNameLst>
                                      </p:cBhvr>
                                      <p:to>
                                        <p:strVal val="visible"/>
                                      </p:to>
                                    </p:set>
                                  </p:childTnLst>
                                  <p:subTnLst>
                                    <p:set>
                                      <p:cBhvr override="childStyle">
                                        <p:cTn dur="1" fill="hold" display="0" masterRel="nextClick" afterEffect="1"/>
                                        <p:tgtEl>
                                          <p:spTgt spid="88"/>
                                        </p:tgtEl>
                                        <p:attrNameLst>
                                          <p:attrName>style.visibility</p:attrName>
                                        </p:attrNameLst>
                                      </p:cBhvr>
                                      <p:to>
                                        <p:strVal val="hidden"/>
                                      </p:to>
                                    </p:set>
                                  </p:subTnLst>
                                </p:cTn>
                              </p:par>
                              <p:par>
                                <p:cTn id="117" presetID="1" presetClass="entr" presetSubtype="0" fill="hold" nodeType="withEffect">
                                  <p:stCondLst>
                                    <p:cond delay="0"/>
                                  </p:stCondLst>
                                  <p:childTnLst>
                                    <p:set>
                                      <p:cBhvr>
                                        <p:cTn id="118" dur="1" fill="hold">
                                          <p:stCondLst>
                                            <p:cond delay="0"/>
                                          </p:stCondLst>
                                        </p:cTn>
                                        <p:tgtEl>
                                          <p:spTgt spid="89"/>
                                        </p:tgtEl>
                                        <p:attrNameLst>
                                          <p:attrName>style.visibility</p:attrName>
                                        </p:attrNameLst>
                                      </p:cBhvr>
                                      <p:to>
                                        <p:strVal val="visible"/>
                                      </p:to>
                                    </p:set>
                                  </p:childTnLst>
                                  <p:subTnLst>
                                    <p:set>
                                      <p:cBhvr override="childStyle">
                                        <p:cTn dur="1" fill="hold" display="0" masterRel="nextClick" afterEffect="1"/>
                                        <p:tgtEl>
                                          <p:spTgt spid="89"/>
                                        </p:tgtEl>
                                        <p:attrNameLst>
                                          <p:attrName>style.visibility</p:attrName>
                                        </p:attrNameLst>
                                      </p:cBhvr>
                                      <p:to>
                                        <p:strVal val="hidden"/>
                                      </p:to>
                                    </p:set>
                                  </p:subTnLst>
                                </p:cTn>
                              </p:par>
                              <p:par>
                                <p:cTn id="119" presetID="1" presetClass="entr" presetSubtype="0" fill="hold" nodeType="withEffect">
                                  <p:stCondLst>
                                    <p:cond delay="0"/>
                                  </p:stCondLst>
                                  <p:childTnLst>
                                    <p:set>
                                      <p:cBhvr>
                                        <p:cTn id="120" dur="1" fill="hold">
                                          <p:stCondLst>
                                            <p:cond delay="0"/>
                                          </p:stCondLst>
                                        </p:cTn>
                                        <p:tgtEl>
                                          <p:spTgt spid="90"/>
                                        </p:tgtEl>
                                        <p:attrNameLst>
                                          <p:attrName>style.visibility</p:attrName>
                                        </p:attrNameLst>
                                      </p:cBhvr>
                                      <p:to>
                                        <p:strVal val="visible"/>
                                      </p:to>
                                    </p:set>
                                  </p:childTnLst>
                                  <p:subTnLst>
                                    <p:set>
                                      <p:cBhvr override="childStyle">
                                        <p:cTn dur="1" fill="hold" display="0" masterRel="nextClick" afterEffect="1"/>
                                        <p:tgtEl>
                                          <p:spTgt spid="90"/>
                                        </p:tgtEl>
                                        <p:attrNameLst>
                                          <p:attrName>style.visibility</p:attrName>
                                        </p:attrNameLst>
                                      </p:cBhvr>
                                      <p:to>
                                        <p:strVal val="hidden"/>
                                      </p:to>
                                    </p:set>
                                  </p:subTnLst>
                                </p:cTn>
                              </p:par>
                              <p:par>
                                <p:cTn id="121" presetID="1" presetClass="entr" presetSubtype="0" fill="hold" nodeType="withEffect">
                                  <p:stCondLst>
                                    <p:cond delay="0"/>
                                  </p:stCondLst>
                                  <p:childTnLst>
                                    <p:set>
                                      <p:cBhvr>
                                        <p:cTn id="122" dur="1" fill="hold">
                                          <p:stCondLst>
                                            <p:cond delay="0"/>
                                          </p:stCondLst>
                                        </p:cTn>
                                        <p:tgtEl>
                                          <p:spTgt spid="91"/>
                                        </p:tgtEl>
                                        <p:attrNameLst>
                                          <p:attrName>style.visibility</p:attrName>
                                        </p:attrNameLst>
                                      </p:cBhvr>
                                      <p:to>
                                        <p:strVal val="visible"/>
                                      </p:to>
                                    </p:set>
                                  </p:childTnLst>
                                  <p:subTnLst>
                                    <p:set>
                                      <p:cBhvr override="childStyle">
                                        <p:cTn dur="1" fill="hold" display="0" masterRel="nextClick" afterEffect="1"/>
                                        <p:tgtEl>
                                          <p:spTgt spid="91"/>
                                        </p:tgtEl>
                                        <p:attrNameLst>
                                          <p:attrName>style.visibility</p:attrName>
                                        </p:attrNameLst>
                                      </p:cBhvr>
                                      <p:to>
                                        <p:strVal val="hidden"/>
                                      </p:to>
                                    </p:set>
                                  </p:subTnLst>
                                </p:cTn>
                              </p:par>
                              <p:par>
                                <p:cTn id="123" presetID="1" presetClass="entr" presetSubtype="0" fill="hold" nodeType="withEffect">
                                  <p:stCondLst>
                                    <p:cond delay="0"/>
                                  </p:stCondLst>
                                  <p:childTnLst>
                                    <p:set>
                                      <p:cBhvr>
                                        <p:cTn id="124" dur="1" fill="hold">
                                          <p:stCondLst>
                                            <p:cond delay="0"/>
                                          </p:stCondLst>
                                        </p:cTn>
                                        <p:tgtEl>
                                          <p:spTgt spid="92"/>
                                        </p:tgtEl>
                                        <p:attrNameLst>
                                          <p:attrName>style.visibility</p:attrName>
                                        </p:attrNameLst>
                                      </p:cBhvr>
                                      <p:to>
                                        <p:strVal val="visible"/>
                                      </p:to>
                                    </p:set>
                                  </p:childTnLst>
                                  <p:subTnLst>
                                    <p:set>
                                      <p:cBhvr override="childStyle">
                                        <p:cTn dur="1" fill="hold" display="0" masterRel="nextClick" afterEffect="1"/>
                                        <p:tgtEl>
                                          <p:spTgt spid="92"/>
                                        </p:tgtEl>
                                        <p:attrNameLst>
                                          <p:attrName>style.visibility</p:attrName>
                                        </p:attrNameLst>
                                      </p:cBhvr>
                                      <p:to>
                                        <p:strVal val="hidden"/>
                                      </p:to>
                                    </p:set>
                                  </p:subTnLst>
                                </p:cTn>
                              </p:par>
                              <p:par>
                                <p:cTn id="125" presetID="1" presetClass="entr" presetSubtype="0" fill="hold" nodeType="withEffect">
                                  <p:stCondLst>
                                    <p:cond delay="0"/>
                                  </p:stCondLst>
                                  <p:childTnLst>
                                    <p:set>
                                      <p:cBhvr>
                                        <p:cTn id="126" dur="1" fill="hold">
                                          <p:stCondLst>
                                            <p:cond delay="0"/>
                                          </p:stCondLst>
                                        </p:cTn>
                                        <p:tgtEl>
                                          <p:spTgt spid="94"/>
                                        </p:tgtEl>
                                        <p:attrNameLst>
                                          <p:attrName>style.visibility</p:attrName>
                                        </p:attrNameLst>
                                      </p:cBhvr>
                                      <p:to>
                                        <p:strVal val="visible"/>
                                      </p:to>
                                    </p:set>
                                  </p:childTnLst>
                                  <p:subTnLst>
                                    <p:set>
                                      <p:cBhvr override="childStyle">
                                        <p:cTn dur="1" fill="hold" display="0" masterRel="nextClick" afterEffect="1"/>
                                        <p:tgtEl>
                                          <p:spTgt spid="94"/>
                                        </p:tgtEl>
                                        <p:attrNameLst>
                                          <p:attrName>style.visibility</p:attrName>
                                        </p:attrNameLst>
                                      </p:cBhvr>
                                      <p:to>
                                        <p:strVal val="hidden"/>
                                      </p:to>
                                    </p:set>
                                  </p:subTnLst>
                                </p:cTn>
                              </p:par>
                              <p:par>
                                <p:cTn id="127" presetID="1" presetClass="entr" presetSubtype="0" fill="hold" nodeType="withEffect">
                                  <p:stCondLst>
                                    <p:cond delay="0"/>
                                  </p:stCondLst>
                                  <p:childTnLst>
                                    <p:set>
                                      <p:cBhvr>
                                        <p:cTn id="128" dur="1" fill="hold">
                                          <p:stCondLst>
                                            <p:cond delay="0"/>
                                          </p:stCondLst>
                                        </p:cTn>
                                        <p:tgtEl>
                                          <p:spTgt spid="95"/>
                                        </p:tgtEl>
                                        <p:attrNameLst>
                                          <p:attrName>style.visibility</p:attrName>
                                        </p:attrNameLst>
                                      </p:cBhvr>
                                      <p:to>
                                        <p:strVal val="visible"/>
                                      </p:to>
                                    </p:set>
                                  </p:childTnLst>
                                  <p:subTnLst>
                                    <p:set>
                                      <p:cBhvr override="childStyle">
                                        <p:cTn dur="1" fill="hold" display="0" masterRel="nextClick" afterEffect="1"/>
                                        <p:tgtEl>
                                          <p:spTgt spid="95"/>
                                        </p:tgtEl>
                                        <p:attrNameLst>
                                          <p:attrName>style.visibility</p:attrName>
                                        </p:attrNameLst>
                                      </p:cBhvr>
                                      <p:to>
                                        <p:strVal val="hidden"/>
                                      </p:to>
                                    </p:set>
                                  </p:subTnLst>
                                </p:cTn>
                              </p:par>
                              <p:par>
                                <p:cTn id="129" presetID="1" presetClass="entr" presetSubtype="0" fill="hold" nodeType="withEffect">
                                  <p:stCondLst>
                                    <p:cond delay="0"/>
                                  </p:stCondLst>
                                  <p:childTnLst>
                                    <p:set>
                                      <p:cBhvr>
                                        <p:cTn id="130" dur="1" fill="hold">
                                          <p:stCondLst>
                                            <p:cond delay="0"/>
                                          </p:stCondLst>
                                        </p:cTn>
                                        <p:tgtEl>
                                          <p:spTgt spid="96"/>
                                        </p:tgtEl>
                                        <p:attrNameLst>
                                          <p:attrName>style.visibility</p:attrName>
                                        </p:attrNameLst>
                                      </p:cBhvr>
                                      <p:to>
                                        <p:strVal val="visible"/>
                                      </p:to>
                                    </p:set>
                                  </p:childTnLst>
                                  <p:subTnLst>
                                    <p:set>
                                      <p:cBhvr override="childStyle">
                                        <p:cTn dur="1" fill="hold" display="0" masterRel="nextClick" afterEffect="1"/>
                                        <p:tgtEl>
                                          <p:spTgt spid="96"/>
                                        </p:tgtEl>
                                        <p:attrNameLst>
                                          <p:attrName>style.visibility</p:attrName>
                                        </p:attrNameLst>
                                      </p:cBhvr>
                                      <p:to>
                                        <p:strVal val="hidden"/>
                                      </p:to>
                                    </p:set>
                                  </p:subTnLst>
                                </p:cTn>
                              </p:par>
                              <p:par>
                                <p:cTn id="131" presetID="1" presetClass="entr" presetSubtype="0" fill="hold" nodeType="withEffect">
                                  <p:stCondLst>
                                    <p:cond delay="0"/>
                                  </p:stCondLst>
                                  <p:childTnLst>
                                    <p:set>
                                      <p:cBhvr>
                                        <p:cTn id="132" dur="1" fill="hold">
                                          <p:stCondLst>
                                            <p:cond delay="0"/>
                                          </p:stCondLst>
                                        </p:cTn>
                                        <p:tgtEl>
                                          <p:spTgt spid="97"/>
                                        </p:tgtEl>
                                        <p:attrNameLst>
                                          <p:attrName>style.visibility</p:attrName>
                                        </p:attrNameLst>
                                      </p:cBhvr>
                                      <p:to>
                                        <p:strVal val="visible"/>
                                      </p:to>
                                    </p:set>
                                  </p:childTnLst>
                                  <p:subTnLst>
                                    <p:set>
                                      <p:cBhvr override="childStyle">
                                        <p:cTn dur="1" fill="hold" display="0" masterRel="nextClick" afterEffect="1"/>
                                        <p:tgtEl>
                                          <p:spTgt spid="97"/>
                                        </p:tgtEl>
                                        <p:attrNameLst>
                                          <p:attrName>style.visibility</p:attrName>
                                        </p:attrNameLst>
                                      </p:cBhvr>
                                      <p:to>
                                        <p:strVal val="hidden"/>
                                      </p:to>
                                    </p:set>
                                  </p:subTnLst>
                                </p:cTn>
                              </p:par>
                              <p:par>
                                <p:cTn id="133" presetID="1" presetClass="entr" presetSubtype="0" fill="hold" nodeType="withEffect">
                                  <p:stCondLst>
                                    <p:cond delay="0"/>
                                  </p:stCondLst>
                                  <p:childTnLst>
                                    <p:set>
                                      <p:cBhvr>
                                        <p:cTn id="134" dur="1" fill="hold">
                                          <p:stCondLst>
                                            <p:cond delay="0"/>
                                          </p:stCondLst>
                                        </p:cTn>
                                        <p:tgtEl>
                                          <p:spTgt spid="98"/>
                                        </p:tgtEl>
                                        <p:attrNameLst>
                                          <p:attrName>style.visibility</p:attrName>
                                        </p:attrNameLst>
                                      </p:cBhvr>
                                      <p:to>
                                        <p:strVal val="visible"/>
                                      </p:to>
                                    </p:set>
                                  </p:childTnLst>
                                  <p:subTnLst>
                                    <p:set>
                                      <p:cBhvr override="childStyle">
                                        <p:cTn dur="1" fill="hold" display="0" masterRel="nextClick" afterEffect="1"/>
                                        <p:tgtEl>
                                          <p:spTgt spid="98"/>
                                        </p:tgtEl>
                                        <p:attrNameLst>
                                          <p:attrName>style.visibility</p:attrName>
                                        </p:attrNameLst>
                                      </p:cBhvr>
                                      <p:to>
                                        <p:strVal val="hidden"/>
                                      </p:to>
                                    </p:set>
                                  </p:subTnLst>
                                </p:cTn>
                              </p:par>
                              <p:par>
                                <p:cTn id="135" presetID="1" presetClass="entr" presetSubtype="0" fill="hold" grpId="0" nodeType="withEffect">
                                  <p:stCondLst>
                                    <p:cond delay="0"/>
                                  </p:stCondLst>
                                  <p:childTnLst>
                                    <p:set>
                                      <p:cBhvr>
                                        <p:cTn id="136" dur="1" fill="hold">
                                          <p:stCondLst>
                                            <p:cond delay="0"/>
                                          </p:stCondLst>
                                        </p:cTn>
                                        <p:tgtEl>
                                          <p:spTgt spid="2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7"/>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1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0" grpId="0"/>
      <p:bldP spid="24" grpId="0"/>
      <p:bldP spid="40" grpId="0" animBg="1"/>
      <p:bldP spid="41" grpId="0" animBg="1"/>
      <p:bldP spid="42" grpId="0" animBg="1"/>
      <p:bldP spid="43" grpId="0" animBg="1"/>
      <p:bldP spid="44" grpId="0" animBg="1"/>
      <p:bldP spid="45" grpId="0" animBg="1"/>
      <p:bldP spid="67" grpId="0" animBg="1"/>
      <p:bldP spid="68" grpId="0" animBg="1"/>
      <p:bldP spid="69" grpId="0" animBg="1"/>
      <p:bldP spid="70" grpId="0" animBg="1"/>
      <p:bldP spid="71" grpId="0" animBg="1"/>
      <p:bldP spid="72" grpId="0" animBg="1"/>
      <p:bldP spid="83" grpId="0" animBg="1"/>
      <p:bldP spid="84" grpId="0" animBg="1"/>
      <p:bldP spid="85" grpId="0" animBg="1"/>
      <p:bldP spid="86" grpId="0" animBg="1"/>
      <p:bldP spid="87"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1003</Words>
  <Application>Microsoft Office PowerPoint</Application>
  <PresentationFormat>Widescreen</PresentationFormat>
  <Paragraphs>216</Paragraphs>
  <Slides>30</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Calibri</vt:lpstr>
      <vt:lpstr>Calibri Light</vt:lpstr>
      <vt:lpstr>Mangal</vt:lpstr>
      <vt:lpstr>Segoe UI</vt:lpstr>
      <vt:lpstr>Times New Roman</vt:lpstr>
      <vt:lpstr>Office Theme</vt:lpstr>
      <vt:lpstr>Document</vt:lpstr>
      <vt:lpstr>Graph-based variant detection</vt:lpstr>
      <vt:lpstr>Goals for a metagenomic assembler</vt:lpstr>
      <vt:lpstr>Repeats in metagenome </vt:lpstr>
      <vt:lpstr>Why assemblers break contigs?</vt:lpstr>
      <vt:lpstr>Why assemblers break contigs?</vt:lpstr>
      <vt:lpstr>Genome scaffolding</vt:lpstr>
      <vt:lpstr>Variant Detection Using Graph Topology</vt:lpstr>
      <vt:lpstr>Prior work</vt:lpstr>
      <vt:lpstr>MetaCarvel Pipeline</vt:lpstr>
      <vt:lpstr>Variant detection using graph topology</vt:lpstr>
      <vt:lpstr>PowerPoint Presentation</vt:lpstr>
      <vt:lpstr>MetaCarvel and MetagenomeScope</vt:lpstr>
      <vt:lpstr>Biological variants captured by graph motifs</vt:lpstr>
      <vt:lpstr>PowerPoint Presentation</vt:lpstr>
      <vt:lpstr>PowerPoint Presentation</vt:lpstr>
      <vt:lpstr>Putting it all together: the search for a pathogen in a mosquito microbiome</vt:lpstr>
      <vt:lpstr>Pathogen in Peru</vt:lpstr>
      <vt:lpstr>Virus isolation</vt:lpstr>
      <vt:lpstr>Orthobunyavirus biology</vt:lpstr>
      <vt:lpstr>Reference DB</vt:lpstr>
      <vt:lpstr>PowerPoint Presentation</vt:lpstr>
      <vt:lpstr>Needle in the haystack: strategies to consider</vt:lpstr>
      <vt:lpstr>Full de novo vs recruited asm</vt:lpstr>
      <vt:lpstr>Coverage plot of Segment L  50 million reads total 120K mapped back to recruited asm</vt:lpstr>
      <vt:lpstr>Coverage plot of Segment M  50 million reads total 30K mapped back to recruited asm</vt:lpstr>
      <vt:lpstr>Coverage plot of segment L 50 million reads total 500 mapped back to recruited asm</vt:lpstr>
      <vt:lpstr>Segment L assembly</vt:lpstr>
      <vt:lpstr>About those pesky assembly errors…</vt:lpstr>
      <vt:lpstr>Perils</vt:lpstr>
      <vt:lpstr>Low abundance and RNA virus detection underexplored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Graph-based variant detection</dc:title>
  <dc:creator>Todd Treangen</dc:creator>
  <cp:lastModifiedBy>Todd Treangen</cp:lastModifiedBy>
  <cp:revision>1</cp:revision>
  <dcterms:created xsi:type="dcterms:W3CDTF">2018-08-06T19:13:01Z</dcterms:created>
  <dcterms:modified xsi:type="dcterms:W3CDTF">2018-08-06T19:13:16Z</dcterms:modified>
</cp:coreProperties>
</file>